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p:scale>
          <a:sx n="75" d="100"/>
          <a:sy n="75" d="100"/>
        </p:scale>
        <p:origin x="332"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C2B4A-047D-49D6-BA99-606F1C683A06}" type="datetimeFigureOut">
              <a:rPr lang="en-ZA" smtClean="0"/>
              <a:t>2023/09/26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E6B16-CF1A-49F6-ACC0-AA8A2DE0AD0F}" type="slidenum">
              <a:rPr lang="en-ZA" smtClean="0"/>
              <a:t>‹#›</a:t>
            </a:fld>
            <a:endParaRPr lang="en-ZA"/>
          </a:p>
        </p:txBody>
      </p:sp>
    </p:spTree>
    <p:extLst>
      <p:ext uri="{BB962C8B-B14F-4D97-AF65-F5344CB8AC3E}">
        <p14:creationId xmlns:p14="http://schemas.microsoft.com/office/powerpoint/2010/main" val="279661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5BA1-E484-4C2E-B501-DB1EE4CD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D4105D1-85F9-4C6F-B09A-72112F64C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2A52BAF-9C58-43FC-9669-E524BFEA34DF}"/>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5" name="Footer Placeholder 4">
            <a:extLst>
              <a:ext uri="{FF2B5EF4-FFF2-40B4-BE49-F238E27FC236}">
                <a16:creationId xmlns:a16="http://schemas.microsoft.com/office/drawing/2014/main" id="{8C6413C9-DA5D-4E94-808E-E983848D82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F555B97-B5E9-46E5-B889-0B426DC8FA7C}"/>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92319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B805-3CB3-43F3-9266-16D128C78BD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170F2C5-1354-4605-A5D0-F5948AF450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52C30B5-CFDF-4069-98B5-695D7D1E8BC5}"/>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5" name="Footer Placeholder 4">
            <a:extLst>
              <a:ext uri="{FF2B5EF4-FFF2-40B4-BE49-F238E27FC236}">
                <a16:creationId xmlns:a16="http://schemas.microsoft.com/office/drawing/2014/main" id="{B5B8719F-B7EA-4664-B8A2-A6D40F28F0D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BA7466D-65ED-4B71-89A2-F8AC9759D191}"/>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15450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9F368-2856-4063-AC13-DA0B68FCA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8D3D903-B609-458D-A5E3-1F82555AAB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BE6923A-1736-4891-A81E-983047F073A6}"/>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5" name="Footer Placeholder 4">
            <a:extLst>
              <a:ext uri="{FF2B5EF4-FFF2-40B4-BE49-F238E27FC236}">
                <a16:creationId xmlns:a16="http://schemas.microsoft.com/office/drawing/2014/main" id="{2A0219D2-E28F-4226-B084-CC6807FDB1A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E513CF0-5A23-4ECF-922A-B0045E9F8B80}"/>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53348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0991-E19E-47B5-8C26-F5817CFEF09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0E81AE8-8438-4CDE-8218-FE46589D0A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A155F3C-810E-4B7D-83C3-2C004C51502B}"/>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5" name="Footer Placeholder 4">
            <a:extLst>
              <a:ext uri="{FF2B5EF4-FFF2-40B4-BE49-F238E27FC236}">
                <a16:creationId xmlns:a16="http://schemas.microsoft.com/office/drawing/2014/main" id="{C441726D-8AD1-4C2B-A931-1C52319C06C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5652377-E655-495D-8753-AB2FEFCDECB3}"/>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322561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DD1E-C6AF-4A6B-981F-01DA1557D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AD601F7-897E-420D-988F-D8D98F4BA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89A499-8789-46F9-844F-30B2BDCAC0F8}"/>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5" name="Footer Placeholder 4">
            <a:extLst>
              <a:ext uri="{FF2B5EF4-FFF2-40B4-BE49-F238E27FC236}">
                <a16:creationId xmlns:a16="http://schemas.microsoft.com/office/drawing/2014/main" id="{05FAE30F-04FA-43CF-8439-F70FA12920E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4A19A6B-1E86-4902-8AD8-514870E28464}"/>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129511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D97F-43D0-43BF-A7D9-2DB882ECFD7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1A5F79-23F0-4CE6-910E-0752C22505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B3C0E31-0EF7-4B4B-B777-6D58A37B7A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06CC32C-615E-426D-940D-54A77123104B}"/>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6" name="Footer Placeholder 5">
            <a:extLst>
              <a:ext uri="{FF2B5EF4-FFF2-40B4-BE49-F238E27FC236}">
                <a16:creationId xmlns:a16="http://schemas.microsoft.com/office/drawing/2014/main" id="{71EF0A9A-A8F0-491F-B96F-BDCBF96802F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CB44398-94C8-4B5C-91B5-B9F5A98A1D01}"/>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315402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E016-0068-4353-8812-A01B553D2A9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F9C3C95-2F69-4EAC-9F42-B56C459D2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0B0EA9-68E5-4DBD-BD28-D08B9AAC9F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D5BA5E5-4C18-4EFE-875D-7E0A75324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A4B4EF-BAEE-423A-927C-E98BCF7230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07A2D06-A845-4E49-9515-6EDB53F6E404}"/>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8" name="Footer Placeholder 7">
            <a:extLst>
              <a:ext uri="{FF2B5EF4-FFF2-40B4-BE49-F238E27FC236}">
                <a16:creationId xmlns:a16="http://schemas.microsoft.com/office/drawing/2014/main" id="{D4193191-748C-406B-B476-1E67B69D231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04F5BD5-8BA7-46C9-8EB8-054B4281A05F}"/>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16424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102E-DBD8-44CE-8D8C-A2B94E1C3C6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419F30C-CD3E-4FC9-A0E5-1AE832FBDF9F}"/>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4" name="Footer Placeholder 3">
            <a:extLst>
              <a:ext uri="{FF2B5EF4-FFF2-40B4-BE49-F238E27FC236}">
                <a16:creationId xmlns:a16="http://schemas.microsoft.com/office/drawing/2014/main" id="{A2C3B517-6625-4B66-89F2-D384A96B701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8694FA1-7065-4573-9F52-6B228C79817B}"/>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83325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86C4D-B7EB-407B-82A2-8FC20611CE44}"/>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3" name="Footer Placeholder 2">
            <a:extLst>
              <a:ext uri="{FF2B5EF4-FFF2-40B4-BE49-F238E27FC236}">
                <a16:creationId xmlns:a16="http://schemas.microsoft.com/office/drawing/2014/main" id="{CD3447AC-AACE-49D0-B5F1-8460A705745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9A990E9-CBCE-4F26-945F-AF9BE6094E23}"/>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67964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CFC-6684-4D9E-A79C-D26E09616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8ABC795-0AB7-4444-BECB-E53B0DE8A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161D324-E2F8-4972-BBA9-8A6C4495A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4EA038-0933-4290-931F-6500E2ECB4BD}"/>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6" name="Footer Placeholder 5">
            <a:extLst>
              <a:ext uri="{FF2B5EF4-FFF2-40B4-BE49-F238E27FC236}">
                <a16:creationId xmlns:a16="http://schemas.microsoft.com/office/drawing/2014/main" id="{53E8F84B-3EBD-45F9-A79D-12A127DDB76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848AFE8-DBC5-4646-A211-4CAC90524E7A}"/>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285058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C6EF-49F7-4FD0-956A-447B3B9F2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C660380-40EA-45E7-8301-DB53DD7C4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EA02866-6F7F-45BA-975C-06FA2861A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D41D45-B59E-461D-9B8C-F532BDB73A41}"/>
              </a:ext>
            </a:extLst>
          </p:cNvPr>
          <p:cNvSpPr>
            <a:spLocks noGrp="1"/>
          </p:cNvSpPr>
          <p:nvPr>
            <p:ph type="dt" sz="half" idx="10"/>
          </p:nvPr>
        </p:nvSpPr>
        <p:spPr/>
        <p:txBody>
          <a:bodyPr/>
          <a:lstStyle/>
          <a:p>
            <a:fld id="{73E7C317-B04F-4A61-8323-D37A163D3ACB}" type="datetimeFigureOut">
              <a:rPr lang="en-ZA" smtClean="0"/>
              <a:t>2023/09/26</a:t>
            </a:fld>
            <a:endParaRPr lang="en-ZA"/>
          </a:p>
        </p:txBody>
      </p:sp>
      <p:sp>
        <p:nvSpPr>
          <p:cNvPr id="6" name="Footer Placeholder 5">
            <a:extLst>
              <a:ext uri="{FF2B5EF4-FFF2-40B4-BE49-F238E27FC236}">
                <a16:creationId xmlns:a16="http://schemas.microsoft.com/office/drawing/2014/main" id="{E204A5D4-6F55-45A2-A59B-CDED9824446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928E2C2-3DA5-46DB-95D3-9CD1F7A17F62}"/>
              </a:ext>
            </a:extLst>
          </p:cNvPr>
          <p:cNvSpPr>
            <a:spLocks noGrp="1"/>
          </p:cNvSpPr>
          <p:nvPr>
            <p:ph type="sldNum" sz="quarter" idx="12"/>
          </p:nvPr>
        </p:nvSpPr>
        <p:spPr/>
        <p:txBody>
          <a:bodyPr/>
          <a:lstStyle/>
          <a:p>
            <a:fld id="{74549CBF-5949-4ADB-BD7A-6D46C6DA7666}" type="slidenum">
              <a:rPr lang="en-ZA" smtClean="0"/>
              <a:t>‹#›</a:t>
            </a:fld>
            <a:endParaRPr lang="en-ZA"/>
          </a:p>
        </p:txBody>
      </p:sp>
    </p:spTree>
    <p:extLst>
      <p:ext uri="{BB962C8B-B14F-4D97-AF65-F5344CB8AC3E}">
        <p14:creationId xmlns:p14="http://schemas.microsoft.com/office/powerpoint/2010/main" val="79359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C47A-7674-4141-A886-C1594D756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523CBF4-D8C5-49CE-ACA9-1B4AA4C59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C6713F3-734F-436E-B7D8-D30DA0420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7C317-B04F-4A61-8323-D37A163D3ACB}" type="datetimeFigureOut">
              <a:rPr lang="en-ZA" smtClean="0"/>
              <a:t>2023/09/26</a:t>
            </a:fld>
            <a:endParaRPr lang="en-ZA"/>
          </a:p>
        </p:txBody>
      </p:sp>
      <p:sp>
        <p:nvSpPr>
          <p:cNvPr id="5" name="Footer Placeholder 4">
            <a:extLst>
              <a:ext uri="{FF2B5EF4-FFF2-40B4-BE49-F238E27FC236}">
                <a16:creationId xmlns:a16="http://schemas.microsoft.com/office/drawing/2014/main" id="{60FF03A2-5173-4352-8737-496DC2467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3793435-3CDE-4F39-A568-7A5CF1A6D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49CBF-5949-4ADB-BD7A-6D46C6DA7666}" type="slidenum">
              <a:rPr lang="en-ZA" smtClean="0"/>
              <a:t>‹#›</a:t>
            </a:fld>
            <a:endParaRPr lang="en-ZA"/>
          </a:p>
        </p:txBody>
      </p:sp>
    </p:spTree>
    <p:extLst>
      <p:ext uri="{BB962C8B-B14F-4D97-AF65-F5344CB8AC3E}">
        <p14:creationId xmlns:p14="http://schemas.microsoft.com/office/powerpoint/2010/main" val="1439401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5DC2-19A7-4C0B-B987-D5AC92FC91A7}"/>
              </a:ext>
              <a:ext uri="{C183D7F6-B498-43B3-948B-1728B52AA6E4}">
                <adec:decorative xmlns:adec="http://schemas.microsoft.com/office/drawing/2017/decorative" val="1"/>
              </a:ext>
            </a:extLst>
          </p:cNvPr>
          <p:cNvSpPr>
            <a:spLocks noGrp="1"/>
          </p:cNvSpPr>
          <p:nvPr>
            <p:ph type="ctrTitle"/>
          </p:nvPr>
        </p:nvSpPr>
        <p:spPr>
          <a:xfrm>
            <a:off x="1524000" y="877825"/>
            <a:ext cx="9144000" cy="1874519"/>
          </a:xfrm>
        </p:spPr>
        <p:txBody>
          <a:bodyPr>
            <a:noAutofit/>
          </a:bodyPr>
          <a:lstStyle/>
          <a:p>
            <a:r>
              <a:rPr lang="en-ZA" sz="4000" b="1" dirty="0"/>
              <a:t>The intersection of culture, tradition, and delayed disclosure of child sexual abuse: insights from the Vhavenḓa Tribe</a:t>
            </a:r>
          </a:p>
        </p:txBody>
      </p:sp>
      <p:sp>
        <p:nvSpPr>
          <p:cNvPr id="3" name="Subtitle 2">
            <a:extLst>
              <a:ext uri="{FF2B5EF4-FFF2-40B4-BE49-F238E27FC236}">
                <a16:creationId xmlns:a16="http://schemas.microsoft.com/office/drawing/2014/main" id="{909DA78B-D9CB-4F80-A964-C91B358C3853}"/>
              </a:ext>
            </a:extLst>
          </p:cNvPr>
          <p:cNvSpPr>
            <a:spLocks noGrp="1"/>
          </p:cNvSpPr>
          <p:nvPr>
            <p:ph type="subTitle" idx="1"/>
          </p:nvPr>
        </p:nvSpPr>
        <p:spPr>
          <a:xfrm>
            <a:off x="1524000" y="3996964"/>
            <a:ext cx="9144000" cy="1482347"/>
          </a:xfrm>
        </p:spPr>
        <p:txBody>
          <a:bodyPr>
            <a:normAutofit fontScale="62500" lnSpcReduction="20000"/>
          </a:bodyPr>
          <a:lstStyle/>
          <a:p>
            <a:endParaRPr lang="en-US" b="1" dirty="0"/>
          </a:p>
          <a:p>
            <a:r>
              <a:rPr lang="en-US" b="1" dirty="0"/>
              <a:t>Livhuwani Ramphabana, PhD</a:t>
            </a:r>
          </a:p>
          <a:p>
            <a:r>
              <a:rPr lang="en-US" b="1" dirty="0"/>
              <a:t>University of KwaZulu-Natal – Social Work Discipline</a:t>
            </a:r>
          </a:p>
          <a:p>
            <a:pPr lvl="0"/>
            <a:r>
              <a:rPr lang="en-US" b="1" dirty="0">
                <a:solidFill>
                  <a:prstClr val="black"/>
                </a:solidFill>
              </a:rPr>
              <a:t>2023 ASASWEI Conference</a:t>
            </a:r>
          </a:p>
          <a:p>
            <a:pPr lvl="0"/>
            <a:r>
              <a:rPr lang="en-US" b="1" dirty="0">
                <a:solidFill>
                  <a:prstClr val="black"/>
                </a:solidFill>
              </a:rPr>
              <a:t>27 – 29 September  </a:t>
            </a:r>
          </a:p>
          <a:p>
            <a:endParaRPr lang="en-US" b="1" dirty="0"/>
          </a:p>
        </p:txBody>
      </p:sp>
    </p:spTree>
    <p:extLst>
      <p:ext uri="{BB962C8B-B14F-4D97-AF65-F5344CB8AC3E}">
        <p14:creationId xmlns:p14="http://schemas.microsoft.com/office/powerpoint/2010/main" val="270495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DD7F-0B93-49E0-91F4-81B6161CA22F}"/>
              </a:ext>
            </a:extLst>
          </p:cNvPr>
          <p:cNvSpPr>
            <a:spLocks noGrp="1"/>
          </p:cNvSpPr>
          <p:nvPr>
            <p:ph type="title"/>
          </p:nvPr>
        </p:nvSpPr>
        <p:spPr/>
        <p:txBody>
          <a:bodyPr/>
          <a:lstStyle/>
          <a:p>
            <a:r>
              <a:rPr lang="en-US" sz="4800" b="1" dirty="0"/>
              <a:t>3. Family negotiations  </a:t>
            </a:r>
            <a:endParaRPr lang="en-ZA" b="1" dirty="0"/>
          </a:p>
        </p:txBody>
      </p:sp>
      <p:sp>
        <p:nvSpPr>
          <p:cNvPr id="3" name="Content Placeholder 2">
            <a:extLst>
              <a:ext uri="{FF2B5EF4-FFF2-40B4-BE49-F238E27FC236}">
                <a16:creationId xmlns:a16="http://schemas.microsoft.com/office/drawing/2014/main" id="{6A289344-D4A1-404E-B973-F064C4039CE7}"/>
              </a:ext>
            </a:extLst>
          </p:cNvPr>
          <p:cNvSpPr>
            <a:spLocks noGrp="1"/>
          </p:cNvSpPr>
          <p:nvPr>
            <p:ph idx="1"/>
          </p:nvPr>
        </p:nvSpPr>
        <p:spPr>
          <a:xfrm>
            <a:off x="838200" y="1825625"/>
            <a:ext cx="10515600" cy="3709936"/>
          </a:xfrm>
        </p:spPr>
        <p:txBody>
          <a:bodyPr>
            <a:normAutofit fontScale="85000" lnSpcReduction="10000"/>
          </a:bodyPr>
          <a:lstStyle/>
          <a:p>
            <a:pPr marL="0" indent="0">
              <a:lnSpc>
                <a:spcPct val="150000"/>
              </a:lnSpc>
              <a:buNone/>
            </a:pPr>
            <a:r>
              <a:rPr lang="en-US" dirty="0"/>
              <a:t>- Families only report the abuse incidents only when they disagree</a:t>
            </a:r>
          </a:p>
          <a:p>
            <a:pPr>
              <a:lnSpc>
                <a:spcPct val="150000"/>
              </a:lnSpc>
              <a:buFontTx/>
              <a:buChar char="-"/>
            </a:pPr>
            <a:r>
              <a:rPr lang="en-US" dirty="0"/>
              <a:t>If the elders strongly recommend not disclosing the incident, then professionals will not know about it </a:t>
            </a:r>
          </a:p>
          <a:p>
            <a:pPr>
              <a:lnSpc>
                <a:spcPct val="150000"/>
              </a:lnSpc>
              <a:buFontTx/>
              <a:buChar char="-"/>
            </a:pPr>
            <a:r>
              <a:rPr lang="en-US" dirty="0"/>
              <a:t>Sometimes it depends on the gravity of the abuse: contact vs non-contact</a:t>
            </a:r>
          </a:p>
          <a:p>
            <a:pPr marL="0" indent="0" algn="just">
              <a:lnSpc>
                <a:spcPct val="150000"/>
              </a:lnSpc>
              <a:buNone/>
            </a:pPr>
            <a:r>
              <a:rPr lang="en-ZA" sz="2600" i="1" dirty="0"/>
              <a:t>“Most of cases that come to our offices, you would find out that the abuse happened some time ago but delayed by the process to negotiate within families.” Social worker</a:t>
            </a:r>
            <a:endParaRPr lang="en-US" sz="2600" i="1" dirty="0"/>
          </a:p>
          <a:p>
            <a:pPr>
              <a:lnSpc>
                <a:spcPct val="150000"/>
              </a:lnSpc>
              <a:buFontTx/>
              <a:buChar char="-"/>
            </a:pPr>
            <a:endParaRPr lang="en-ZA" dirty="0"/>
          </a:p>
        </p:txBody>
      </p:sp>
      <p:pic>
        <p:nvPicPr>
          <p:cNvPr id="4" name="Picture 3">
            <a:extLst>
              <a:ext uri="{FF2B5EF4-FFF2-40B4-BE49-F238E27FC236}">
                <a16:creationId xmlns:a16="http://schemas.microsoft.com/office/drawing/2014/main" id="{972E3668-70FA-4D7E-ACAF-5A890A205BAB}"/>
              </a:ext>
            </a:extLst>
          </p:cNvPr>
          <p:cNvPicPr>
            <a:picLocks noChangeAspect="1"/>
          </p:cNvPicPr>
          <p:nvPr/>
        </p:nvPicPr>
        <p:blipFill>
          <a:blip r:embed="rId2"/>
          <a:stretch>
            <a:fillRect/>
          </a:stretch>
        </p:blipFill>
        <p:spPr>
          <a:xfrm>
            <a:off x="0" y="5670498"/>
            <a:ext cx="12071126" cy="1274174"/>
          </a:xfrm>
          <a:prstGeom prst="rect">
            <a:avLst/>
          </a:prstGeom>
        </p:spPr>
      </p:pic>
      <p:pic>
        <p:nvPicPr>
          <p:cNvPr id="5" name="Picture 4">
            <a:extLst>
              <a:ext uri="{FF2B5EF4-FFF2-40B4-BE49-F238E27FC236}">
                <a16:creationId xmlns:a16="http://schemas.microsoft.com/office/drawing/2014/main" id="{0A82115F-325E-4F87-969C-31CE712718F7}"/>
              </a:ext>
            </a:extLst>
          </p:cNvPr>
          <p:cNvPicPr>
            <a:picLocks noChangeAspect="1"/>
          </p:cNvPicPr>
          <p:nvPr/>
        </p:nvPicPr>
        <p:blipFill>
          <a:blip r:embed="rId3"/>
          <a:stretch>
            <a:fillRect/>
          </a:stretch>
        </p:blipFill>
        <p:spPr>
          <a:xfrm>
            <a:off x="2395935" y="6169759"/>
            <a:ext cx="7279255" cy="323116"/>
          </a:xfrm>
          <a:prstGeom prst="rect">
            <a:avLst/>
          </a:prstGeom>
        </p:spPr>
      </p:pic>
    </p:spTree>
    <p:extLst>
      <p:ext uri="{BB962C8B-B14F-4D97-AF65-F5344CB8AC3E}">
        <p14:creationId xmlns:p14="http://schemas.microsoft.com/office/powerpoint/2010/main" val="212100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FE06-EB8B-4053-A60F-CC5511362F26}"/>
              </a:ext>
            </a:extLst>
          </p:cNvPr>
          <p:cNvSpPr>
            <a:spLocks noGrp="1"/>
          </p:cNvSpPr>
          <p:nvPr>
            <p:ph type="title"/>
          </p:nvPr>
        </p:nvSpPr>
        <p:spPr/>
        <p:txBody>
          <a:bodyPr>
            <a:normAutofit/>
          </a:bodyPr>
          <a:lstStyle/>
          <a:p>
            <a:r>
              <a:rPr lang="en-US" b="1" dirty="0"/>
              <a:t>4. </a:t>
            </a:r>
            <a:r>
              <a:rPr lang="en-ZA" b="1" dirty="0"/>
              <a:t>Using idioms/proverbs as defence and coping mechanisms</a:t>
            </a:r>
          </a:p>
        </p:txBody>
      </p:sp>
      <p:sp>
        <p:nvSpPr>
          <p:cNvPr id="3" name="Content Placeholder 2">
            <a:extLst>
              <a:ext uri="{FF2B5EF4-FFF2-40B4-BE49-F238E27FC236}">
                <a16:creationId xmlns:a16="http://schemas.microsoft.com/office/drawing/2014/main" id="{DB8D63EC-DFAD-4787-8561-62334FFE34A4}"/>
              </a:ext>
            </a:extLst>
          </p:cNvPr>
          <p:cNvSpPr>
            <a:spLocks noGrp="1"/>
          </p:cNvSpPr>
          <p:nvPr>
            <p:ph idx="1"/>
          </p:nvPr>
        </p:nvSpPr>
        <p:spPr>
          <a:xfrm>
            <a:off x="838200" y="2362199"/>
            <a:ext cx="10515600" cy="3055375"/>
          </a:xfrm>
        </p:spPr>
        <p:txBody>
          <a:bodyPr/>
          <a:lstStyle/>
          <a:p>
            <a:pPr>
              <a:lnSpc>
                <a:spcPct val="150000"/>
              </a:lnSpc>
              <a:buFontTx/>
              <a:buChar char="-"/>
            </a:pPr>
            <a:r>
              <a:rPr lang="pl-PL" i="1" dirty="0"/>
              <a:t>U shavha u dzhena ṋari usina mmbwa </a:t>
            </a:r>
            <a:endParaRPr lang="en-US" i="1" dirty="0"/>
          </a:p>
          <a:p>
            <a:pPr>
              <a:lnSpc>
                <a:spcPct val="150000"/>
              </a:lnSpc>
              <a:buFontTx/>
              <a:buChar char="-"/>
            </a:pPr>
            <a:r>
              <a:rPr lang="pl-PL" i="1" dirty="0"/>
              <a:t>Muhulwane u kanda mupfa a tshi u vhona </a:t>
            </a:r>
            <a:endParaRPr lang="en-US" i="1" dirty="0"/>
          </a:p>
          <a:p>
            <a:pPr>
              <a:lnSpc>
                <a:spcPct val="150000"/>
              </a:lnSpc>
              <a:buFontTx/>
              <a:buChar char="-"/>
            </a:pPr>
            <a:r>
              <a:rPr lang="en-ZA" i="1" dirty="0"/>
              <a:t>Vhathu </a:t>
            </a:r>
            <a:r>
              <a:rPr lang="en-ZA" i="1" dirty="0" err="1"/>
              <a:t>ndi</a:t>
            </a:r>
            <a:r>
              <a:rPr lang="en-ZA" i="1" dirty="0"/>
              <a:t> </a:t>
            </a:r>
            <a:r>
              <a:rPr lang="en-ZA" i="1" dirty="0" err="1"/>
              <a:t>ṋanga</a:t>
            </a:r>
            <a:r>
              <a:rPr lang="en-ZA" i="1" dirty="0"/>
              <a:t> </a:t>
            </a:r>
            <a:r>
              <a:rPr lang="en-ZA" i="1" dirty="0" err="1"/>
              <a:t>dza</a:t>
            </a:r>
            <a:r>
              <a:rPr lang="en-ZA" i="1" dirty="0"/>
              <a:t> </a:t>
            </a:r>
            <a:r>
              <a:rPr lang="en-ZA" i="1" dirty="0" err="1"/>
              <a:t>kholomo</a:t>
            </a:r>
            <a:r>
              <a:rPr lang="en-ZA" i="1" dirty="0"/>
              <a:t> </a:t>
            </a:r>
            <a:r>
              <a:rPr lang="en-ZA" i="1" dirty="0" err="1"/>
              <a:t>vha</a:t>
            </a:r>
            <a:r>
              <a:rPr lang="en-ZA" i="1" dirty="0"/>
              <a:t> a </a:t>
            </a:r>
            <a:r>
              <a:rPr lang="en-ZA" i="1" dirty="0" err="1"/>
              <a:t>kuḓana</a:t>
            </a:r>
            <a:r>
              <a:rPr lang="en-ZA" i="1" dirty="0"/>
              <a:t> </a:t>
            </a:r>
          </a:p>
          <a:p>
            <a:pPr>
              <a:lnSpc>
                <a:spcPct val="150000"/>
              </a:lnSpc>
              <a:buFontTx/>
              <a:buChar char="-"/>
            </a:pPr>
            <a:r>
              <a:rPr lang="it-IT" i="1" dirty="0"/>
              <a:t>Mmbwa yaḽa iṅwe ai noni </a:t>
            </a:r>
            <a:endParaRPr lang="en-ZA" i="1" dirty="0"/>
          </a:p>
        </p:txBody>
      </p:sp>
      <p:pic>
        <p:nvPicPr>
          <p:cNvPr id="4" name="Picture 3">
            <a:extLst>
              <a:ext uri="{FF2B5EF4-FFF2-40B4-BE49-F238E27FC236}">
                <a16:creationId xmlns:a16="http://schemas.microsoft.com/office/drawing/2014/main" id="{EDC26442-B014-40CA-9705-9CC593285D34}"/>
              </a:ext>
            </a:extLst>
          </p:cNvPr>
          <p:cNvPicPr>
            <a:picLocks noChangeAspect="1"/>
          </p:cNvPicPr>
          <p:nvPr/>
        </p:nvPicPr>
        <p:blipFill>
          <a:blip r:embed="rId2"/>
          <a:stretch>
            <a:fillRect/>
          </a:stretch>
        </p:blipFill>
        <p:spPr>
          <a:xfrm>
            <a:off x="60437" y="5721926"/>
            <a:ext cx="12071126" cy="1274174"/>
          </a:xfrm>
          <a:prstGeom prst="rect">
            <a:avLst/>
          </a:prstGeom>
        </p:spPr>
      </p:pic>
      <p:pic>
        <p:nvPicPr>
          <p:cNvPr id="5" name="Picture 4">
            <a:extLst>
              <a:ext uri="{FF2B5EF4-FFF2-40B4-BE49-F238E27FC236}">
                <a16:creationId xmlns:a16="http://schemas.microsoft.com/office/drawing/2014/main" id="{A6AAD41C-6183-4A7E-B50B-5C58F6E45000}"/>
              </a:ext>
            </a:extLst>
          </p:cNvPr>
          <p:cNvPicPr>
            <a:picLocks noChangeAspect="1"/>
          </p:cNvPicPr>
          <p:nvPr/>
        </p:nvPicPr>
        <p:blipFill>
          <a:blip r:embed="rId3"/>
          <a:stretch>
            <a:fillRect/>
          </a:stretch>
        </p:blipFill>
        <p:spPr>
          <a:xfrm>
            <a:off x="2348218" y="6275817"/>
            <a:ext cx="7279255" cy="323116"/>
          </a:xfrm>
          <a:prstGeom prst="rect">
            <a:avLst/>
          </a:prstGeom>
        </p:spPr>
      </p:pic>
    </p:spTree>
    <p:extLst>
      <p:ext uri="{BB962C8B-B14F-4D97-AF65-F5344CB8AC3E}">
        <p14:creationId xmlns:p14="http://schemas.microsoft.com/office/powerpoint/2010/main" val="359364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2A8C-DBA0-4349-85C0-C21D0463A864}"/>
              </a:ext>
            </a:extLst>
          </p:cNvPr>
          <p:cNvSpPr>
            <a:spLocks noGrp="1"/>
          </p:cNvSpPr>
          <p:nvPr>
            <p:ph type="title"/>
          </p:nvPr>
        </p:nvSpPr>
        <p:spPr/>
        <p:txBody>
          <a:bodyPr>
            <a:normAutofit/>
          </a:bodyPr>
          <a:lstStyle/>
          <a:p>
            <a:r>
              <a:rPr lang="en-US" sz="4800" b="1" dirty="0"/>
              <a:t>Conclusions and implications </a:t>
            </a:r>
            <a:endParaRPr lang="en-ZA" sz="4800" b="1" dirty="0"/>
          </a:p>
        </p:txBody>
      </p:sp>
      <p:sp>
        <p:nvSpPr>
          <p:cNvPr id="3" name="Content Placeholder 2">
            <a:extLst>
              <a:ext uri="{FF2B5EF4-FFF2-40B4-BE49-F238E27FC236}">
                <a16:creationId xmlns:a16="http://schemas.microsoft.com/office/drawing/2014/main" id="{18CF2E5B-0B70-4C65-8AC5-8301887F1873}"/>
              </a:ext>
            </a:extLst>
          </p:cNvPr>
          <p:cNvSpPr>
            <a:spLocks noGrp="1"/>
          </p:cNvSpPr>
          <p:nvPr>
            <p:ph idx="1"/>
          </p:nvPr>
        </p:nvSpPr>
        <p:spPr>
          <a:xfrm>
            <a:off x="838200" y="1825625"/>
            <a:ext cx="10515600" cy="3424801"/>
          </a:xfrm>
        </p:spPr>
        <p:txBody>
          <a:bodyPr>
            <a:normAutofit fontScale="85000" lnSpcReduction="10000"/>
          </a:bodyPr>
          <a:lstStyle/>
          <a:p>
            <a:pPr algn="just">
              <a:lnSpc>
                <a:spcPct val="150000"/>
              </a:lnSpc>
              <a:buFontTx/>
              <a:buChar char="-"/>
            </a:pPr>
            <a:r>
              <a:rPr lang="en-US" dirty="0"/>
              <a:t>It is important to embrace culture and traditions, but that should be within the human rights principles and legal ambits</a:t>
            </a:r>
          </a:p>
          <a:p>
            <a:pPr algn="just">
              <a:lnSpc>
                <a:spcPct val="150000"/>
              </a:lnSpc>
              <a:buFontTx/>
              <a:buChar char="-"/>
            </a:pPr>
            <a:r>
              <a:rPr lang="en-US" dirty="0"/>
              <a:t>Social workers should diligently work with traditional leaders to confront practices that perpetuate abuse and delay the disclosure</a:t>
            </a:r>
          </a:p>
          <a:p>
            <a:pPr algn="just">
              <a:lnSpc>
                <a:spcPct val="150000"/>
              </a:lnSpc>
              <a:buFontTx/>
              <a:buChar char="-"/>
            </a:pPr>
            <a:r>
              <a:rPr lang="en-US" dirty="0"/>
              <a:t>Social workers should provide capacity-building training for TLs on how to handle CSA (what their roles are and not)</a:t>
            </a:r>
          </a:p>
          <a:p>
            <a:pPr marL="0" indent="0" algn="just">
              <a:buNone/>
            </a:pPr>
            <a:endParaRPr lang="en-US" dirty="0"/>
          </a:p>
          <a:p>
            <a:pPr marL="0" indent="0">
              <a:buNone/>
            </a:pPr>
            <a:endParaRPr lang="en-ZA" dirty="0"/>
          </a:p>
        </p:txBody>
      </p:sp>
      <p:pic>
        <p:nvPicPr>
          <p:cNvPr id="4" name="Picture 3">
            <a:extLst>
              <a:ext uri="{FF2B5EF4-FFF2-40B4-BE49-F238E27FC236}">
                <a16:creationId xmlns:a16="http://schemas.microsoft.com/office/drawing/2014/main" id="{443AD839-605E-449E-A405-082537873A28}"/>
              </a:ext>
            </a:extLst>
          </p:cNvPr>
          <p:cNvPicPr>
            <a:picLocks noChangeAspect="1"/>
          </p:cNvPicPr>
          <p:nvPr/>
        </p:nvPicPr>
        <p:blipFill>
          <a:blip r:embed="rId2"/>
          <a:stretch>
            <a:fillRect/>
          </a:stretch>
        </p:blipFill>
        <p:spPr>
          <a:xfrm>
            <a:off x="60437" y="5714638"/>
            <a:ext cx="12071126" cy="1274174"/>
          </a:xfrm>
          <a:prstGeom prst="rect">
            <a:avLst/>
          </a:prstGeom>
        </p:spPr>
      </p:pic>
      <p:pic>
        <p:nvPicPr>
          <p:cNvPr id="5" name="Picture 4">
            <a:extLst>
              <a:ext uri="{FF2B5EF4-FFF2-40B4-BE49-F238E27FC236}">
                <a16:creationId xmlns:a16="http://schemas.microsoft.com/office/drawing/2014/main" id="{CD9F472A-817C-4141-9B13-01A5AD6470E1}"/>
              </a:ext>
            </a:extLst>
          </p:cNvPr>
          <p:cNvPicPr>
            <a:picLocks noChangeAspect="1"/>
          </p:cNvPicPr>
          <p:nvPr/>
        </p:nvPicPr>
        <p:blipFill>
          <a:blip r:embed="rId3"/>
          <a:stretch>
            <a:fillRect/>
          </a:stretch>
        </p:blipFill>
        <p:spPr>
          <a:xfrm>
            <a:off x="2395935" y="6210576"/>
            <a:ext cx="7279255" cy="282299"/>
          </a:xfrm>
          <a:prstGeom prst="rect">
            <a:avLst/>
          </a:prstGeom>
        </p:spPr>
      </p:pic>
    </p:spTree>
    <p:extLst>
      <p:ext uri="{BB962C8B-B14F-4D97-AF65-F5344CB8AC3E}">
        <p14:creationId xmlns:p14="http://schemas.microsoft.com/office/powerpoint/2010/main" val="226862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192F-7E29-4B4A-8FE7-DC8EA1B86215}"/>
              </a:ext>
            </a:extLst>
          </p:cNvPr>
          <p:cNvSpPr>
            <a:spLocks noGrp="1"/>
          </p:cNvSpPr>
          <p:nvPr>
            <p:ph type="title"/>
          </p:nvPr>
        </p:nvSpPr>
        <p:spPr/>
        <p:txBody>
          <a:bodyPr/>
          <a:lstStyle/>
          <a:p>
            <a:r>
              <a:rPr lang="en-US" dirty="0"/>
              <a:t>……………..</a:t>
            </a:r>
            <a:r>
              <a:rPr lang="en-US" sz="4800" b="1" dirty="0">
                <a:solidFill>
                  <a:prstClr val="black"/>
                </a:solidFill>
              </a:rPr>
              <a:t> Conclusions and implications </a:t>
            </a:r>
            <a:endParaRPr lang="en-ZA" dirty="0"/>
          </a:p>
        </p:txBody>
      </p:sp>
      <p:sp>
        <p:nvSpPr>
          <p:cNvPr id="3" name="Content Placeholder 2">
            <a:extLst>
              <a:ext uri="{FF2B5EF4-FFF2-40B4-BE49-F238E27FC236}">
                <a16:creationId xmlns:a16="http://schemas.microsoft.com/office/drawing/2014/main" id="{D3CCCC1E-E2E1-4B4D-B717-CB6D997C1303}"/>
              </a:ext>
            </a:extLst>
          </p:cNvPr>
          <p:cNvSpPr>
            <a:spLocks noGrp="1"/>
          </p:cNvSpPr>
          <p:nvPr>
            <p:ph idx="1"/>
          </p:nvPr>
        </p:nvSpPr>
        <p:spPr/>
        <p:txBody>
          <a:bodyPr/>
          <a:lstStyle/>
          <a:p>
            <a:pPr>
              <a:lnSpc>
                <a:spcPct val="150000"/>
              </a:lnSpc>
              <a:buFontTx/>
              <a:buChar char="-"/>
            </a:pPr>
            <a:r>
              <a:rPr lang="en-US" dirty="0"/>
              <a:t>Promote collaboration amongst key stakeholders to have a coordinated response to CSA</a:t>
            </a:r>
          </a:p>
          <a:p>
            <a:pPr>
              <a:lnSpc>
                <a:spcPct val="150000"/>
              </a:lnSpc>
              <a:buFontTx/>
              <a:buChar char="-"/>
            </a:pPr>
            <a:r>
              <a:rPr lang="en-US" dirty="0"/>
              <a:t>Strengthen local child protection agencies in rural areas</a:t>
            </a:r>
          </a:p>
          <a:p>
            <a:pPr marL="0" indent="0">
              <a:buNone/>
            </a:pPr>
            <a:endParaRPr lang="en-ZA" dirty="0"/>
          </a:p>
        </p:txBody>
      </p:sp>
      <p:pic>
        <p:nvPicPr>
          <p:cNvPr id="4" name="Picture 3">
            <a:extLst>
              <a:ext uri="{FF2B5EF4-FFF2-40B4-BE49-F238E27FC236}">
                <a16:creationId xmlns:a16="http://schemas.microsoft.com/office/drawing/2014/main" id="{ECED453C-E805-4763-A483-5E0A75804A42}"/>
              </a:ext>
            </a:extLst>
          </p:cNvPr>
          <p:cNvPicPr>
            <a:picLocks noChangeAspect="1"/>
          </p:cNvPicPr>
          <p:nvPr/>
        </p:nvPicPr>
        <p:blipFill>
          <a:blip r:embed="rId2"/>
          <a:stretch>
            <a:fillRect/>
          </a:stretch>
        </p:blipFill>
        <p:spPr>
          <a:xfrm>
            <a:off x="60437" y="5674813"/>
            <a:ext cx="12071126" cy="1274174"/>
          </a:xfrm>
          <a:prstGeom prst="rect">
            <a:avLst/>
          </a:prstGeom>
        </p:spPr>
      </p:pic>
      <p:pic>
        <p:nvPicPr>
          <p:cNvPr id="5" name="Picture 4">
            <a:extLst>
              <a:ext uri="{FF2B5EF4-FFF2-40B4-BE49-F238E27FC236}">
                <a16:creationId xmlns:a16="http://schemas.microsoft.com/office/drawing/2014/main" id="{FFBACC2E-81B9-428B-9412-EC1F8BA77737}"/>
              </a:ext>
            </a:extLst>
          </p:cNvPr>
          <p:cNvPicPr>
            <a:picLocks noChangeAspect="1"/>
          </p:cNvPicPr>
          <p:nvPr/>
        </p:nvPicPr>
        <p:blipFill>
          <a:blip r:embed="rId3"/>
          <a:stretch>
            <a:fillRect/>
          </a:stretch>
        </p:blipFill>
        <p:spPr>
          <a:xfrm>
            <a:off x="2386103" y="6176963"/>
            <a:ext cx="7279255" cy="323116"/>
          </a:xfrm>
          <a:prstGeom prst="rect">
            <a:avLst/>
          </a:prstGeom>
        </p:spPr>
      </p:pic>
    </p:spTree>
    <p:extLst>
      <p:ext uri="{BB962C8B-B14F-4D97-AF65-F5344CB8AC3E}">
        <p14:creationId xmlns:p14="http://schemas.microsoft.com/office/powerpoint/2010/main" val="29144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2CB1-3EB6-45CD-B5FE-AD662B0CC7FB}"/>
              </a:ext>
            </a:extLst>
          </p:cNvPr>
          <p:cNvSpPr>
            <a:spLocks noGrp="1"/>
          </p:cNvSpPr>
          <p:nvPr>
            <p:ph type="title"/>
          </p:nvPr>
        </p:nvSpPr>
        <p:spPr>
          <a:xfrm>
            <a:off x="838200" y="365125"/>
            <a:ext cx="10515600" cy="5324475"/>
          </a:xfrm>
        </p:spPr>
        <p:txBody>
          <a:bodyPr/>
          <a:lstStyle/>
          <a:p>
            <a:r>
              <a:rPr lang="en-US" sz="4800" b="1" i="1" u="sng" dirty="0"/>
              <a:t>Closing remarks:</a:t>
            </a:r>
            <a:r>
              <a:rPr lang="en-US" sz="4800" b="1" i="1" dirty="0"/>
              <a:t> </a:t>
            </a:r>
            <a:br>
              <a:rPr lang="en-US" i="1" dirty="0"/>
            </a:br>
            <a:br>
              <a:rPr lang="en-US" i="1" dirty="0"/>
            </a:br>
            <a:r>
              <a:rPr lang="en-US" sz="4800" i="1" dirty="0"/>
              <a:t>Let us work together to make our cultures more responsive to the children’s needs for protection against abuse. </a:t>
            </a:r>
            <a:endParaRPr lang="en-ZA" i="1" dirty="0"/>
          </a:p>
        </p:txBody>
      </p:sp>
      <p:pic>
        <p:nvPicPr>
          <p:cNvPr id="3" name="Picture 2">
            <a:extLst>
              <a:ext uri="{FF2B5EF4-FFF2-40B4-BE49-F238E27FC236}">
                <a16:creationId xmlns:a16="http://schemas.microsoft.com/office/drawing/2014/main" id="{31800F67-101B-4B7E-ABE4-A8037F1766B1}"/>
              </a:ext>
            </a:extLst>
          </p:cNvPr>
          <p:cNvPicPr>
            <a:picLocks noChangeAspect="1"/>
          </p:cNvPicPr>
          <p:nvPr/>
        </p:nvPicPr>
        <p:blipFill>
          <a:blip r:embed="rId2"/>
          <a:stretch>
            <a:fillRect/>
          </a:stretch>
        </p:blipFill>
        <p:spPr>
          <a:xfrm>
            <a:off x="60437" y="5689600"/>
            <a:ext cx="12071126" cy="1274174"/>
          </a:xfrm>
          <a:prstGeom prst="rect">
            <a:avLst/>
          </a:prstGeom>
        </p:spPr>
      </p:pic>
      <p:pic>
        <p:nvPicPr>
          <p:cNvPr id="4" name="Picture 3">
            <a:extLst>
              <a:ext uri="{FF2B5EF4-FFF2-40B4-BE49-F238E27FC236}">
                <a16:creationId xmlns:a16="http://schemas.microsoft.com/office/drawing/2014/main" id="{EE5FC965-8718-47F1-A026-FD3404C67E79}"/>
              </a:ext>
            </a:extLst>
          </p:cNvPr>
          <p:cNvPicPr>
            <a:picLocks noChangeAspect="1"/>
          </p:cNvPicPr>
          <p:nvPr/>
        </p:nvPicPr>
        <p:blipFill>
          <a:blip r:embed="rId3"/>
          <a:stretch>
            <a:fillRect/>
          </a:stretch>
        </p:blipFill>
        <p:spPr>
          <a:xfrm>
            <a:off x="2348218" y="6169759"/>
            <a:ext cx="7279255" cy="323116"/>
          </a:xfrm>
          <a:prstGeom prst="rect">
            <a:avLst/>
          </a:prstGeom>
        </p:spPr>
      </p:pic>
    </p:spTree>
    <p:extLst>
      <p:ext uri="{BB962C8B-B14F-4D97-AF65-F5344CB8AC3E}">
        <p14:creationId xmlns:p14="http://schemas.microsoft.com/office/powerpoint/2010/main" val="302617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7A69-7121-4A7C-BECC-FB6F5EF4CB10}"/>
              </a:ext>
            </a:extLst>
          </p:cNvPr>
          <p:cNvSpPr>
            <a:spLocks noGrp="1"/>
          </p:cNvSpPr>
          <p:nvPr>
            <p:ph type="title"/>
          </p:nvPr>
        </p:nvSpPr>
        <p:spPr>
          <a:xfrm>
            <a:off x="838200" y="365125"/>
            <a:ext cx="10515600" cy="6137275"/>
          </a:xfrm>
        </p:spPr>
        <p:txBody>
          <a:bodyPr>
            <a:normAutofit/>
          </a:bodyPr>
          <a:lstStyle/>
          <a:p>
            <a:pPr algn="ctr"/>
            <a:r>
              <a:rPr lang="en-US" sz="9600" b="1" dirty="0"/>
              <a:t>I thank you</a:t>
            </a:r>
            <a:endParaRPr lang="en-ZA" sz="9600" b="1" dirty="0"/>
          </a:p>
        </p:txBody>
      </p:sp>
    </p:spTree>
    <p:extLst>
      <p:ext uri="{BB962C8B-B14F-4D97-AF65-F5344CB8AC3E}">
        <p14:creationId xmlns:p14="http://schemas.microsoft.com/office/powerpoint/2010/main" val="22116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49F-56EA-4D4F-AFA9-C8D9EF2E1AC7}"/>
              </a:ext>
            </a:extLst>
          </p:cNvPr>
          <p:cNvSpPr>
            <a:spLocks noGrp="1"/>
          </p:cNvSpPr>
          <p:nvPr>
            <p:ph type="ctrTitle"/>
          </p:nvPr>
        </p:nvSpPr>
        <p:spPr>
          <a:xfrm>
            <a:off x="584791" y="644057"/>
            <a:ext cx="10083209" cy="956143"/>
          </a:xfrm>
        </p:spPr>
        <p:txBody>
          <a:bodyPr>
            <a:noAutofit/>
          </a:bodyPr>
          <a:lstStyle/>
          <a:p>
            <a:pPr algn="l"/>
            <a:r>
              <a:rPr lang="en-US" sz="4800" b="1" dirty="0"/>
              <a:t>A brief context of CSA</a:t>
            </a:r>
            <a:endParaRPr lang="en-ZA" sz="4800" b="1" dirty="0"/>
          </a:p>
        </p:txBody>
      </p:sp>
      <p:sp>
        <p:nvSpPr>
          <p:cNvPr id="3" name="Subtitle 2">
            <a:extLst>
              <a:ext uri="{FF2B5EF4-FFF2-40B4-BE49-F238E27FC236}">
                <a16:creationId xmlns:a16="http://schemas.microsoft.com/office/drawing/2014/main" id="{059E0C2D-E9EF-4BDA-BC25-242E0CBC9465}"/>
              </a:ext>
            </a:extLst>
          </p:cNvPr>
          <p:cNvSpPr>
            <a:spLocks noGrp="1"/>
          </p:cNvSpPr>
          <p:nvPr>
            <p:ph type="subTitle" idx="1"/>
          </p:nvPr>
        </p:nvSpPr>
        <p:spPr>
          <a:xfrm>
            <a:off x="584791" y="1850065"/>
            <a:ext cx="10083209" cy="3407735"/>
          </a:xfrm>
        </p:spPr>
        <p:txBody>
          <a:bodyPr>
            <a:normAutofit fontScale="85000" lnSpcReduction="10000"/>
          </a:bodyPr>
          <a:lstStyle/>
          <a:p>
            <a:pPr marL="342900" indent="-342900" algn="l">
              <a:lnSpc>
                <a:spcPct val="150000"/>
              </a:lnSpc>
              <a:buFontTx/>
              <a:buChar char="-"/>
            </a:pPr>
            <a:r>
              <a:rPr lang="en-US" dirty="0"/>
              <a:t>It is a global social and health problem</a:t>
            </a:r>
          </a:p>
          <a:p>
            <a:pPr marL="342900" indent="-342900" algn="l">
              <a:lnSpc>
                <a:spcPct val="150000"/>
              </a:lnSpc>
              <a:buFontTx/>
              <a:buChar char="-"/>
            </a:pPr>
            <a:r>
              <a:rPr lang="en-US" dirty="0"/>
              <a:t>It brings about several ramifications on child victims</a:t>
            </a:r>
          </a:p>
          <a:p>
            <a:pPr marL="342900" indent="-342900" algn="l">
              <a:lnSpc>
                <a:spcPct val="150000"/>
              </a:lnSpc>
              <a:buFontTx/>
              <a:buChar char="-"/>
            </a:pPr>
            <a:r>
              <a:rPr lang="en-US" dirty="0"/>
              <a:t>The prevalence cannot be accurately comprehended due to underreporting </a:t>
            </a:r>
          </a:p>
          <a:p>
            <a:pPr marL="342900" indent="-342900" algn="l">
              <a:lnSpc>
                <a:spcPct val="150000"/>
              </a:lnSpc>
              <a:buFontTx/>
              <a:buChar char="-"/>
            </a:pPr>
            <a:r>
              <a:rPr lang="en-US" dirty="0"/>
              <a:t>It is consequential to understand the dynamics of underreporting from cultural perspectives</a:t>
            </a:r>
          </a:p>
          <a:p>
            <a:pPr marL="342900" indent="-342900" algn="l">
              <a:lnSpc>
                <a:spcPct val="150000"/>
              </a:lnSpc>
              <a:buFontTx/>
              <a:buChar char="-"/>
            </a:pPr>
            <a:r>
              <a:rPr lang="en-US" dirty="0"/>
              <a:t>In a unique context, CSA unfolds within a complex web of cultural norms and behaviors</a:t>
            </a:r>
            <a:endParaRPr lang="en-ZA" dirty="0"/>
          </a:p>
        </p:txBody>
      </p:sp>
      <p:pic>
        <p:nvPicPr>
          <p:cNvPr id="4" name="Picture 3">
            <a:extLst>
              <a:ext uri="{FF2B5EF4-FFF2-40B4-BE49-F238E27FC236}">
                <a16:creationId xmlns:a16="http://schemas.microsoft.com/office/drawing/2014/main" id="{6B3FEF4D-EAE8-487B-BA6B-3A1C9E81D3E5}"/>
              </a:ext>
            </a:extLst>
          </p:cNvPr>
          <p:cNvPicPr>
            <a:picLocks noChangeAspect="1"/>
          </p:cNvPicPr>
          <p:nvPr/>
        </p:nvPicPr>
        <p:blipFill>
          <a:blip r:embed="rId2">
            <a:grayscl/>
          </a:blip>
          <a:stretch>
            <a:fillRect/>
          </a:stretch>
        </p:blipFill>
        <p:spPr>
          <a:xfrm>
            <a:off x="255526" y="5858332"/>
            <a:ext cx="11680948" cy="883997"/>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0FC4E3F3-CE4C-48EA-A4C6-4A8BF8042EC8}"/>
              </a:ext>
            </a:extLst>
          </p:cNvPr>
          <p:cNvSpPr txBox="1"/>
          <p:nvPr/>
        </p:nvSpPr>
        <p:spPr>
          <a:xfrm>
            <a:off x="324352" y="6115665"/>
            <a:ext cx="11543296" cy="369332"/>
          </a:xfrm>
          <a:prstGeom prst="rect">
            <a:avLst/>
          </a:prstGeom>
          <a:noFill/>
        </p:spPr>
        <p:txBody>
          <a:bodyPr wrap="square" rtlCol="0">
            <a:spAutoFit/>
          </a:bodyPr>
          <a:lstStyle/>
          <a:p>
            <a:pPr algn="ctr"/>
            <a:r>
              <a:rPr lang="en-ZA" dirty="0"/>
              <a:t>    </a:t>
            </a:r>
            <a:r>
              <a:rPr lang="en-ZA" sz="1200" i="1" dirty="0"/>
              <a:t>The intersection of culture, tradition, and delayed disclosure of child sexual abuse: insights from the Vhavenḓa Tribe</a:t>
            </a:r>
            <a:endParaRPr lang="en-ZA" i="1" dirty="0"/>
          </a:p>
        </p:txBody>
      </p:sp>
    </p:spTree>
    <p:extLst>
      <p:ext uri="{BB962C8B-B14F-4D97-AF65-F5344CB8AC3E}">
        <p14:creationId xmlns:p14="http://schemas.microsoft.com/office/powerpoint/2010/main" val="313770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9450-63FE-4742-9C65-69BE88EC99EC}"/>
              </a:ext>
            </a:extLst>
          </p:cNvPr>
          <p:cNvSpPr>
            <a:spLocks noGrp="1"/>
          </p:cNvSpPr>
          <p:nvPr>
            <p:ph type="title"/>
          </p:nvPr>
        </p:nvSpPr>
        <p:spPr>
          <a:xfrm>
            <a:off x="531628" y="365125"/>
            <a:ext cx="10822172" cy="1325563"/>
          </a:xfrm>
        </p:spPr>
        <p:txBody>
          <a:bodyPr>
            <a:normAutofit/>
          </a:bodyPr>
          <a:lstStyle/>
          <a:p>
            <a:r>
              <a:rPr lang="en-US" sz="4800" b="1" dirty="0">
                <a:solidFill>
                  <a:prstClr val="black"/>
                </a:solidFill>
              </a:rPr>
              <a:t>An overview of the Vhavenda Tribe </a:t>
            </a:r>
            <a:endParaRPr lang="en-ZA" sz="4800" dirty="0"/>
          </a:p>
        </p:txBody>
      </p:sp>
      <p:sp>
        <p:nvSpPr>
          <p:cNvPr id="3" name="Content Placeholder 2">
            <a:extLst>
              <a:ext uri="{FF2B5EF4-FFF2-40B4-BE49-F238E27FC236}">
                <a16:creationId xmlns:a16="http://schemas.microsoft.com/office/drawing/2014/main" id="{CBCB5613-51F7-49D8-9635-A1FA2FD897BA}"/>
              </a:ext>
            </a:extLst>
          </p:cNvPr>
          <p:cNvSpPr>
            <a:spLocks noGrp="1"/>
          </p:cNvSpPr>
          <p:nvPr>
            <p:ph sz="half" idx="1"/>
          </p:nvPr>
        </p:nvSpPr>
        <p:spPr>
          <a:xfrm>
            <a:off x="531628" y="1825625"/>
            <a:ext cx="5488172" cy="3660775"/>
          </a:xfrm>
        </p:spPr>
        <p:txBody>
          <a:bodyPr/>
          <a:lstStyle/>
          <a:p>
            <a:pPr>
              <a:lnSpc>
                <a:spcPct val="150000"/>
              </a:lnSpc>
              <a:buFontTx/>
              <a:buChar char="-"/>
            </a:pPr>
            <a:r>
              <a:rPr lang="en-US" dirty="0"/>
              <a:t>Location</a:t>
            </a:r>
          </a:p>
          <a:p>
            <a:pPr>
              <a:lnSpc>
                <a:spcPct val="150000"/>
              </a:lnSpc>
              <a:buFontTx/>
              <a:buChar char="-"/>
            </a:pPr>
            <a:r>
              <a:rPr lang="en-US" dirty="0"/>
              <a:t>Language </a:t>
            </a:r>
          </a:p>
          <a:p>
            <a:pPr>
              <a:lnSpc>
                <a:spcPct val="150000"/>
              </a:lnSpc>
              <a:buFontTx/>
              <a:buChar char="-"/>
            </a:pPr>
            <a:r>
              <a:rPr lang="en-US" dirty="0"/>
              <a:t>Famous character</a:t>
            </a:r>
          </a:p>
          <a:p>
            <a:pPr>
              <a:lnSpc>
                <a:spcPct val="150000"/>
              </a:lnSpc>
              <a:buFontTx/>
              <a:buChar char="-"/>
            </a:pPr>
            <a:r>
              <a:rPr lang="en-US" dirty="0"/>
              <a:t>Traditional leadership  </a:t>
            </a:r>
            <a:endParaRPr lang="en-ZA" dirty="0"/>
          </a:p>
        </p:txBody>
      </p:sp>
      <p:pic>
        <p:nvPicPr>
          <p:cNvPr id="5" name="Content Placeholder 4">
            <a:extLst>
              <a:ext uri="{FF2B5EF4-FFF2-40B4-BE49-F238E27FC236}">
                <a16:creationId xmlns:a16="http://schemas.microsoft.com/office/drawing/2014/main" id="{5A6141F1-19A2-457A-9984-2244CA0D95AA}"/>
              </a:ext>
            </a:extLst>
          </p:cNvPr>
          <p:cNvPicPr>
            <a:picLocks noGrp="1" noChangeAspect="1"/>
          </p:cNvPicPr>
          <p:nvPr>
            <p:ph sz="half" idx="2"/>
          </p:nvPr>
        </p:nvPicPr>
        <p:blipFill>
          <a:blip r:embed="rId2"/>
          <a:stretch>
            <a:fillRect/>
          </a:stretch>
        </p:blipFill>
        <p:spPr>
          <a:xfrm>
            <a:off x="7020027" y="1842559"/>
            <a:ext cx="4333773" cy="3660775"/>
          </a:xfrm>
          <a:prstGeom prst="rect">
            <a:avLst/>
          </a:prstGeom>
        </p:spPr>
      </p:pic>
      <p:pic>
        <p:nvPicPr>
          <p:cNvPr id="7" name="Picture 6">
            <a:extLst>
              <a:ext uri="{FF2B5EF4-FFF2-40B4-BE49-F238E27FC236}">
                <a16:creationId xmlns:a16="http://schemas.microsoft.com/office/drawing/2014/main" id="{545169F4-C71C-4461-987D-8105A425D220}"/>
              </a:ext>
            </a:extLst>
          </p:cNvPr>
          <p:cNvPicPr>
            <a:picLocks noChangeAspect="1"/>
          </p:cNvPicPr>
          <p:nvPr/>
        </p:nvPicPr>
        <p:blipFill>
          <a:blip r:embed="rId3"/>
          <a:stretch>
            <a:fillRect/>
          </a:stretch>
        </p:blipFill>
        <p:spPr>
          <a:xfrm>
            <a:off x="60437" y="5712094"/>
            <a:ext cx="12071126" cy="1274174"/>
          </a:xfrm>
          <a:prstGeom prst="rect">
            <a:avLst/>
          </a:prstGeom>
        </p:spPr>
      </p:pic>
      <p:sp>
        <p:nvSpPr>
          <p:cNvPr id="9" name="TextBox 8">
            <a:extLst>
              <a:ext uri="{FF2B5EF4-FFF2-40B4-BE49-F238E27FC236}">
                <a16:creationId xmlns:a16="http://schemas.microsoft.com/office/drawing/2014/main" id="{4FE1CAAD-3194-4583-9238-B9A5961F877C}"/>
              </a:ext>
            </a:extLst>
          </p:cNvPr>
          <p:cNvSpPr txBox="1"/>
          <p:nvPr/>
        </p:nvSpPr>
        <p:spPr>
          <a:xfrm>
            <a:off x="324352" y="6115665"/>
            <a:ext cx="11543296" cy="338554"/>
          </a:xfrm>
          <a:prstGeom prst="rect">
            <a:avLst/>
          </a:prstGeom>
          <a:noFill/>
        </p:spPr>
        <p:txBody>
          <a:bodyPr wrap="square" rtlCol="0">
            <a:spAutoFit/>
          </a:bodyPr>
          <a:lstStyle/>
          <a:p>
            <a:pPr algn="ctr"/>
            <a:r>
              <a:rPr lang="en-ZA" sz="1600" dirty="0"/>
              <a:t>    </a:t>
            </a:r>
            <a:r>
              <a:rPr lang="en-ZA" sz="1200" i="1" dirty="0"/>
              <a:t>The intersection of culture, tradition, and delayed disclosure of child sexual abuse: insights from the Vhavenḓa Tribe</a:t>
            </a:r>
            <a:endParaRPr lang="en-ZA" sz="1600" i="1" dirty="0"/>
          </a:p>
        </p:txBody>
      </p:sp>
      <p:sp>
        <p:nvSpPr>
          <p:cNvPr id="10" name="Rectangle: Rounded Corners 9">
            <a:extLst>
              <a:ext uri="{FF2B5EF4-FFF2-40B4-BE49-F238E27FC236}">
                <a16:creationId xmlns:a16="http://schemas.microsoft.com/office/drawing/2014/main" id="{ACBE00AD-AC80-492E-AFB2-4A7E1C243855}"/>
              </a:ext>
            </a:extLst>
          </p:cNvPr>
          <p:cNvSpPr/>
          <p:nvPr/>
        </p:nvSpPr>
        <p:spPr>
          <a:xfrm>
            <a:off x="8669867" y="2878667"/>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8302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5527-059F-4239-AA74-65E5718998ED}"/>
              </a:ext>
            </a:extLst>
          </p:cNvPr>
          <p:cNvSpPr>
            <a:spLocks noGrp="1"/>
          </p:cNvSpPr>
          <p:nvPr>
            <p:ph type="ctrTitle"/>
          </p:nvPr>
        </p:nvSpPr>
        <p:spPr>
          <a:xfrm>
            <a:off x="818707" y="420625"/>
            <a:ext cx="9849293" cy="914399"/>
          </a:xfrm>
        </p:spPr>
        <p:txBody>
          <a:bodyPr>
            <a:normAutofit/>
          </a:bodyPr>
          <a:lstStyle/>
          <a:p>
            <a:pPr algn="l"/>
            <a:r>
              <a:rPr lang="en-ZA" sz="4800" b="1" dirty="0"/>
              <a:t>Complexity of disclosure</a:t>
            </a:r>
          </a:p>
        </p:txBody>
      </p:sp>
      <p:sp>
        <p:nvSpPr>
          <p:cNvPr id="3" name="Subtitle 2">
            <a:extLst>
              <a:ext uri="{FF2B5EF4-FFF2-40B4-BE49-F238E27FC236}">
                <a16:creationId xmlns:a16="http://schemas.microsoft.com/office/drawing/2014/main" id="{CD8654FE-0B55-4B9C-A81B-B38E26EE8952}"/>
              </a:ext>
            </a:extLst>
          </p:cNvPr>
          <p:cNvSpPr>
            <a:spLocks noGrp="1"/>
          </p:cNvSpPr>
          <p:nvPr>
            <p:ph type="subTitle" idx="1"/>
          </p:nvPr>
        </p:nvSpPr>
        <p:spPr>
          <a:xfrm>
            <a:off x="723014" y="1673352"/>
            <a:ext cx="9944986" cy="3863848"/>
          </a:xfrm>
        </p:spPr>
        <p:txBody>
          <a:bodyPr/>
          <a:lstStyle/>
          <a:p>
            <a:pPr marL="342900" indent="-342900" algn="l">
              <a:lnSpc>
                <a:spcPct val="150000"/>
              </a:lnSpc>
              <a:buFontTx/>
              <a:buChar char="-"/>
            </a:pPr>
            <a:r>
              <a:rPr lang="en-US" dirty="0"/>
              <a:t>Disclosure is</a:t>
            </a:r>
            <a:r>
              <a:rPr lang="en-ZA" dirty="0"/>
              <a:t> a complex and multi-tiered process </a:t>
            </a:r>
          </a:p>
          <a:p>
            <a:pPr marL="342900" indent="-342900" algn="l">
              <a:lnSpc>
                <a:spcPct val="150000"/>
              </a:lnSpc>
              <a:buFontTx/>
              <a:buChar char="-"/>
            </a:pPr>
            <a:r>
              <a:rPr lang="en-US" dirty="0"/>
              <a:t>Child     parent/caregiver       (traditional leadership)      authority (</a:t>
            </a:r>
            <a:r>
              <a:rPr lang="en-US" u="sng" dirty="0"/>
              <a:t>success of disclosure</a:t>
            </a:r>
            <a:r>
              <a:rPr lang="en-US" dirty="0"/>
              <a:t>)</a:t>
            </a:r>
          </a:p>
          <a:p>
            <a:pPr marL="342900" indent="-342900" algn="l">
              <a:lnSpc>
                <a:spcPct val="150000"/>
              </a:lnSpc>
              <a:buFontTx/>
              <a:buChar char="-"/>
            </a:pPr>
            <a:r>
              <a:rPr lang="en-US" dirty="0"/>
              <a:t>Only the success of disclosure affords child victims an opportunity to receive necessary professional support</a:t>
            </a:r>
          </a:p>
        </p:txBody>
      </p:sp>
      <p:pic>
        <p:nvPicPr>
          <p:cNvPr id="5" name="Picture 4">
            <a:extLst>
              <a:ext uri="{FF2B5EF4-FFF2-40B4-BE49-F238E27FC236}">
                <a16:creationId xmlns:a16="http://schemas.microsoft.com/office/drawing/2014/main" id="{76389081-8920-4F05-B98C-FFEC4A0488E9}"/>
              </a:ext>
            </a:extLst>
          </p:cNvPr>
          <p:cNvPicPr>
            <a:picLocks noChangeAspect="1"/>
          </p:cNvPicPr>
          <p:nvPr/>
        </p:nvPicPr>
        <p:blipFill>
          <a:blip r:embed="rId2"/>
          <a:stretch>
            <a:fillRect/>
          </a:stretch>
        </p:blipFill>
        <p:spPr>
          <a:xfrm>
            <a:off x="60437" y="5800288"/>
            <a:ext cx="12071126" cy="1160951"/>
          </a:xfrm>
          <a:prstGeom prst="rect">
            <a:avLst/>
          </a:prstGeom>
        </p:spPr>
      </p:pic>
      <p:pic>
        <p:nvPicPr>
          <p:cNvPr id="7" name="Picture 6">
            <a:extLst>
              <a:ext uri="{FF2B5EF4-FFF2-40B4-BE49-F238E27FC236}">
                <a16:creationId xmlns:a16="http://schemas.microsoft.com/office/drawing/2014/main" id="{34F34761-8EEC-437A-91D9-324B0677DF8C}"/>
              </a:ext>
            </a:extLst>
          </p:cNvPr>
          <p:cNvPicPr>
            <a:picLocks noChangeAspect="1"/>
          </p:cNvPicPr>
          <p:nvPr/>
        </p:nvPicPr>
        <p:blipFill>
          <a:blip r:embed="rId3"/>
          <a:stretch>
            <a:fillRect/>
          </a:stretch>
        </p:blipFill>
        <p:spPr>
          <a:xfrm>
            <a:off x="2348218" y="6275817"/>
            <a:ext cx="7279255" cy="323116"/>
          </a:xfrm>
          <a:prstGeom prst="rect">
            <a:avLst/>
          </a:prstGeom>
        </p:spPr>
      </p:pic>
      <p:sp>
        <p:nvSpPr>
          <p:cNvPr id="8" name="Arrow: Right 7">
            <a:extLst>
              <a:ext uri="{FF2B5EF4-FFF2-40B4-BE49-F238E27FC236}">
                <a16:creationId xmlns:a16="http://schemas.microsoft.com/office/drawing/2014/main" id="{2CC84A65-6F82-4F26-85DD-69197850549E}"/>
              </a:ext>
            </a:extLst>
          </p:cNvPr>
          <p:cNvSpPr/>
          <p:nvPr/>
        </p:nvSpPr>
        <p:spPr>
          <a:xfrm flipV="1">
            <a:off x="4256466" y="2680032"/>
            <a:ext cx="223316" cy="66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id="{69AF34C7-C567-4741-ADBF-941BDD026D23}"/>
              </a:ext>
            </a:extLst>
          </p:cNvPr>
          <p:cNvPicPr>
            <a:picLocks noChangeAspect="1"/>
          </p:cNvPicPr>
          <p:nvPr/>
        </p:nvPicPr>
        <p:blipFill>
          <a:blip r:embed="rId4"/>
          <a:stretch>
            <a:fillRect/>
          </a:stretch>
        </p:blipFill>
        <p:spPr>
          <a:xfrm>
            <a:off x="7600562" y="2675543"/>
            <a:ext cx="223316" cy="93649"/>
          </a:xfrm>
          <a:prstGeom prst="rect">
            <a:avLst/>
          </a:prstGeom>
        </p:spPr>
      </p:pic>
      <p:pic>
        <p:nvPicPr>
          <p:cNvPr id="11" name="Picture 10">
            <a:extLst>
              <a:ext uri="{FF2B5EF4-FFF2-40B4-BE49-F238E27FC236}">
                <a16:creationId xmlns:a16="http://schemas.microsoft.com/office/drawing/2014/main" id="{09B56F85-DCD6-4A4F-9994-C3BE032CF2EA}"/>
              </a:ext>
            </a:extLst>
          </p:cNvPr>
          <p:cNvPicPr>
            <a:picLocks noChangeAspect="1"/>
          </p:cNvPicPr>
          <p:nvPr/>
        </p:nvPicPr>
        <p:blipFill>
          <a:blip r:embed="rId5"/>
          <a:stretch>
            <a:fillRect/>
          </a:stretch>
        </p:blipFill>
        <p:spPr>
          <a:xfrm>
            <a:off x="1845384" y="2646930"/>
            <a:ext cx="237765" cy="103641"/>
          </a:xfrm>
          <a:prstGeom prst="rect">
            <a:avLst/>
          </a:prstGeom>
        </p:spPr>
      </p:pic>
    </p:spTree>
    <p:extLst>
      <p:ext uri="{BB962C8B-B14F-4D97-AF65-F5344CB8AC3E}">
        <p14:creationId xmlns:p14="http://schemas.microsoft.com/office/powerpoint/2010/main" val="71649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7248-2F9A-473B-9C93-900F2DB9CBC0}"/>
              </a:ext>
            </a:extLst>
          </p:cNvPr>
          <p:cNvSpPr>
            <a:spLocks noGrp="1"/>
          </p:cNvSpPr>
          <p:nvPr>
            <p:ph type="title"/>
          </p:nvPr>
        </p:nvSpPr>
        <p:spPr/>
        <p:txBody>
          <a:bodyPr/>
          <a:lstStyle/>
          <a:p>
            <a:r>
              <a:rPr lang="en-US" b="1" dirty="0"/>
              <a:t>Purpose of the study</a:t>
            </a:r>
            <a:endParaRPr lang="en-ZA" b="1" dirty="0"/>
          </a:p>
        </p:txBody>
      </p:sp>
      <p:sp>
        <p:nvSpPr>
          <p:cNvPr id="3" name="Content Placeholder 2">
            <a:extLst>
              <a:ext uri="{FF2B5EF4-FFF2-40B4-BE49-F238E27FC236}">
                <a16:creationId xmlns:a16="http://schemas.microsoft.com/office/drawing/2014/main" id="{D2827820-D7C2-403D-94B4-A43148C013E5}"/>
              </a:ext>
            </a:extLst>
          </p:cNvPr>
          <p:cNvSpPr>
            <a:spLocks noGrp="1"/>
          </p:cNvSpPr>
          <p:nvPr>
            <p:ph idx="1"/>
          </p:nvPr>
        </p:nvSpPr>
        <p:spPr>
          <a:xfrm>
            <a:off x="838200" y="1825625"/>
            <a:ext cx="10515600" cy="2353183"/>
          </a:xfrm>
        </p:spPr>
        <p:txBody>
          <a:bodyPr/>
          <a:lstStyle/>
          <a:p>
            <a:pPr marL="0" indent="0">
              <a:lnSpc>
                <a:spcPct val="150000"/>
              </a:lnSpc>
              <a:buNone/>
            </a:pPr>
            <a:r>
              <a:rPr lang="en-ZA" i="1" dirty="0"/>
              <a:t>To understand the intersection of culture, tradition, and delayed disclosure in the context of the Vhavenḓa tribe</a:t>
            </a:r>
          </a:p>
          <a:p>
            <a:pPr marL="0" indent="0">
              <a:lnSpc>
                <a:spcPct val="150000"/>
              </a:lnSpc>
              <a:buNone/>
            </a:pPr>
            <a:r>
              <a:rPr lang="en-US" dirty="0"/>
              <a:t>-</a:t>
            </a:r>
            <a:r>
              <a:rPr lang="en-ZA" dirty="0"/>
              <a:t> The study was guided by the Afrocentric theory</a:t>
            </a:r>
          </a:p>
        </p:txBody>
      </p:sp>
      <p:pic>
        <p:nvPicPr>
          <p:cNvPr id="4" name="Picture 3">
            <a:extLst>
              <a:ext uri="{FF2B5EF4-FFF2-40B4-BE49-F238E27FC236}">
                <a16:creationId xmlns:a16="http://schemas.microsoft.com/office/drawing/2014/main" id="{12FD4586-86C4-4013-954A-8606776C3A72}"/>
              </a:ext>
            </a:extLst>
          </p:cNvPr>
          <p:cNvPicPr>
            <a:picLocks noChangeAspect="1"/>
          </p:cNvPicPr>
          <p:nvPr/>
        </p:nvPicPr>
        <p:blipFill>
          <a:blip r:embed="rId2"/>
          <a:stretch>
            <a:fillRect/>
          </a:stretch>
        </p:blipFill>
        <p:spPr>
          <a:xfrm>
            <a:off x="60437" y="5702261"/>
            <a:ext cx="12071126" cy="1274174"/>
          </a:xfrm>
          <a:prstGeom prst="rect">
            <a:avLst/>
          </a:prstGeom>
        </p:spPr>
      </p:pic>
      <p:pic>
        <p:nvPicPr>
          <p:cNvPr id="5" name="Picture 4">
            <a:extLst>
              <a:ext uri="{FF2B5EF4-FFF2-40B4-BE49-F238E27FC236}">
                <a16:creationId xmlns:a16="http://schemas.microsoft.com/office/drawing/2014/main" id="{55537A1B-B289-4D42-B791-F09D788C45D3}"/>
              </a:ext>
            </a:extLst>
          </p:cNvPr>
          <p:cNvPicPr>
            <a:picLocks noChangeAspect="1"/>
          </p:cNvPicPr>
          <p:nvPr/>
        </p:nvPicPr>
        <p:blipFill>
          <a:blip r:embed="rId3"/>
          <a:stretch>
            <a:fillRect/>
          </a:stretch>
        </p:blipFill>
        <p:spPr>
          <a:xfrm>
            <a:off x="2348218" y="6275817"/>
            <a:ext cx="7279255" cy="323116"/>
          </a:xfrm>
          <a:prstGeom prst="rect">
            <a:avLst/>
          </a:prstGeom>
        </p:spPr>
      </p:pic>
    </p:spTree>
    <p:extLst>
      <p:ext uri="{BB962C8B-B14F-4D97-AF65-F5344CB8AC3E}">
        <p14:creationId xmlns:p14="http://schemas.microsoft.com/office/powerpoint/2010/main" val="28104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9985-B2C8-45F7-B378-71AFE8AA3241}"/>
              </a:ext>
            </a:extLst>
          </p:cNvPr>
          <p:cNvSpPr>
            <a:spLocks noGrp="1"/>
          </p:cNvSpPr>
          <p:nvPr>
            <p:ph type="title"/>
          </p:nvPr>
        </p:nvSpPr>
        <p:spPr/>
        <p:txBody>
          <a:bodyPr>
            <a:normAutofit/>
          </a:bodyPr>
          <a:lstStyle/>
          <a:p>
            <a:r>
              <a:rPr lang="en-US" sz="4800" b="1" dirty="0"/>
              <a:t>Methodology </a:t>
            </a:r>
            <a:endParaRPr lang="en-ZA" sz="4800" b="1" dirty="0"/>
          </a:p>
        </p:txBody>
      </p:sp>
      <p:sp>
        <p:nvSpPr>
          <p:cNvPr id="3" name="Content Placeholder 2">
            <a:extLst>
              <a:ext uri="{FF2B5EF4-FFF2-40B4-BE49-F238E27FC236}">
                <a16:creationId xmlns:a16="http://schemas.microsoft.com/office/drawing/2014/main" id="{34D1178B-A57A-49BA-908D-F8462B622E49}"/>
              </a:ext>
            </a:extLst>
          </p:cNvPr>
          <p:cNvSpPr>
            <a:spLocks noGrp="1"/>
          </p:cNvSpPr>
          <p:nvPr>
            <p:ph idx="1"/>
          </p:nvPr>
        </p:nvSpPr>
        <p:spPr>
          <a:xfrm>
            <a:off x="838200" y="1376516"/>
            <a:ext cx="10515600" cy="4060723"/>
          </a:xfrm>
        </p:spPr>
        <p:txBody>
          <a:bodyPr>
            <a:normAutofit fontScale="92500" lnSpcReduction="10000"/>
          </a:bodyPr>
          <a:lstStyle/>
          <a:p>
            <a:pPr>
              <a:lnSpc>
                <a:spcPct val="150000"/>
              </a:lnSpc>
              <a:buFontTx/>
              <a:buChar char="-"/>
            </a:pPr>
            <a:r>
              <a:rPr lang="en-US" dirty="0"/>
              <a:t>Design: exploratory</a:t>
            </a:r>
          </a:p>
          <a:p>
            <a:pPr>
              <a:lnSpc>
                <a:spcPct val="150000"/>
              </a:lnSpc>
              <a:buFontTx/>
              <a:buChar char="-"/>
            </a:pPr>
            <a:r>
              <a:rPr lang="en-US" dirty="0"/>
              <a:t>Setting: Vhembe District, Rural</a:t>
            </a:r>
          </a:p>
          <a:p>
            <a:pPr>
              <a:lnSpc>
                <a:spcPct val="150000"/>
              </a:lnSpc>
              <a:buFontTx/>
              <a:buChar char="-"/>
            </a:pPr>
            <a:r>
              <a:rPr lang="en-US" dirty="0"/>
              <a:t>Sampling: </a:t>
            </a:r>
            <a:r>
              <a:rPr lang="en-ZA" dirty="0"/>
              <a:t>4 adult survivors of CSA, 7 caregivers of survivors of CSA, 4 social workers, and 2 traditional leaders </a:t>
            </a:r>
          </a:p>
          <a:p>
            <a:pPr>
              <a:lnSpc>
                <a:spcPct val="150000"/>
              </a:lnSpc>
              <a:buFontTx/>
              <a:buChar char="-"/>
            </a:pPr>
            <a:r>
              <a:rPr lang="en-US" dirty="0"/>
              <a:t>G</a:t>
            </a:r>
            <a:r>
              <a:rPr lang="en-ZA" dirty="0" err="1"/>
              <a:t>atekeepers</a:t>
            </a:r>
            <a:r>
              <a:rPr lang="en-ZA" dirty="0"/>
              <a:t> permission: TREC UL, DSD, DoE, and traditional leaders</a:t>
            </a:r>
          </a:p>
          <a:p>
            <a:pPr>
              <a:lnSpc>
                <a:spcPct val="150000"/>
              </a:lnSpc>
              <a:buFontTx/>
              <a:buChar char="-"/>
            </a:pPr>
            <a:r>
              <a:rPr lang="en-US" dirty="0"/>
              <a:t>I</a:t>
            </a:r>
            <a:r>
              <a:rPr lang="en-ZA" dirty="0" err="1"/>
              <a:t>nterviews</a:t>
            </a:r>
            <a:r>
              <a:rPr lang="en-ZA" dirty="0"/>
              <a:t> language: Tshivenda and English </a:t>
            </a:r>
          </a:p>
        </p:txBody>
      </p:sp>
      <p:pic>
        <p:nvPicPr>
          <p:cNvPr id="4" name="Picture 3">
            <a:extLst>
              <a:ext uri="{FF2B5EF4-FFF2-40B4-BE49-F238E27FC236}">
                <a16:creationId xmlns:a16="http://schemas.microsoft.com/office/drawing/2014/main" id="{0422DC57-CE16-486E-8002-111A4EAE4A53}"/>
              </a:ext>
            </a:extLst>
          </p:cNvPr>
          <p:cNvPicPr>
            <a:picLocks noChangeAspect="1"/>
          </p:cNvPicPr>
          <p:nvPr/>
        </p:nvPicPr>
        <p:blipFill>
          <a:blip r:embed="rId2"/>
          <a:stretch>
            <a:fillRect/>
          </a:stretch>
        </p:blipFill>
        <p:spPr>
          <a:xfrm>
            <a:off x="60437" y="5709866"/>
            <a:ext cx="12071126" cy="1274174"/>
          </a:xfrm>
          <a:prstGeom prst="rect">
            <a:avLst/>
          </a:prstGeom>
        </p:spPr>
      </p:pic>
      <p:pic>
        <p:nvPicPr>
          <p:cNvPr id="5" name="Picture 4">
            <a:extLst>
              <a:ext uri="{FF2B5EF4-FFF2-40B4-BE49-F238E27FC236}">
                <a16:creationId xmlns:a16="http://schemas.microsoft.com/office/drawing/2014/main" id="{149BEEC3-305F-4821-ABC9-9DC6CDF30D1E}"/>
              </a:ext>
            </a:extLst>
          </p:cNvPr>
          <p:cNvPicPr>
            <a:picLocks noChangeAspect="1"/>
          </p:cNvPicPr>
          <p:nvPr/>
        </p:nvPicPr>
        <p:blipFill>
          <a:blip r:embed="rId3"/>
          <a:stretch>
            <a:fillRect/>
          </a:stretch>
        </p:blipFill>
        <p:spPr>
          <a:xfrm>
            <a:off x="2348218" y="6275817"/>
            <a:ext cx="7279255" cy="323116"/>
          </a:xfrm>
          <a:prstGeom prst="rect">
            <a:avLst/>
          </a:prstGeom>
        </p:spPr>
      </p:pic>
    </p:spTree>
    <p:extLst>
      <p:ext uri="{BB962C8B-B14F-4D97-AF65-F5344CB8AC3E}">
        <p14:creationId xmlns:p14="http://schemas.microsoft.com/office/powerpoint/2010/main" val="364709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66D6-E086-48AF-A1E1-21AF8794A576}"/>
              </a:ext>
            </a:extLst>
          </p:cNvPr>
          <p:cNvSpPr>
            <a:spLocks noGrp="1"/>
          </p:cNvSpPr>
          <p:nvPr>
            <p:ph type="title"/>
          </p:nvPr>
        </p:nvSpPr>
        <p:spPr/>
        <p:txBody>
          <a:bodyPr>
            <a:normAutofit/>
          </a:bodyPr>
          <a:lstStyle/>
          <a:p>
            <a:r>
              <a:rPr lang="en-US" sz="4800" b="1" dirty="0"/>
              <a:t>Findings of the study</a:t>
            </a:r>
            <a:endParaRPr lang="en-ZA" sz="4800" b="1" dirty="0"/>
          </a:p>
        </p:txBody>
      </p:sp>
      <p:sp>
        <p:nvSpPr>
          <p:cNvPr id="3" name="Content Placeholder 2">
            <a:extLst>
              <a:ext uri="{FF2B5EF4-FFF2-40B4-BE49-F238E27FC236}">
                <a16:creationId xmlns:a16="http://schemas.microsoft.com/office/drawing/2014/main" id="{F64E78DA-BBE4-4B83-A8AE-CBEA64403181}"/>
              </a:ext>
            </a:extLst>
          </p:cNvPr>
          <p:cNvSpPr>
            <a:spLocks noGrp="1"/>
          </p:cNvSpPr>
          <p:nvPr>
            <p:ph idx="1"/>
          </p:nvPr>
        </p:nvSpPr>
        <p:spPr>
          <a:xfrm>
            <a:off x="838200" y="1592826"/>
            <a:ext cx="10515600" cy="3844413"/>
          </a:xfrm>
        </p:spPr>
        <p:txBody>
          <a:bodyPr>
            <a:normAutofit lnSpcReduction="10000"/>
          </a:bodyPr>
          <a:lstStyle/>
          <a:p>
            <a:pPr>
              <a:lnSpc>
                <a:spcPct val="150000"/>
              </a:lnSpc>
              <a:buFontTx/>
              <a:buChar char="-"/>
            </a:pPr>
            <a:r>
              <a:rPr lang="en-US" dirty="0"/>
              <a:t>Thematic analysis was done</a:t>
            </a:r>
          </a:p>
          <a:p>
            <a:pPr>
              <a:lnSpc>
                <a:spcPct val="150000"/>
              </a:lnSpc>
              <a:buFontTx/>
              <a:buChar char="-"/>
            </a:pPr>
            <a:r>
              <a:rPr lang="en-US" dirty="0"/>
              <a:t>Four themes emerged</a:t>
            </a:r>
            <a:r>
              <a:rPr lang="en-ZA" dirty="0"/>
              <a:t>:</a:t>
            </a:r>
          </a:p>
          <a:p>
            <a:pPr lvl="1">
              <a:lnSpc>
                <a:spcPct val="150000"/>
              </a:lnSpc>
            </a:pPr>
            <a:r>
              <a:rPr lang="en-US" dirty="0"/>
              <a:t>Traditional mechanisms to handle disputes</a:t>
            </a:r>
          </a:p>
          <a:p>
            <a:pPr lvl="1">
              <a:lnSpc>
                <a:spcPct val="150000"/>
              </a:lnSpc>
            </a:pPr>
            <a:r>
              <a:rPr lang="en-US" dirty="0"/>
              <a:t>Arranged hook-up and marriage</a:t>
            </a:r>
          </a:p>
          <a:p>
            <a:pPr lvl="1">
              <a:lnSpc>
                <a:spcPct val="150000"/>
              </a:lnSpc>
            </a:pPr>
            <a:r>
              <a:rPr lang="en-US" dirty="0"/>
              <a:t>Family negotiations </a:t>
            </a:r>
          </a:p>
          <a:p>
            <a:pPr lvl="1">
              <a:lnSpc>
                <a:spcPct val="150000"/>
              </a:lnSpc>
            </a:pPr>
            <a:r>
              <a:rPr lang="en-US" dirty="0"/>
              <a:t>Using idioms and proverbs as defense and coping mechanisms</a:t>
            </a:r>
          </a:p>
        </p:txBody>
      </p:sp>
      <p:pic>
        <p:nvPicPr>
          <p:cNvPr id="4" name="Picture 3">
            <a:extLst>
              <a:ext uri="{FF2B5EF4-FFF2-40B4-BE49-F238E27FC236}">
                <a16:creationId xmlns:a16="http://schemas.microsoft.com/office/drawing/2014/main" id="{8366A613-EE77-4904-A50B-7E50585500AD}"/>
              </a:ext>
            </a:extLst>
          </p:cNvPr>
          <p:cNvPicPr>
            <a:picLocks noChangeAspect="1"/>
          </p:cNvPicPr>
          <p:nvPr/>
        </p:nvPicPr>
        <p:blipFill>
          <a:blip r:embed="rId2"/>
          <a:stretch>
            <a:fillRect/>
          </a:stretch>
        </p:blipFill>
        <p:spPr>
          <a:xfrm>
            <a:off x="60437" y="5726202"/>
            <a:ext cx="12071126" cy="1274174"/>
          </a:xfrm>
          <a:prstGeom prst="rect">
            <a:avLst/>
          </a:prstGeom>
        </p:spPr>
      </p:pic>
      <p:pic>
        <p:nvPicPr>
          <p:cNvPr id="5" name="Picture 4">
            <a:extLst>
              <a:ext uri="{FF2B5EF4-FFF2-40B4-BE49-F238E27FC236}">
                <a16:creationId xmlns:a16="http://schemas.microsoft.com/office/drawing/2014/main" id="{C552D145-B163-4081-A7F3-2A1B685D010D}"/>
              </a:ext>
            </a:extLst>
          </p:cNvPr>
          <p:cNvPicPr>
            <a:picLocks noChangeAspect="1"/>
          </p:cNvPicPr>
          <p:nvPr/>
        </p:nvPicPr>
        <p:blipFill>
          <a:blip r:embed="rId3"/>
          <a:stretch>
            <a:fillRect/>
          </a:stretch>
        </p:blipFill>
        <p:spPr>
          <a:xfrm>
            <a:off x="2358051" y="6201731"/>
            <a:ext cx="7279255" cy="323116"/>
          </a:xfrm>
          <a:prstGeom prst="rect">
            <a:avLst/>
          </a:prstGeom>
        </p:spPr>
      </p:pic>
    </p:spTree>
    <p:extLst>
      <p:ext uri="{BB962C8B-B14F-4D97-AF65-F5344CB8AC3E}">
        <p14:creationId xmlns:p14="http://schemas.microsoft.com/office/powerpoint/2010/main" val="287010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674D-031B-4F77-BF21-EFB07E8E8D43}"/>
              </a:ext>
            </a:extLst>
          </p:cNvPr>
          <p:cNvSpPr>
            <a:spLocks noGrp="1"/>
          </p:cNvSpPr>
          <p:nvPr>
            <p:ph type="title"/>
          </p:nvPr>
        </p:nvSpPr>
        <p:spPr>
          <a:xfrm>
            <a:off x="148857" y="365125"/>
            <a:ext cx="11621386" cy="1325563"/>
          </a:xfrm>
        </p:spPr>
        <p:txBody>
          <a:bodyPr>
            <a:noAutofit/>
          </a:bodyPr>
          <a:lstStyle/>
          <a:p>
            <a:pPr marL="457200" marR="0" lvl="1" algn="l" rtl="0" fontAlgn="auto">
              <a:lnSpc>
                <a:spcPct val="90000"/>
              </a:lnSpc>
              <a:spcBef>
                <a:spcPct val="0"/>
              </a:spcBef>
              <a:spcAft>
                <a:spcPts val="0"/>
              </a:spcAft>
              <a:tabLst/>
              <a:defRPr/>
            </a:pPr>
            <a:r>
              <a:rPr lang="en-US" sz="4800" b="1" kern="1200" dirty="0">
                <a:solidFill>
                  <a:schemeClr val="tx1"/>
                </a:solidFill>
                <a:latin typeface="+mj-lt"/>
                <a:ea typeface="+mj-ea"/>
                <a:cs typeface="+mj-cs"/>
              </a:rPr>
              <a:t>1. Traditional mechanisms to handle disputes</a:t>
            </a:r>
            <a:endParaRPr lang="en-ZA" sz="48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22A8E2C2-6381-4040-ADEB-F2D1086FFE46}"/>
              </a:ext>
            </a:extLst>
          </p:cNvPr>
          <p:cNvSpPr>
            <a:spLocks noGrp="1"/>
          </p:cNvSpPr>
          <p:nvPr>
            <p:ph idx="1"/>
          </p:nvPr>
        </p:nvSpPr>
        <p:spPr>
          <a:xfrm>
            <a:off x="838199" y="1396181"/>
            <a:ext cx="10804451" cy="4305633"/>
          </a:xfrm>
        </p:spPr>
        <p:txBody>
          <a:bodyPr>
            <a:normAutofit/>
          </a:bodyPr>
          <a:lstStyle/>
          <a:p>
            <a:pPr>
              <a:buFontTx/>
              <a:buChar char="-"/>
            </a:pPr>
            <a:r>
              <a:rPr lang="en-US" u="sng" dirty="0"/>
              <a:t>Restitution and compensation</a:t>
            </a:r>
          </a:p>
          <a:p>
            <a:pPr marL="0" indent="0" algn="just">
              <a:buNone/>
            </a:pPr>
            <a:r>
              <a:rPr lang="en-ZA" sz="2400" i="1" dirty="0"/>
              <a:t>“It is actually insane that the chief wanted me to consider negotiating with the family of the person who sexually abused my child. All I needed was the help from the chief to call police to intervene, not to </a:t>
            </a:r>
            <a:r>
              <a:rPr lang="en-ZA" sz="2400" i="1" u="sng" dirty="0"/>
              <a:t>negotiate</a:t>
            </a:r>
            <a:r>
              <a:rPr lang="en-ZA" sz="2400" i="1" dirty="0"/>
              <a:t> or settle the matter without involving the police.” Caregiver </a:t>
            </a:r>
          </a:p>
          <a:p>
            <a:pPr marL="0" indent="0" algn="just">
              <a:buNone/>
            </a:pPr>
            <a:endParaRPr lang="en-US" sz="2400" i="1" dirty="0"/>
          </a:p>
          <a:p>
            <a:pPr algn="just">
              <a:buFontTx/>
              <a:buChar char="-"/>
            </a:pPr>
            <a:r>
              <a:rPr lang="en-ZA" u="sng" dirty="0"/>
              <a:t>Shortcomings of traditional leaders in handling CSA cases</a:t>
            </a:r>
          </a:p>
          <a:p>
            <a:pPr marL="0" indent="0" algn="just">
              <a:buNone/>
            </a:pPr>
            <a:r>
              <a:rPr lang="en-ZA" sz="2400" i="1" dirty="0"/>
              <a:t>“The majority of traditional leaders do not seem to understand the weight of such cases because in some situations they act as </a:t>
            </a:r>
            <a:r>
              <a:rPr lang="en-ZA" sz="2400" i="1" u="sng" dirty="0"/>
              <a:t>mediators</a:t>
            </a:r>
            <a:r>
              <a:rPr lang="en-ZA" sz="2400" i="1" dirty="0"/>
              <a:t> when cases are reported to them.” Social worker </a:t>
            </a:r>
          </a:p>
        </p:txBody>
      </p:sp>
      <p:pic>
        <p:nvPicPr>
          <p:cNvPr id="4" name="Picture 3">
            <a:extLst>
              <a:ext uri="{FF2B5EF4-FFF2-40B4-BE49-F238E27FC236}">
                <a16:creationId xmlns:a16="http://schemas.microsoft.com/office/drawing/2014/main" id="{1D2D7FB3-9582-44B1-9812-D66C114DAD40}"/>
              </a:ext>
            </a:extLst>
          </p:cNvPr>
          <p:cNvPicPr>
            <a:picLocks noChangeAspect="1"/>
          </p:cNvPicPr>
          <p:nvPr/>
        </p:nvPicPr>
        <p:blipFill>
          <a:blip r:embed="rId2"/>
          <a:stretch>
            <a:fillRect/>
          </a:stretch>
        </p:blipFill>
        <p:spPr>
          <a:xfrm>
            <a:off x="60437" y="5701814"/>
            <a:ext cx="12071126" cy="1274174"/>
          </a:xfrm>
          <a:prstGeom prst="rect">
            <a:avLst/>
          </a:prstGeom>
        </p:spPr>
      </p:pic>
      <p:pic>
        <p:nvPicPr>
          <p:cNvPr id="5" name="Picture 4">
            <a:extLst>
              <a:ext uri="{FF2B5EF4-FFF2-40B4-BE49-F238E27FC236}">
                <a16:creationId xmlns:a16="http://schemas.microsoft.com/office/drawing/2014/main" id="{479DB010-F4EC-4B09-A0B4-2C5E7AD3272B}"/>
              </a:ext>
            </a:extLst>
          </p:cNvPr>
          <p:cNvPicPr>
            <a:picLocks noChangeAspect="1"/>
          </p:cNvPicPr>
          <p:nvPr/>
        </p:nvPicPr>
        <p:blipFill>
          <a:blip r:embed="rId3"/>
          <a:stretch>
            <a:fillRect/>
          </a:stretch>
        </p:blipFill>
        <p:spPr>
          <a:xfrm>
            <a:off x="2348218" y="6275817"/>
            <a:ext cx="7279255" cy="323116"/>
          </a:xfrm>
          <a:prstGeom prst="rect">
            <a:avLst/>
          </a:prstGeom>
        </p:spPr>
      </p:pic>
    </p:spTree>
    <p:extLst>
      <p:ext uri="{BB962C8B-B14F-4D97-AF65-F5344CB8AC3E}">
        <p14:creationId xmlns:p14="http://schemas.microsoft.com/office/powerpoint/2010/main" val="88275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66CD-A2D3-4B35-96DD-0D3806FDA1AB}"/>
              </a:ext>
            </a:extLst>
          </p:cNvPr>
          <p:cNvSpPr>
            <a:spLocks noGrp="1"/>
          </p:cNvSpPr>
          <p:nvPr>
            <p:ph type="title"/>
          </p:nvPr>
        </p:nvSpPr>
        <p:spPr/>
        <p:txBody>
          <a:bodyPr>
            <a:normAutofit/>
          </a:bodyPr>
          <a:lstStyle/>
          <a:p>
            <a:r>
              <a:rPr lang="en-US" sz="4800" b="1" dirty="0"/>
              <a:t>2. Arranged hook-up and marriage </a:t>
            </a:r>
            <a:endParaRPr lang="en-ZA" sz="4800" b="1" dirty="0"/>
          </a:p>
        </p:txBody>
      </p:sp>
      <p:sp>
        <p:nvSpPr>
          <p:cNvPr id="3" name="Content Placeholder 2">
            <a:extLst>
              <a:ext uri="{FF2B5EF4-FFF2-40B4-BE49-F238E27FC236}">
                <a16:creationId xmlns:a16="http://schemas.microsoft.com/office/drawing/2014/main" id="{9ECB6481-3034-4ED5-9200-2CFD29347447}"/>
              </a:ext>
            </a:extLst>
          </p:cNvPr>
          <p:cNvSpPr>
            <a:spLocks noGrp="1"/>
          </p:cNvSpPr>
          <p:nvPr>
            <p:ph idx="1"/>
          </p:nvPr>
        </p:nvSpPr>
        <p:spPr>
          <a:xfrm>
            <a:off x="838200" y="1474839"/>
            <a:ext cx="10515600" cy="3942735"/>
          </a:xfrm>
        </p:spPr>
        <p:txBody>
          <a:bodyPr>
            <a:normAutofit/>
          </a:bodyPr>
          <a:lstStyle/>
          <a:p>
            <a:pPr>
              <a:lnSpc>
                <a:spcPct val="150000"/>
              </a:lnSpc>
              <a:buFontTx/>
              <a:buChar char="-"/>
            </a:pPr>
            <a:r>
              <a:rPr lang="en-US" dirty="0"/>
              <a:t>This practice used to be prevalent previously in the context of Vhavenda</a:t>
            </a:r>
          </a:p>
          <a:p>
            <a:pPr>
              <a:lnSpc>
                <a:spcPct val="150000"/>
              </a:lnSpc>
              <a:buFontTx/>
              <a:buChar char="-"/>
            </a:pPr>
            <a:r>
              <a:rPr lang="en-US" dirty="0"/>
              <a:t>Its implications on the child cognition </a:t>
            </a:r>
          </a:p>
          <a:p>
            <a:pPr marL="0" indent="0">
              <a:lnSpc>
                <a:spcPct val="150000"/>
              </a:lnSpc>
              <a:buNone/>
            </a:pPr>
            <a:r>
              <a:rPr lang="en-ZA" sz="2400" i="1" dirty="0"/>
              <a:t>“The person who abused me was the very same person whom my mother had been forcing me to be in an affair with. It took me time to talk about it because </a:t>
            </a:r>
            <a:r>
              <a:rPr lang="en-ZA" sz="2400" i="1" u="sng" dirty="0"/>
              <a:t>I felt it would not make any change</a:t>
            </a:r>
            <a:r>
              <a:rPr lang="en-ZA" sz="2400" i="1" dirty="0"/>
              <a:t> because my mother would not support me.” Victim</a:t>
            </a:r>
          </a:p>
        </p:txBody>
      </p:sp>
      <p:pic>
        <p:nvPicPr>
          <p:cNvPr id="4" name="Picture 3">
            <a:extLst>
              <a:ext uri="{FF2B5EF4-FFF2-40B4-BE49-F238E27FC236}">
                <a16:creationId xmlns:a16="http://schemas.microsoft.com/office/drawing/2014/main" id="{8198F07C-8299-4254-8601-941115BEDEBD}"/>
              </a:ext>
            </a:extLst>
          </p:cNvPr>
          <p:cNvPicPr>
            <a:picLocks noChangeAspect="1"/>
          </p:cNvPicPr>
          <p:nvPr/>
        </p:nvPicPr>
        <p:blipFill>
          <a:blip r:embed="rId2"/>
          <a:stretch>
            <a:fillRect/>
          </a:stretch>
        </p:blipFill>
        <p:spPr>
          <a:xfrm>
            <a:off x="60437" y="5692430"/>
            <a:ext cx="12071126" cy="1274174"/>
          </a:xfrm>
          <a:prstGeom prst="rect">
            <a:avLst/>
          </a:prstGeom>
        </p:spPr>
      </p:pic>
      <p:pic>
        <p:nvPicPr>
          <p:cNvPr id="5" name="Picture 4">
            <a:extLst>
              <a:ext uri="{FF2B5EF4-FFF2-40B4-BE49-F238E27FC236}">
                <a16:creationId xmlns:a16="http://schemas.microsoft.com/office/drawing/2014/main" id="{7B1FC365-CC90-454B-8D16-29EC96082C22}"/>
              </a:ext>
            </a:extLst>
          </p:cNvPr>
          <p:cNvPicPr>
            <a:picLocks noChangeAspect="1"/>
          </p:cNvPicPr>
          <p:nvPr/>
        </p:nvPicPr>
        <p:blipFill>
          <a:blip r:embed="rId3"/>
          <a:stretch>
            <a:fillRect/>
          </a:stretch>
        </p:blipFill>
        <p:spPr>
          <a:xfrm>
            <a:off x="2358050" y="6204172"/>
            <a:ext cx="7279255" cy="323116"/>
          </a:xfrm>
          <a:prstGeom prst="rect">
            <a:avLst/>
          </a:prstGeom>
        </p:spPr>
      </p:pic>
    </p:spTree>
    <p:extLst>
      <p:ext uri="{BB962C8B-B14F-4D97-AF65-F5344CB8AC3E}">
        <p14:creationId xmlns:p14="http://schemas.microsoft.com/office/powerpoint/2010/main" val="3224884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717</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intersection of culture, tradition, and delayed disclosure of child sexual abuse: insights from the Vhavenḓa Tribe</vt:lpstr>
      <vt:lpstr>A brief context of CSA</vt:lpstr>
      <vt:lpstr>An overview of the Vhavenda Tribe </vt:lpstr>
      <vt:lpstr>Complexity of disclosure</vt:lpstr>
      <vt:lpstr>Purpose of the study</vt:lpstr>
      <vt:lpstr>Methodology </vt:lpstr>
      <vt:lpstr>Findings of the study</vt:lpstr>
      <vt:lpstr>1. Traditional mechanisms to handle disputes</vt:lpstr>
      <vt:lpstr>2. Arranged hook-up and marriage </vt:lpstr>
      <vt:lpstr>3. Family negotiations  </vt:lpstr>
      <vt:lpstr>4. Using idioms/proverbs as defence and coping mechanisms</vt:lpstr>
      <vt:lpstr>Conclusions and implications </vt:lpstr>
      <vt:lpstr>…………….. Conclusions and implications </vt:lpstr>
      <vt:lpstr>Closing remarks:   Let us work together to make our cultures more responsive to the children’s needs for protection against abuse. </vt:lpstr>
      <vt:lpstr>I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culture, tradition, and delayed disclosure of child sexual abuse: insights from the Vhavenḓa Tribe</dc:title>
  <dc:creator>Livhuwani Bethuel Ramphabana</dc:creator>
  <cp:lastModifiedBy>Livhuwani Bethuel Ramphabana</cp:lastModifiedBy>
  <cp:revision>44</cp:revision>
  <dcterms:created xsi:type="dcterms:W3CDTF">2023-09-26T05:46:01Z</dcterms:created>
  <dcterms:modified xsi:type="dcterms:W3CDTF">2023-09-26T20:44:49Z</dcterms:modified>
</cp:coreProperties>
</file>