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8" r:id="rId3"/>
  </p:sldMasterIdLst>
  <p:notesMasterIdLst>
    <p:notesMasterId r:id="rId15"/>
  </p:notesMasterIdLst>
  <p:sldIdLst>
    <p:sldId id="257" r:id="rId4"/>
    <p:sldId id="308" r:id="rId5"/>
    <p:sldId id="281" r:id="rId6"/>
    <p:sldId id="267" r:id="rId7"/>
    <p:sldId id="259" r:id="rId8"/>
    <p:sldId id="297" r:id="rId9"/>
    <p:sldId id="274" r:id="rId10"/>
    <p:sldId id="325" r:id="rId11"/>
    <p:sldId id="276" r:id="rId12"/>
    <p:sldId id="27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2C904-9561-4805-A64F-C3B33CE529D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322EB-A7D3-4243-AC53-785DB35A3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894A-6F4B-4E92-1166-63C6AEC1D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D129D-2CA7-DADA-97CC-54C9A668A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EA9D-D920-9222-BEFB-50EA65CB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6310-E052-2DC1-956B-4721C042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A5EFA-8294-9408-5F0C-D654F3D8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A705-4921-6CD6-5681-FC79DBA4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1A4EF-4D02-AD0D-BBC7-3EB5B5F85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47A9-E5DA-B8BC-C67B-FBD2C780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8F0DA-EA91-7B83-302D-EA16522A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FCC3-1A36-9ED6-1924-82183BBA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75BFD-E9E9-6D1D-F75B-4347F40CD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B99EB-3D97-934C-461C-FAD73B788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CF31-C4F4-31E8-AD72-25605F7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78A8-2B40-F06D-4C96-29E88290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60AD2-715F-E740-345F-B05C3A5C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9975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endParaRPr lang="en-US" sz="180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5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8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 of marble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Graphic 13" descr="sprig icon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7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6225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ps for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hoto of marble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25" descr="sprig icon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2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3854-40E2-EA8E-7B56-7B020FF4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DB12-C24E-D0A4-2FDC-D442BA7D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C176-2A91-D650-4ADC-11452A5F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1376-B3EE-835B-1D88-09F655B0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D833-71CF-E52F-32BB-BFBA3427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3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9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8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0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4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3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7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F8A7-B8D1-CDCA-78EC-F5C88149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3525-683C-EA3D-B0EB-C266D193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BD84-3FEB-7D70-D3B9-DF94B8C3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58F6-2C3A-7C8C-B2B6-9DD42B0A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1BF3-8590-9D75-E885-F9B11731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4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1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5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42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6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66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79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60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9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E9B8-57F7-1173-B801-CFC39867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D8B7-4D8F-735E-3965-0E5B4D811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D540A-28FC-E3D4-51BB-B30F854E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0F8E4-86C4-F9AD-BDE6-36C01C4E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14B15-502F-EC08-6B9D-F8B13078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5C692-8062-F15E-062A-E7947AF0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6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28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98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49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40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73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18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7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CF62-1D9E-0BA1-92BC-539258E5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28D2-824A-CBEE-22A3-923C87084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DD0BE-8EC0-6546-387B-1468ABC5D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2DFB5-190C-4CB4-C18A-4A81220B3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E2C21-F217-23E9-9487-EBD93D1CC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34DEB-81A1-9503-15C8-8B323A3D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595EB-FD8E-990F-7957-30F2C0A4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0B301-4987-894D-BD5E-E40D4D75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A06E-D375-1B6E-1D18-70307D4D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6FAB1-2043-F0C8-0564-187B0DA2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81E06-09A4-AE92-829E-2F22B6EA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16804-46C5-0627-8975-B0B47B8B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81C46-0734-3057-ECE1-354C6B4B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49E9F-73A0-60AE-4C81-8E3995D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3DAD-93FC-709F-DEF1-B486F255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6AA5-805E-F2CB-5BA2-C13FCEFB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C3A9-FAE2-C5FC-C269-D2E6FDE1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777C-EA02-92FE-2F7E-F878A8C9A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E513A-832E-BCA6-4E1B-981A7272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7C839-0F1B-788E-C02A-E9EC90F5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C47EF-95A0-9494-3F65-862B8E7B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0730-6483-68F7-C29C-CB0C018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9B73E-76DD-550E-6D0B-10E2F45A6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C6502-92E1-1854-6831-48AF8EEB2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8B955-BA2F-CBB8-2B6E-63C9775B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2B67F-EAD8-78BF-06B7-D2003557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F58B7-F359-1D0F-A8C5-E73B0A2A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34C1A-B878-66C3-CE96-5A23FB30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4CFD-ECDF-7D43-CDB5-10F21DEE0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DD854-7176-344F-B09A-DB4FF142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89D6-03D9-4AD4-BF32-882854C20AB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86CE-383A-47A5-77D5-9FC0EDA81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150A-B671-B472-A892-8641088FF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597F-CC6A-47B3-B658-A0BD542C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5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2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343031"/>
            <a:ext cx="8315325" cy="1596004"/>
          </a:xfrm>
        </p:spPr>
        <p:txBody>
          <a:bodyPr>
            <a:normAutofit/>
          </a:bodyPr>
          <a:lstStyle/>
          <a:p>
            <a:pPr algn="just"/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work and faith-based organizations collaboration: strengthening response to mental health problems in rural areas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pic>
        <p:nvPicPr>
          <p:cNvPr id="74" name="Picture Placeholder 73" descr="A picture of three chairs against the wall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622103"/>
            <a:ext cx="9715500" cy="372092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5857875"/>
            <a:ext cx="2760551" cy="961447"/>
          </a:xfrm>
        </p:spPr>
        <p:txBody>
          <a:bodyPr/>
          <a:lstStyle/>
          <a:p>
            <a:r>
              <a:rPr lang="en-US" sz="2800" dirty="0"/>
              <a:t>Thabisa Matsea</a:t>
            </a:r>
          </a:p>
          <a:p>
            <a:r>
              <a:rPr lang="en-US" sz="2000" dirty="0"/>
              <a:t>University of Venda</a:t>
            </a:r>
            <a:r>
              <a:rPr lang="en-US" sz="2800" dirty="0"/>
              <a:t> </a:t>
            </a:r>
            <a:r>
              <a:rPr lang="en-US" dirty="0"/>
              <a:t>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9662" y="5429250"/>
            <a:ext cx="2760551" cy="806647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ASASWEI C</a:t>
            </a:r>
            <a:r>
              <a:rPr lang="en-US" sz="2000" b="1" cap="none" dirty="0">
                <a:solidFill>
                  <a:srgbClr val="FF0000"/>
                </a:solidFill>
              </a:rPr>
              <a:t>onference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27/09/2023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6CE1D-A695-02AE-814C-5AC71FEAD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7681" y="0"/>
            <a:ext cx="1544319" cy="139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3804E-99B7-5280-8BBE-87555A4D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52600" cy="9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sky, outdoor, mountain, tent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4" y="114300"/>
            <a:ext cx="10868025" cy="1704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Challenges and barriers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54B60C-7CE6-4829-87C0-7B4B3E16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938" y="2318006"/>
            <a:ext cx="9454862" cy="431139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Barriers have included a lack of awareness by the professional of important church teachings and issues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Power dynamics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Limited trust of the professionals by the church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Undermining church leaders and the religious practices.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Clashes in belief systems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3FAC0BD-E5E7-4E36-B85D-0C1D040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CD6D940D-6D44-4DF9-9322-B4B11F7EDCD0}" type="slidenum">
              <a:rPr lang="en-US" noProof="0" smtClean="0"/>
              <a:pPr lvl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647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013AD442-3997-2050-F235-E437B4E4B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6" r="3269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5048" y="1771650"/>
            <a:ext cx="6672887" cy="4667250"/>
          </a:xfrm>
        </p:spPr>
        <p:txBody>
          <a:bodyPr>
            <a:normAutofit/>
          </a:bodyPr>
          <a:lstStyle/>
          <a:p>
            <a:r>
              <a:rPr lang="en-US" cap="none" dirty="0"/>
              <a:t>Addressing mental health in rural areas is crucial for the well-being of individuals and the sustainability of these communities.</a:t>
            </a:r>
          </a:p>
          <a:p>
            <a:r>
              <a:rPr lang="en-US" cap="none" dirty="0"/>
              <a:t>It requires a multifaceted approach that includes increasing access to mental health services, reducing stigma, and raising awareness about mental health issues specific to rural settings.</a:t>
            </a:r>
          </a:p>
          <a:p>
            <a:r>
              <a:rPr lang="en-US" cap="none" dirty="0"/>
              <a:t>By doing so, we can improve the lives of rural residents and strengthen the overall fabric of rural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32612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/>
          <a:lstStyle/>
          <a:p>
            <a:r>
              <a:rPr lang="en-US" dirty="0"/>
              <a:t>Meet the 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962399"/>
            <a:ext cx="4617720" cy="2103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Thabisa is a Senior Lecturer in the Department of Social Work at the University of Venda. Her research interests include among others mental health focusing on improving the well-being of mental health care users in rural areas. 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2E4DAB-1431-49AD-B20B-F0E932C7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120" y="3172968"/>
            <a:ext cx="4617720" cy="457200"/>
          </a:xfrm>
        </p:spPr>
        <p:txBody>
          <a:bodyPr anchor="ctr"/>
          <a:lstStyle/>
          <a:p>
            <a:r>
              <a:rPr lang="en-US" dirty="0"/>
              <a:t>THABISA MATSEA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740C55B-8DFA-377B-D824-38FBE37F38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329" r="63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7" name="Picture Placeholder 16" descr="Logs Stacked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9814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Rural mental health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Role of Social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Role of faith-based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Significance of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Challenges and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Collaborative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Strategies for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0082F60-C0F6-8281-056F-7108BAED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3260" b="11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0675"/>
            <a:ext cx="10363826" cy="4972049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Global prevalence of mental health problems</a:t>
            </a:r>
          </a:p>
          <a:p>
            <a:r>
              <a:rPr lang="en-US" cap="none" dirty="0"/>
              <a:t>There is  high prevalence of mental health problems in South  Africa. </a:t>
            </a:r>
          </a:p>
          <a:p>
            <a:r>
              <a:rPr lang="en-US" cap="none" dirty="0"/>
              <a:t>SA College of Applied Psychology (2018) revealed the following: </a:t>
            </a:r>
          </a:p>
          <a:p>
            <a:r>
              <a:rPr lang="en-US" cap="none" dirty="0"/>
              <a:t>- 1 in 6 people have anxiety, depression, or substance abuse disorder</a:t>
            </a:r>
          </a:p>
          <a:p>
            <a:r>
              <a:rPr lang="en-US" cap="none" dirty="0"/>
              <a:t>- 60% likely to suffer from PST</a:t>
            </a:r>
          </a:p>
          <a:p>
            <a:r>
              <a:rPr lang="en-US" cap="none" dirty="0"/>
              <a:t>- 41% pregnant women depressed</a:t>
            </a:r>
          </a:p>
          <a:p>
            <a:r>
              <a:rPr lang="en-US" cap="none" dirty="0"/>
              <a:t>- 40% people wit HIV/AIDS have a comorbid mental disorder</a:t>
            </a:r>
          </a:p>
          <a:p>
            <a:r>
              <a:rPr lang="en-US" cap="none" dirty="0"/>
              <a:t>Recent study shows that while S. Africans suffer higher rates of probable depression and anxiety than other countries, only a quarter of those receive treatment.  </a:t>
            </a:r>
          </a:p>
          <a:p>
            <a:r>
              <a:rPr lang="en-US" cap="none" dirty="0"/>
              <a:t>Thus, comprehensive approach is crucial in addressing mental health challenges in rural areas. </a:t>
            </a:r>
          </a:p>
          <a:p>
            <a:r>
              <a:rPr lang="en-US" cap="none" dirty="0"/>
              <a:t>This presentation focuses on social work and faith-based organizations’ the collaboration to address mental health challenges.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300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392" y="252069"/>
            <a:ext cx="9291215" cy="1049235"/>
          </a:xfrm>
        </p:spPr>
        <p:txBody>
          <a:bodyPr/>
          <a:lstStyle/>
          <a:p>
            <a:r>
              <a:rPr lang="en-US" dirty="0"/>
              <a:t>Rural Mental Health 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171575"/>
            <a:ext cx="9603275" cy="49935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While no difference exist between urban and rural areas, uniqueness of rural challenges exacerbates MH challenges.</a:t>
            </a:r>
          </a:p>
          <a:p>
            <a:r>
              <a:rPr lang="en-US" dirty="0"/>
              <a:t>Mental healthcare needs are often not met in many rural communities across the country because adequate services are not present. </a:t>
            </a:r>
          </a:p>
          <a:p>
            <a:r>
              <a:rPr lang="en-US" dirty="0"/>
              <a:t>The following factors can be a challenge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Availability, </a:t>
            </a:r>
          </a:p>
          <a:p>
            <a:pPr lvl="1"/>
            <a:r>
              <a:rPr lang="en-US" dirty="0"/>
              <a:t>Affordability and </a:t>
            </a:r>
          </a:p>
          <a:p>
            <a:pPr lvl="1"/>
            <a:r>
              <a:rPr lang="en-US" dirty="0"/>
              <a:t>Acceptability</a:t>
            </a:r>
          </a:p>
          <a:p>
            <a:r>
              <a:rPr lang="en-US" dirty="0"/>
              <a:t>This requires tailoring interventions to the unique needs of rural populations.</a:t>
            </a:r>
          </a:p>
          <a:p>
            <a:r>
              <a:rPr lang="en-US" dirty="0"/>
              <a:t>It also involves collaboration between healthcare providers, community organizations, and policymakers to create a supportive environment for mental health in rural communities.</a:t>
            </a:r>
          </a:p>
          <a:p>
            <a:r>
              <a:rPr lang="en-US" dirty="0"/>
              <a:t>Social work and faith-based organizations collaboration crucial</a:t>
            </a:r>
          </a:p>
          <a:p>
            <a:endParaRPr lang="en-ZA" sz="2800" cap="none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4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/>
          <a:lstStyle/>
          <a:p>
            <a:r>
              <a:rPr lang="en-US" dirty="0"/>
              <a:t>Role of Social work</a:t>
            </a:r>
          </a:p>
        </p:txBody>
      </p:sp>
      <p:pic>
        <p:nvPicPr>
          <p:cNvPr id="80" name="Picture Placeholder 79" descr="photo of person writing on paper&#10;">
            <a:extLst>
              <a:ext uri="{FF2B5EF4-FFF2-40B4-BE49-F238E27FC236}">
                <a16:creationId xmlns:a16="http://schemas.microsoft.com/office/drawing/2014/main" id="{740C3912-D37A-4686-A113-68DB361BC3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24" y="914400"/>
            <a:ext cx="5212080" cy="5029200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5F688D-8E07-44F1-B120-3FB63326F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256" y="2779776"/>
            <a:ext cx="786384" cy="655984"/>
          </a:xfrm>
        </p:spPr>
        <p:txBody>
          <a:bodyPr/>
          <a:lstStyle/>
          <a:p>
            <a:r>
              <a:rPr lang="en-US" dirty="0"/>
              <a:t>No.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47BA8EE-3D12-4FDB-88F1-7CC25F062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7184" y="2788920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D6A2-17F2-4C9A-8A20-002636BC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568" y="2457450"/>
            <a:ext cx="3340608" cy="1145286"/>
          </a:xfrm>
        </p:spPr>
        <p:txBody>
          <a:bodyPr vert="horz" lIns="91440" tIns="45720" rIns="91440" bIns="45720" rtlCol="0" anchor="ctr" anchorCtr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cap="none" dirty="0"/>
              <a:t>Social workers should provide mental health services that are responsive to the needs of individuals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cap="none" dirty="0"/>
              <a:t>This requires them to be culturally competent.</a:t>
            </a:r>
            <a:br>
              <a:rPr lang="en-US" sz="1700" cap="none" dirty="0"/>
            </a:br>
            <a:r>
              <a:rPr lang="en-US" dirty="0"/>
              <a:t>	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AA43919-75C4-4E18-9896-53DC3F2116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0256" y="3840480"/>
            <a:ext cx="786384" cy="655984"/>
          </a:xfrm>
        </p:spPr>
        <p:txBody>
          <a:bodyPr/>
          <a:lstStyle/>
          <a:p>
            <a:r>
              <a:rPr lang="en-US" dirty="0"/>
              <a:t>No.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2950871-2619-41D8-A42D-9FB37CEA08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7184" y="3950208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4D888-68D1-40DD-8E84-24D4D93F9E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73568" y="3602736"/>
            <a:ext cx="3340608" cy="1157750"/>
          </a:xfrm>
        </p:spPr>
        <p:txBody>
          <a:bodyPr anchor="ctr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Prevention and promotion in mental health are important to reduce the burden of mental health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Prevention carried out in various levels.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0F9BF1-8E4C-4073-A659-63A777380F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0256" y="4983480"/>
            <a:ext cx="786384" cy="655984"/>
          </a:xfrm>
        </p:spPr>
        <p:txBody>
          <a:bodyPr/>
          <a:lstStyle/>
          <a:p>
            <a:r>
              <a:rPr lang="en-US" dirty="0"/>
              <a:t>No.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D417684-A22C-4C67-98F8-BFC93ABE19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7184" y="5111496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17F26-FFF8-475C-B008-DA12A0A3F4F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73568" y="4857750"/>
            <a:ext cx="3380232" cy="1048022"/>
          </a:xfrm>
        </p:spPr>
        <p:txBody>
          <a:bodyPr anchor="ctr" anchorCtr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Social workers promote mental health to improve the quality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They promote resilience by building on strengths and existing coping capacities</a:t>
            </a:r>
            <a:r>
              <a:rPr lang="en-US" sz="1400" dirty="0"/>
              <a:t>.</a:t>
            </a:r>
            <a:br>
              <a:rPr lang="en-US" sz="1400" dirty="0"/>
            </a:br>
            <a:endParaRPr lang="en-US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425B4738-3D57-4674-B357-142026E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7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75" y="1990725"/>
            <a:ext cx="3924300" cy="4076700"/>
          </a:xfrm>
        </p:spPr>
        <p:txBody>
          <a:bodyPr>
            <a:normAutofit/>
          </a:bodyPr>
          <a:lstStyle/>
          <a:p>
            <a:r>
              <a:rPr lang="en-US" sz="4000" dirty="0"/>
              <a:t>The importance of addressing mental health  in rural areas.</a:t>
            </a:r>
            <a:br>
              <a:rPr lang="en-US" sz="4000" dirty="0"/>
            </a:br>
            <a:r>
              <a:rPr lang="en-US" sz="4000" dirty="0"/>
              <a:t>Purpose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5E107-9713-4C30-AE85-314FCED0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</p:spPr>
        <p:txBody>
          <a:bodyPr/>
          <a:lstStyle/>
          <a:p>
            <a:r>
              <a:rPr lang="en-US" dirty="0"/>
              <a:t>Role of Introduction</a:t>
            </a:r>
          </a:p>
        </p:txBody>
      </p:sp>
      <p:pic>
        <p:nvPicPr>
          <p:cNvPr id="23" name="Picture Placeholder 22" descr="Office meeting ">
            <a:extLst>
              <a:ext uri="{FF2B5EF4-FFF2-40B4-BE49-F238E27FC236}">
                <a16:creationId xmlns:a16="http://schemas.microsoft.com/office/drawing/2014/main" id="{F7E3FB0F-A5DF-4CC2-A482-964F94F53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765" r="18765"/>
          <a:stretch/>
        </p:blipFill>
        <p:spPr>
          <a:xfrm>
            <a:off x="0" y="0"/>
            <a:ext cx="6426200" cy="6858000"/>
          </a:xfrm>
        </p:spPr>
      </p:pic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12" descr="photo of a meeting in progress&#10;">
            <a:extLst>
              <a:ext uri="{FF2B5EF4-FFF2-40B4-BE49-F238E27FC236}">
                <a16:creationId xmlns:a16="http://schemas.microsoft.com/office/drawing/2014/main" id="{4BA5FF67-CDC2-43D4-95CF-63F901ADC5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2E3734-7075-422A-B75E-10097393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3057" y="457200"/>
            <a:ext cx="5486400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249" y="960120"/>
            <a:ext cx="4700016" cy="1325563"/>
          </a:xfrm>
        </p:spPr>
        <p:txBody>
          <a:bodyPr>
            <a:normAutofit/>
          </a:bodyPr>
          <a:lstStyle/>
          <a:p>
            <a:r>
              <a:rPr lang="en-US" dirty="0"/>
              <a:t>Role faith-based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1CEDA-E0CE-4863-A93C-2A0FF412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1152" y="2399983"/>
            <a:ext cx="4114800" cy="3591241"/>
          </a:xfrm>
        </p:spPr>
        <p:txBody>
          <a:bodyPr>
            <a:normAutofit fontScale="25000" lnSpcReduction="20000"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7200" dirty="0"/>
              <a:t>Provide support to people experiencing mental health challenges.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7200" dirty="0"/>
              <a:t>Promote wellness  and improve quality of life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7200" dirty="0"/>
              <a:t>Prevent relapse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7200" dirty="0"/>
              <a:t>Religious and spiritual involvement both encourage healthy coping skills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7200" dirty="0"/>
              <a:t>Decreases isolation and increases social networks </a:t>
            </a:r>
            <a:endParaRPr lang="en-US" sz="5600" dirty="0"/>
          </a:p>
          <a:p>
            <a:pPr algn="just"/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B65BF802-7CBC-4FBA-AA31-0153CDEC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E33FB08-AD77-4552-B8D5-43C272CA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1B4A10-F4F3-48A3-8775-DBF70DDF7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92242" y="2404199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412D57-A9AD-4451-8EC7-CF00FBB60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92241" y="5853785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3FA32F0-FA4E-4CA0-B777-C59843D72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357" y="571500"/>
            <a:ext cx="5257800" cy="57150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9" descr="Photo of team group high five&#10;">
            <a:extLst>
              <a:ext uri="{FF2B5EF4-FFF2-40B4-BE49-F238E27FC236}">
                <a16:creationId xmlns:a16="http://schemas.microsoft.com/office/drawing/2014/main" id="{AA58AABE-CEFF-48E5-AC11-9A99DA355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C71D-9583-48CB-A10F-1E6391AF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2350" y="514349"/>
            <a:ext cx="4818062" cy="6276975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CBB973-B428-41C0-9D92-71BB3881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324" y="715626"/>
            <a:ext cx="3730752" cy="52578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280160"/>
            <a:ext cx="343814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benefits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8B9DC8-A928-4BA0-872D-E2A209F3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233404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3AD9EC-FB39-4CB3-AB09-9CF0FF397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3100" y="3518020"/>
            <a:ext cx="4572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85072D4-7F5E-47C0-A8C5-488CD2822AB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96323" y="2473525"/>
            <a:ext cx="3730752" cy="3499901"/>
          </a:xfrm>
        </p:spPr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point of contact in rural areas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 their influence with communities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access to services, holistic care, etc.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outreach activities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 and training opportunities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 and information sharing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expertise to solve the problem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0E818E-5D5D-4925-A78F-3B769109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547108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C7671D6-13D3-446B-A8B5-9B778994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0B4791E-4782-494D-96B1-BB01A5D6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239</TotalTime>
  <Words>640</Words>
  <Application>Microsoft Office PowerPoint</Application>
  <PresentationFormat>Widescreen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Rockwell</vt:lpstr>
      <vt:lpstr>Symbol</vt:lpstr>
      <vt:lpstr>Times New Roman</vt:lpstr>
      <vt:lpstr>Wingdings 3</vt:lpstr>
      <vt:lpstr>Office Theme</vt:lpstr>
      <vt:lpstr>Ion</vt:lpstr>
      <vt:lpstr>Gallery</vt:lpstr>
      <vt:lpstr>Social work and faith-based organizations collaboration: strengthening response to mental health problems in rural areas </vt:lpstr>
      <vt:lpstr>Meet the presenter</vt:lpstr>
      <vt:lpstr>Agenda</vt:lpstr>
      <vt:lpstr>Introduction</vt:lpstr>
      <vt:lpstr>Rural Mental Health Challenges</vt:lpstr>
      <vt:lpstr>Role of Social work</vt:lpstr>
      <vt:lpstr>The importance of addressing mental health  in rural areas. Purpose of the presentation</vt:lpstr>
      <vt:lpstr>Role faith-based organizations</vt:lpstr>
      <vt:lpstr>Collaboration benefits</vt:lpstr>
      <vt:lpstr>Challenges and barriers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ASASWEI Conference presentation</dc:title>
  <dc:creator>Thabisa Matsea</dc:creator>
  <cp:lastModifiedBy>Thabisa Matsea</cp:lastModifiedBy>
  <cp:revision>21</cp:revision>
  <dcterms:created xsi:type="dcterms:W3CDTF">2023-09-26T00:48:05Z</dcterms:created>
  <dcterms:modified xsi:type="dcterms:W3CDTF">2023-09-26T21:00:22Z</dcterms:modified>
</cp:coreProperties>
</file>