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84" r:id="rId3"/>
    <p:sldId id="283" r:id="rId4"/>
    <p:sldId id="278" r:id="rId5"/>
    <p:sldId id="277" r:id="rId6"/>
    <p:sldId id="259" r:id="rId7"/>
    <p:sldId id="282" r:id="rId8"/>
    <p:sldId id="262" r:id="rId9"/>
    <p:sldId id="266" r:id="rId10"/>
    <p:sldId id="269" r:id="rId11"/>
    <p:sldId id="271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88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C984F6-DC03-B94E-A150-A49908DBAB26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03F59E-9E10-7645-9D00-C15EEF3CB84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Prisoner of filtered skewed normality </a:t>
          </a:r>
          <a:endParaRPr lang="en-GB" dirty="0"/>
        </a:p>
      </dgm:t>
    </dgm:pt>
    <dgm:pt modelId="{06564847-94A5-994B-BBA2-91E32B6FA3FC}" type="parTrans" cxnId="{98EFE3D2-0D69-0349-AA4D-5E2732313A64}">
      <dgm:prSet/>
      <dgm:spPr/>
      <dgm:t>
        <a:bodyPr/>
        <a:lstStyle/>
        <a:p>
          <a:endParaRPr lang="en-GB"/>
        </a:p>
      </dgm:t>
    </dgm:pt>
    <dgm:pt modelId="{0060F208-CF46-1F43-8720-AAC5D555D989}" type="sibTrans" cxnId="{98EFE3D2-0D69-0349-AA4D-5E2732313A64}">
      <dgm:prSet/>
      <dgm:spPr/>
      <dgm:t>
        <a:bodyPr/>
        <a:lstStyle/>
        <a:p>
          <a:endParaRPr lang="en-GB"/>
        </a:p>
      </dgm:t>
    </dgm:pt>
    <dgm:pt modelId="{38BF134D-F87A-CB41-B622-2F596FF4212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/>
            <a:t>Filtering infiltrating into normality</a:t>
          </a:r>
          <a:endParaRPr lang="en-GB" sz="1600" dirty="0"/>
        </a:p>
      </dgm:t>
    </dgm:pt>
    <dgm:pt modelId="{59F2C830-D10F-114F-9083-E29EBD3BCCCF}" type="parTrans" cxnId="{D1CBF3BB-1A69-4F41-A0E6-30F59620408F}">
      <dgm:prSet/>
      <dgm:spPr/>
      <dgm:t>
        <a:bodyPr/>
        <a:lstStyle/>
        <a:p>
          <a:endParaRPr lang="en-GB"/>
        </a:p>
      </dgm:t>
    </dgm:pt>
    <dgm:pt modelId="{4D966BB2-0C60-7547-95EE-83A88274B5A8}" type="sibTrans" cxnId="{D1CBF3BB-1A69-4F41-A0E6-30F59620408F}">
      <dgm:prSet/>
      <dgm:spPr/>
      <dgm:t>
        <a:bodyPr/>
        <a:lstStyle/>
        <a:p>
          <a:endParaRPr lang="en-GB"/>
        </a:p>
      </dgm:t>
    </dgm:pt>
    <dgm:pt modelId="{84F05D92-0DFB-A649-AFA4-BA5FDC554A5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/>
            <a:t>Held captive by filters and growth </a:t>
          </a:r>
          <a:endParaRPr lang="en-GB" sz="1600" dirty="0"/>
        </a:p>
      </dgm:t>
    </dgm:pt>
    <dgm:pt modelId="{DAFED324-FB7B-D54A-875D-00FC964A9719}" type="parTrans" cxnId="{92842BB6-49CA-A744-981F-C5EB5B14B741}">
      <dgm:prSet/>
      <dgm:spPr/>
      <dgm:t>
        <a:bodyPr/>
        <a:lstStyle/>
        <a:p>
          <a:endParaRPr lang="en-GB"/>
        </a:p>
      </dgm:t>
    </dgm:pt>
    <dgm:pt modelId="{BBDC8787-7277-CF41-B1D9-5757CBE93E5A}" type="sibTrans" cxnId="{92842BB6-49CA-A744-981F-C5EB5B14B741}">
      <dgm:prSet/>
      <dgm:spPr/>
      <dgm:t>
        <a:bodyPr/>
        <a:lstStyle/>
        <a:p>
          <a:endParaRPr lang="en-GB"/>
        </a:p>
      </dgm:t>
    </dgm:pt>
    <dgm:pt modelId="{C7CB87DF-B229-6343-8D88-EF814B917093}">
      <dgm:prSet phldrT="[Text]" custT="1"/>
      <dgm:spPr/>
      <dgm:t>
        <a:bodyPr/>
        <a:lstStyle/>
        <a:p>
          <a:r>
            <a:rPr lang="en-US" sz="1800" dirty="0"/>
            <a:t>emptiness online </a:t>
          </a:r>
          <a:endParaRPr lang="en-GB" sz="1800" dirty="0"/>
        </a:p>
      </dgm:t>
    </dgm:pt>
    <dgm:pt modelId="{9469BB39-7D70-474F-B16C-60FF44EB89BA}" type="parTrans" cxnId="{00EDE08D-BB40-2D4F-9D2D-20A00C6F33CE}">
      <dgm:prSet/>
      <dgm:spPr/>
      <dgm:t>
        <a:bodyPr/>
        <a:lstStyle/>
        <a:p>
          <a:endParaRPr lang="en-GB"/>
        </a:p>
      </dgm:t>
    </dgm:pt>
    <dgm:pt modelId="{85B291C0-60C2-F04E-B4B9-A30EDFD18D25}" type="sibTrans" cxnId="{00EDE08D-BB40-2D4F-9D2D-20A00C6F33CE}">
      <dgm:prSet/>
      <dgm:spPr/>
      <dgm:t>
        <a:bodyPr/>
        <a:lstStyle/>
        <a:p>
          <a:endParaRPr lang="en-GB"/>
        </a:p>
      </dgm:t>
    </dgm:pt>
    <dgm:pt modelId="{753D4136-DF9D-E344-83AE-56464A34FDF7}" type="pres">
      <dgm:prSet presAssocID="{DCC984F6-DC03-B94E-A150-A49908DBAB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287B451-7035-234E-A513-731165707362}" type="pres">
      <dgm:prSet presAssocID="{1403F59E-9E10-7645-9D00-C15EEF3CB84D}" presName="hierRoot1" presStyleCnt="0">
        <dgm:presLayoutVars>
          <dgm:hierBranch val="init"/>
        </dgm:presLayoutVars>
      </dgm:prSet>
      <dgm:spPr/>
    </dgm:pt>
    <dgm:pt modelId="{D0A96D36-36EB-6245-B703-0CCA8EECA9CC}" type="pres">
      <dgm:prSet presAssocID="{1403F59E-9E10-7645-9D00-C15EEF3CB84D}" presName="rootComposite1" presStyleCnt="0"/>
      <dgm:spPr/>
    </dgm:pt>
    <dgm:pt modelId="{46F9B804-5947-B744-BCC1-9131F1B4809C}" type="pres">
      <dgm:prSet presAssocID="{1403F59E-9E10-7645-9D00-C15EEF3CB84D}" presName="rootText1" presStyleLbl="node0" presStyleIdx="0" presStyleCnt="1" custScaleX="161391" custScaleY="249686">
        <dgm:presLayoutVars>
          <dgm:chPref val="3"/>
        </dgm:presLayoutVars>
      </dgm:prSet>
      <dgm:spPr/>
    </dgm:pt>
    <dgm:pt modelId="{EF89FEE1-D3DD-A440-B2A8-0A80D2CC9779}" type="pres">
      <dgm:prSet presAssocID="{1403F59E-9E10-7645-9D00-C15EEF3CB84D}" presName="rootConnector1" presStyleLbl="node1" presStyleIdx="0" presStyleCnt="0"/>
      <dgm:spPr/>
    </dgm:pt>
    <dgm:pt modelId="{4057B9BB-2C98-734B-B323-BE3D9680DB74}" type="pres">
      <dgm:prSet presAssocID="{1403F59E-9E10-7645-9D00-C15EEF3CB84D}" presName="hierChild2" presStyleCnt="0"/>
      <dgm:spPr/>
    </dgm:pt>
    <dgm:pt modelId="{F449FF85-CFE4-C542-B166-166D3CEAC04F}" type="pres">
      <dgm:prSet presAssocID="{59F2C830-D10F-114F-9083-E29EBD3BCCCF}" presName="Name37" presStyleLbl="parChTrans1D2" presStyleIdx="0" presStyleCnt="3"/>
      <dgm:spPr/>
    </dgm:pt>
    <dgm:pt modelId="{46C65FF2-F1CE-8C43-989E-282F87FCFB81}" type="pres">
      <dgm:prSet presAssocID="{38BF134D-F87A-CB41-B622-2F596FF4212F}" presName="hierRoot2" presStyleCnt="0">
        <dgm:presLayoutVars>
          <dgm:hierBranch val="init"/>
        </dgm:presLayoutVars>
      </dgm:prSet>
      <dgm:spPr/>
    </dgm:pt>
    <dgm:pt modelId="{FE112C4F-8F0F-EB45-BBB9-E9349F4B01B6}" type="pres">
      <dgm:prSet presAssocID="{38BF134D-F87A-CB41-B622-2F596FF4212F}" presName="rootComposite" presStyleCnt="0"/>
      <dgm:spPr/>
    </dgm:pt>
    <dgm:pt modelId="{57D60634-D579-8E47-AFD2-746CBF322F48}" type="pres">
      <dgm:prSet presAssocID="{38BF134D-F87A-CB41-B622-2F596FF4212F}" presName="rootText" presStyleLbl="node2" presStyleIdx="0" presStyleCnt="3" custScaleY="159244">
        <dgm:presLayoutVars>
          <dgm:chPref val="3"/>
        </dgm:presLayoutVars>
      </dgm:prSet>
      <dgm:spPr/>
    </dgm:pt>
    <dgm:pt modelId="{25AEF606-116D-6641-9345-F982FB8A9A86}" type="pres">
      <dgm:prSet presAssocID="{38BF134D-F87A-CB41-B622-2F596FF4212F}" presName="rootConnector" presStyleLbl="node2" presStyleIdx="0" presStyleCnt="3"/>
      <dgm:spPr/>
    </dgm:pt>
    <dgm:pt modelId="{084850FF-A355-CB40-A19E-2C9BB2FD648F}" type="pres">
      <dgm:prSet presAssocID="{38BF134D-F87A-CB41-B622-2F596FF4212F}" presName="hierChild4" presStyleCnt="0"/>
      <dgm:spPr/>
    </dgm:pt>
    <dgm:pt modelId="{7EAA05C1-6339-7049-9B5C-C89F55ED905D}" type="pres">
      <dgm:prSet presAssocID="{38BF134D-F87A-CB41-B622-2F596FF4212F}" presName="hierChild5" presStyleCnt="0"/>
      <dgm:spPr/>
    </dgm:pt>
    <dgm:pt modelId="{705FD8CE-7FF8-B647-9DFE-1579161C5562}" type="pres">
      <dgm:prSet presAssocID="{DAFED324-FB7B-D54A-875D-00FC964A9719}" presName="Name37" presStyleLbl="parChTrans1D2" presStyleIdx="1" presStyleCnt="3"/>
      <dgm:spPr/>
    </dgm:pt>
    <dgm:pt modelId="{3F821D9F-B1F0-804C-ADB1-FEEA7C2ECA9F}" type="pres">
      <dgm:prSet presAssocID="{84F05D92-0DFB-A649-AFA4-BA5FDC554A53}" presName="hierRoot2" presStyleCnt="0">
        <dgm:presLayoutVars>
          <dgm:hierBranch val="init"/>
        </dgm:presLayoutVars>
      </dgm:prSet>
      <dgm:spPr/>
    </dgm:pt>
    <dgm:pt modelId="{161F0546-7BE1-5447-8E3D-971BE2400E5A}" type="pres">
      <dgm:prSet presAssocID="{84F05D92-0DFB-A649-AFA4-BA5FDC554A53}" presName="rootComposite" presStyleCnt="0"/>
      <dgm:spPr/>
    </dgm:pt>
    <dgm:pt modelId="{C1E5E277-F026-654F-B7FF-C05B5FF4FD2A}" type="pres">
      <dgm:prSet presAssocID="{84F05D92-0DFB-A649-AFA4-BA5FDC554A53}" presName="rootText" presStyleLbl="node2" presStyleIdx="1" presStyleCnt="3" custScaleY="162464">
        <dgm:presLayoutVars>
          <dgm:chPref val="3"/>
        </dgm:presLayoutVars>
      </dgm:prSet>
      <dgm:spPr/>
    </dgm:pt>
    <dgm:pt modelId="{96F2CADB-1B84-B342-B64E-D78F730339CC}" type="pres">
      <dgm:prSet presAssocID="{84F05D92-0DFB-A649-AFA4-BA5FDC554A53}" presName="rootConnector" presStyleLbl="node2" presStyleIdx="1" presStyleCnt="3"/>
      <dgm:spPr/>
    </dgm:pt>
    <dgm:pt modelId="{60CE8B38-C842-1445-9094-8F4388553BA1}" type="pres">
      <dgm:prSet presAssocID="{84F05D92-0DFB-A649-AFA4-BA5FDC554A53}" presName="hierChild4" presStyleCnt="0"/>
      <dgm:spPr/>
    </dgm:pt>
    <dgm:pt modelId="{79B4B335-B22A-A74C-84DD-EEE1F36068AB}" type="pres">
      <dgm:prSet presAssocID="{84F05D92-0DFB-A649-AFA4-BA5FDC554A53}" presName="hierChild5" presStyleCnt="0"/>
      <dgm:spPr/>
    </dgm:pt>
    <dgm:pt modelId="{32674DB2-DE33-5549-B6C8-C8E1A68EC98E}" type="pres">
      <dgm:prSet presAssocID="{9469BB39-7D70-474F-B16C-60FF44EB89BA}" presName="Name37" presStyleLbl="parChTrans1D2" presStyleIdx="2" presStyleCnt="3"/>
      <dgm:spPr/>
    </dgm:pt>
    <dgm:pt modelId="{1F652DF4-D85D-AF40-B456-14C2817CBB76}" type="pres">
      <dgm:prSet presAssocID="{C7CB87DF-B229-6343-8D88-EF814B917093}" presName="hierRoot2" presStyleCnt="0">
        <dgm:presLayoutVars>
          <dgm:hierBranch val="init"/>
        </dgm:presLayoutVars>
      </dgm:prSet>
      <dgm:spPr/>
    </dgm:pt>
    <dgm:pt modelId="{0D3258DA-4243-E44C-94AE-AB578C884F1F}" type="pres">
      <dgm:prSet presAssocID="{C7CB87DF-B229-6343-8D88-EF814B917093}" presName="rootComposite" presStyleCnt="0"/>
      <dgm:spPr/>
    </dgm:pt>
    <dgm:pt modelId="{B76241F0-F3F5-4C4B-BF19-D600D4CDB5C4}" type="pres">
      <dgm:prSet presAssocID="{C7CB87DF-B229-6343-8D88-EF814B917093}" presName="rootText" presStyleLbl="node2" presStyleIdx="2" presStyleCnt="3" custScaleY="170354">
        <dgm:presLayoutVars>
          <dgm:chPref val="3"/>
        </dgm:presLayoutVars>
      </dgm:prSet>
      <dgm:spPr/>
    </dgm:pt>
    <dgm:pt modelId="{4020352E-73CF-AA4C-84AF-E6990CFD61EF}" type="pres">
      <dgm:prSet presAssocID="{C7CB87DF-B229-6343-8D88-EF814B917093}" presName="rootConnector" presStyleLbl="node2" presStyleIdx="2" presStyleCnt="3"/>
      <dgm:spPr/>
    </dgm:pt>
    <dgm:pt modelId="{2DB76FAF-75DB-7F40-92A9-D0F7142F4B66}" type="pres">
      <dgm:prSet presAssocID="{C7CB87DF-B229-6343-8D88-EF814B917093}" presName="hierChild4" presStyleCnt="0"/>
      <dgm:spPr/>
    </dgm:pt>
    <dgm:pt modelId="{FAB49DF3-AFA3-214E-B8B8-C38C3E887A3C}" type="pres">
      <dgm:prSet presAssocID="{C7CB87DF-B229-6343-8D88-EF814B917093}" presName="hierChild5" presStyleCnt="0"/>
      <dgm:spPr/>
    </dgm:pt>
    <dgm:pt modelId="{D8199913-2763-C44B-9704-3509D7944597}" type="pres">
      <dgm:prSet presAssocID="{1403F59E-9E10-7645-9D00-C15EEF3CB84D}" presName="hierChild3" presStyleCnt="0"/>
      <dgm:spPr/>
    </dgm:pt>
  </dgm:ptLst>
  <dgm:cxnLst>
    <dgm:cxn modelId="{58D19D29-A233-DA44-AB67-8468C55CA029}" type="presOf" srcId="{1403F59E-9E10-7645-9D00-C15EEF3CB84D}" destId="{EF89FEE1-D3DD-A440-B2A8-0A80D2CC9779}" srcOrd="1" destOrd="0" presId="urn:microsoft.com/office/officeart/2005/8/layout/orgChart1"/>
    <dgm:cxn modelId="{09E37E76-A88C-D049-9825-934CFF5565EC}" type="presOf" srcId="{C7CB87DF-B229-6343-8D88-EF814B917093}" destId="{B76241F0-F3F5-4C4B-BF19-D600D4CDB5C4}" srcOrd="0" destOrd="0" presId="urn:microsoft.com/office/officeart/2005/8/layout/orgChart1"/>
    <dgm:cxn modelId="{8B9F9F81-9398-A441-9677-A41DA5F093E5}" type="presOf" srcId="{38BF134D-F87A-CB41-B622-2F596FF4212F}" destId="{57D60634-D579-8E47-AFD2-746CBF322F48}" srcOrd="0" destOrd="0" presId="urn:microsoft.com/office/officeart/2005/8/layout/orgChart1"/>
    <dgm:cxn modelId="{00EDE08D-BB40-2D4F-9D2D-20A00C6F33CE}" srcId="{1403F59E-9E10-7645-9D00-C15EEF3CB84D}" destId="{C7CB87DF-B229-6343-8D88-EF814B917093}" srcOrd="2" destOrd="0" parTransId="{9469BB39-7D70-474F-B16C-60FF44EB89BA}" sibTransId="{85B291C0-60C2-F04E-B4B9-A30EDFD18D25}"/>
    <dgm:cxn modelId="{54BB5492-B978-7143-AEEB-DFEC1D65E831}" type="presOf" srcId="{DAFED324-FB7B-D54A-875D-00FC964A9719}" destId="{705FD8CE-7FF8-B647-9DFE-1579161C5562}" srcOrd="0" destOrd="0" presId="urn:microsoft.com/office/officeart/2005/8/layout/orgChart1"/>
    <dgm:cxn modelId="{78B0C49C-873E-5648-897D-A0A7F93D4ABC}" type="presOf" srcId="{59F2C830-D10F-114F-9083-E29EBD3BCCCF}" destId="{F449FF85-CFE4-C542-B166-166D3CEAC04F}" srcOrd="0" destOrd="0" presId="urn:microsoft.com/office/officeart/2005/8/layout/orgChart1"/>
    <dgm:cxn modelId="{1728979E-4FA1-0E46-90B2-EDFFA8015121}" type="presOf" srcId="{38BF134D-F87A-CB41-B622-2F596FF4212F}" destId="{25AEF606-116D-6641-9345-F982FB8A9A86}" srcOrd="1" destOrd="0" presId="urn:microsoft.com/office/officeart/2005/8/layout/orgChart1"/>
    <dgm:cxn modelId="{D6C472A0-3217-6F44-9709-11E8B2DE57E5}" type="presOf" srcId="{9469BB39-7D70-474F-B16C-60FF44EB89BA}" destId="{32674DB2-DE33-5549-B6C8-C8E1A68EC98E}" srcOrd="0" destOrd="0" presId="urn:microsoft.com/office/officeart/2005/8/layout/orgChart1"/>
    <dgm:cxn modelId="{9F76F7A1-EA86-DE4A-8283-2019F315F853}" type="presOf" srcId="{84F05D92-0DFB-A649-AFA4-BA5FDC554A53}" destId="{96F2CADB-1B84-B342-B64E-D78F730339CC}" srcOrd="1" destOrd="0" presId="urn:microsoft.com/office/officeart/2005/8/layout/orgChart1"/>
    <dgm:cxn modelId="{6DC32BA3-05E0-EE4A-9F21-610B07D118CE}" type="presOf" srcId="{1403F59E-9E10-7645-9D00-C15EEF3CB84D}" destId="{46F9B804-5947-B744-BCC1-9131F1B4809C}" srcOrd="0" destOrd="0" presId="urn:microsoft.com/office/officeart/2005/8/layout/orgChart1"/>
    <dgm:cxn modelId="{92842BB6-49CA-A744-981F-C5EB5B14B741}" srcId="{1403F59E-9E10-7645-9D00-C15EEF3CB84D}" destId="{84F05D92-0DFB-A649-AFA4-BA5FDC554A53}" srcOrd="1" destOrd="0" parTransId="{DAFED324-FB7B-D54A-875D-00FC964A9719}" sibTransId="{BBDC8787-7277-CF41-B1D9-5757CBE93E5A}"/>
    <dgm:cxn modelId="{D1CBF3BB-1A69-4F41-A0E6-30F59620408F}" srcId="{1403F59E-9E10-7645-9D00-C15EEF3CB84D}" destId="{38BF134D-F87A-CB41-B622-2F596FF4212F}" srcOrd="0" destOrd="0" parTransId="{59F2C830-D10F-114F-9083-E29EBD3BCCCF}" sibTransId="{4D966BB2-0C60-7547-95EE-83A88274B5A8}"/>
    <dgm:cxn modelId="{1D6212D0-4AFC-7446-A2DD-A0BB6E82C399}" type="presOf" srcId="{C7CB87DF-B229-6343-8D88-EF814B917093}" destId="{4020352E-73CF-AA4C-84AF-E6990CFD61EF}" srcOrd="1" destOrd="0" presId="urn:microsoft.com/office/officeart/2005/8/layout/orgChart1"/>
    <dgm:cxn modelId="{98EFE3D2-0D69-0349-AA4D-5E2732313A64}" srcId="{DCC984F6-DC03-B94E-A150-A49908DBAB26}" destId="{1403F59E-9E10-7645-9D00-C15EEF3CB84D}" srcOrd="0" destOrd="0" parTransId="{06564847-94A5-994B-BBA2-91E32B6FA3FC}" sibTransId="{0060F208-CF46-1F43-8720-AAC5D555D989}"/>
    <dgm:cxn modelId="{0FE5F3EB-6613-1E49-8F54-F3A0A8B6CFD6}" type="presOf" srcId="{84F05D92-0DFB-A649-AFA4-BA5FDC554A53}" destId="{C1E5E277-F026-654F-B7FF-C05B5FF4FD2A}" srcOrd="0" destOrd="0" presId="urn:microsoft.com/office/officeart/2005/8/layout/orgChart1"/>
    <dgm:cxn modelId="{66033CF0-7F63-7B4B-9B33-19C15D66A633}" type="presOf" srcId="{DCC984F6-DC03-B94E-A150-A49908DBAB26}" destId="{753D4136-DF9D-E344-83AE-56464A34FDF7}" srcOrd="0" destOrd="0" presId="urn:microsoft.com/office/officeart/2005/8/layout/orgChart1"/>
    <dgm:cxn modelId="{C96EE1EF-0BDC-B246-B422-1B5E272EF8CE}" type="presParOf" srcId="{753D4136-DF9D-E344-83AE-56464A34FDF7}" destId="{8287B451-7035-234E-A513-731165707362}" srcOrd="0" destOrd="0" presId="urn:microsoft.com/office/officeart/2005/8/layout/orgChart1"/>
    <dgm:cxn modelId="{BDD7FDD3-13C4-6D43-89A8-3AF8E58F5666}" type="presParOf" srcId="{8287B451-7035-234E-A513-731165707362}" destId="{D0A96D36-36EB-6245-B703-0CCA8EECA9CC}" srcOrd="0" destOrd="0" presId="urn:microsoft.com/office/officeart/2005/8/layout/orgChart1"/>
    <dgm:cxn modelId="{107675C7-DA74-5345-A152-62E0894027B3}" type="presParOf" srcId="{D0A96D36-36EB-6245-B703-0CCA8EECA9CC}" destId="{46F9B804-5947-B744-BCC1-9131F1B4809C}" srcOrd="0" destOrd="0" presId="urn:microsoft.com/office/officeart/2005/8/layout/orgChart1"/>
    <dgm:cxn modelId="{926ED8F8-B5E6-2444-9C40-97AEFC7E9984}" type="presParOf" srcId="{D0A96D36-36EB-6245-B703-0CCA8EECA9CC}" destId="{EF89FEE1-D3DD-A440-B2A8-0A80D2CC9779}" srcOrd="1" destOrd="0" presId="urn:microsoft.com/office/officeart/2005/8/layout/orgChart1"/>
    <dgm:cxn modelId="{A3D25E0F-59D6-E44D-8B5B-A7D86E2244BF}" type="presParOf" srcId="{8287B451-7035-234E-A513-731165707362}" destId="{4057B9BB-2C98-734B-B323-BE3D9680DB74}" srcOrd="1" destOrd="0" presId="urn:microsoft.com/office/officeart/2005/8/layout/orgChart1"/>
    <dgm:cxn modelId="{F7AC8E12-1B36-4C49-9098-57DBC93B22C1}" type="presParOf" srcId="{4057B9BB-2C98-734B-B323-BE3D9680DB74}" destId="{F449FF85-CFE4-C542-B166-166D3CEAC04F}" srcOrd="0" destOrd="0" presId="urn:microsoft.com/office/officeart/2005/8/layout/orgChart1"/>
    <dgm:cxn modelId="{D444AD10-98AD-9C44-A109-645997AA34D8}" type="presParOf" srcId="{4057B9BB-2C98-734B-B323-BE3D9680DB74}" destId="{46C65FF2-F1CE-8C43-989E-282F87FCFB81}" srcOrd="1" destOrd="0" presId="urn:microsoft.com/office/officeart/2005/8/layout/orgChart1"/>
    <dgm:cxn modelId="{AED67F24-C8C9-4349-BD28-B5D8486DF58B}" type="presParOf" srcId="{46C65FF2-F1CE-8C43-989E-282F87FCFB81}" destId="{FE112C4F-8F0F-EB45-BBB9-E9349F4B01B6}" srcOrd="0" destOrd="0" presId="urn:microsoft.com/office/officeart/2005/8/layout/orgChart1"/>
    <dgm:cxn modelId="{6784E195-1DEE-D647-814F-EE84EEBF6D2D}" type="presParOf" srcId="{FE112C4F-8F0F-EB45-BBB9-E9349F4B01B6}" destId="{57D60634-D579-8E47-AFD2-746CBF322F48}" srcOrd="0" destOrd="0" presId="urn:microsoft.com/office/officeart/2005/8/layout/orgChart1"/>
    <dgm:cxn modelId="{278679CF-358E-8A44-AA69-4E4D74633B96}" type="presParOf" srcId="{FE112C4F-8F0F-EB45-BBB9-E9349F4B01B6}" destId="{25AEF606-116D-6641-9345-F982FB8A9A86}" srcOrd="1" destOrd="0" presId="urn:microsoft.com/office/officeart/2005/8/layout/orgChart1"/>
    <dgm:cxn modelId="{82D009C3-5A3D-C34B-AC4C-70C35C4AD23B}" type="presParOf" srcId="{46C65FF2-F1CE-8C43-989E-282F87FCFB81}" destId="{084850FF-A355-CB40-A19E-2C9BB2FD648F}" srcOrd="1" destOrd="0" presId="urn:microsoft.com/office/officeart/2005/8/layout/orgChart1"/>
    <dgm:cxn modelId="{C21A6EB9-10F1-FE45-A710-C12617C7881C}" type="presParOf" srcId="{46C65FF2-F1CE-8C43-989E-282F87FCFB81}" destId="{7EAA05C1-6339-7049-9B5C-C89F55ED905D}" srcOrd="2" destOrd="0" presId="urn:microsoft.com/office/officeart/2005/8/layout/orgChart1"/>
    <dgm:cxn modelId="{365D26BB-C498-D147-AA32-190F3687E483}" type="presParOf" srcId="{4057B9BB-2C98-734B-B323-BE3D9680DB74}" destId="{705FD8CE-7FF8-B647-9DFE-1579161C5562}" srcOrd="2" destOrd="0" presId="urn:microsoft.com/office/officeart/2005/8/layout/orgChart1"/>
    <dgm:cxn modelId="{F1E87D85-C5B2-DF47-9A33-099F8D4A24D6}" type="presParOf" srcId="{4057B9BB-2C98-734B-B323-BE3D9680DB74}" destId="{3F821D9F-B1F0-804C-ADB1-FEEA7C2ECA9F}" srcOrd="3" destOrd="0" presId="urn:microsoft.com/office/officeart/2005/8/layout/orgChart1"/>
    <dgm:cxn modelId="{89F357E9-F3CE-3F42-B6C3-1AA08739138E}" type="presParOf" srcId="{3F821D9F-B1F0-804C-ADB1-FEEA7C2ECA9F}" destId="{161F0546-7BE1-5447-8E3D-971BE2400E5A}" srcOrd="0" destOrd="0" presId="urn:microsoft.com/office/officeart/2005/8/layout/orgChart1"/>
    <dgm:cxn modelId="{664CEAEF-22B7-2841-BD34-D07B2DCB89B3}" type="presParOf" srcId="{161F0546-7BE1-5447-8E3D-971BE2400E5A}" destId="{C1E5E277-F026-654F-B7FF-C05B5FF4FD2A}" srcOrd="0" destOrd="0" presId="urn:microsoft.com/office/officeart/2005/8/layout/orgChart1"/>
    <dgm:cxn modelId="{99EF14F4-6405-084E-BAA3-260402816639}" type="presParOf" srcId="{161F0546-7BE1-5447-8E3D-971BE2400E5A}" destId="{96F2CADB-1B84-B342-B64E-D78F730339CC}" srcOrd="1" destOrd="0" presId="urn:microsoft.com/office/officeart/2005/8/layout/orgChart1"/>
    <dgm:cxn modelId="{7FDE29CC-1F89-1C44-A497-4A8AB1DBB226}" type="presParOf" srcId="{3F821D9F-B1F0-804C-ADB1-FEEA7C2ECA9F}" destId="{60CE8B38-C842-1445-9094-8F4388553BA1}" srcOrd="1" destOrd="0" presId="urn:microsoft.com/office/officeart/2005/8/layout/orgChart1"/>
    <dgm:cxn modelId="{B3DF34FE-4953-3948-9CB3-CAFEA74B5C19}" type="presParOf" srcId="{3F821D9F-B1F0-804C-ADB1-FEEA7C2ECA9F}" destId="{79B4B335-B22A-A74C-84DD-EEE1F36068AB}" srcOrd="2" destOrd="0" presId="urn:microsoft.com/office/officeart/2005/8/layout/orgChart1"/>
    <dgm:cxn modelId="{2CA88278-CC87-B04C-80B0-7589E961962D}" type="presParOf" srcId="{4057B9BB-2C98-734B-B323-BE3D9680DB74}" destId="{32674DB2-DE33-5549-B6C8-C8E1A68EC98E}" srcOrd="4" destOrd="0" presId="urn:microsoft.com/office/officeart/2005/8/layout/orgChart1"/>
    <dgm:cxn modelId="{8CFD4D25-9F1D-5147-AF5C-4E22D9ED2F8B}" type="presParOf" srcId="{4057B9BB-2C98-734B-B323-BE3D9680DB74}" destId="{1F652DF4-D85D-AF40-B456-14C2817CBB76}" srcOrd="5" destOrd="0" presId="urn:microsoft.com/office/officeart/2005/8/layout/orgChart1"/>
    <dgm:cxn modelId="{D6139E5F-EDCB-7942-B0BF-320B4AD66565}" type="presParOf" srcId="{1F652DF4-D85D-AF40-B456-14C2817CBB76}" destId="{0D3258DA-4243-E44C-94AE-AB578C884F1F}" srcOrd="0" destOrd="0" presId="urn:microsoft.com/office/officeart/2005/8/layout/orgChart1"/>
    <dgm:cxn modelId="{217FEAE0-2A1D-2F41-888C-447606E97FA7}" type="presParOf" srcId="{0D3258DA-4243-E44C-94AE-AB578C884F1F}" destId="{B76241F0-F3F5-4C4B-BF19-D600D4CDB5C4}" srcOrd="0" destOrd="0" presId="urn:microsoft.com/office/officeart/2005/8/layout/orgChart1"/>
    <dgm:cxn modelId="{000EB531-0374-1D44-B1F6-28993F7E14E8}" type="presParOf" srcId="{0D3258DA-4243-E44C-94AE-AB578C884F1F}" destId="{4020352E-73CF-AA4C-84AF-E6990CFD61EF}" srcOrd="1" destOrd="0" presId="urn:microsoft.com/office/officeart/2005/8/layout/orgChart1"/>
    <dgm:cxn modelId="{124DB89B-4E69-7C47-AB82-70547155F348}" type="presParOf" srcId="{1F652DF4-D85D-AF40-B456-14C2817CBB76}" destId="{2DB76FAF-75DB-7F40-92A9-D0F7142F4B66}" srcOrd="1" destOrd="0" presId="urn:microsoft.com/office/officeart/2005/8/layout/orgChart1"/>
    <dgm:cxn modelId="{E9565911-B898-5949-8D08-87F5FCFCF7A0}" type="presParOf" srcId="{1F652DF4-D85D-AF40-B456-14C2817CBB76}" destId="{FAB49DF3-AFA3-214E-B8B8-C38C3E887A3C}" srcOrd="2" destOrd="0" presId="urn:microsoft.com/office/officeart/2005/8/layout/orgChart1"/>
    <dgm:cxn modelId="{C40ED451-C0C8-994A-A642-DB01615D438F}" type="presParOf" srcId="{8287B451-7035-234E-A513-731165707362}" destId="{D8199913-2763-C44B-9704-3509D79445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C984F6-DC03-B94E-A150-A49908DBAB26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03F59E-9E10-7645-9D00-C15EEF3CB84D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New pillars for Identity Formation</a:t>
          </a:r>
        </a:p>
      </dgm:t>
    </dgm:pt>
    <dgm:pt modelId="{06564847-94A5-994B-BBA2-91E32B6FA3FC}" type="parTrans" cxnId="{98EFE3D2-0D69-0349-AA4D-5E2732313A64}">
      <dgm:prSet/>
      <dgm:spPr/>
      <dgm:t>
        <a:bodyPr/>
        <a:lstStyle/>
        <a:p>
          <a:endParaRPr lang="en-GB"/>
        </a:p>
      </dgm:t>
    </dgm:pt>
    <dgm:pt modelId="{0060F208-CF46-1F43-8720-AAC5D555D989}" type="sibTrans" cxnId="{98EFE3D2-0D69-0349-AA4D-5E2732313A64}">
      <dgm:prSet/>
      <dgm:spPr/>
      <dgm:t>
        <a:bodyPr/>
        <a:lstStyle/>
        <a:p>
          <a:endParaRPr lang="en-GB"/>
        </a:p>
      </dgm:t>
    </dgm:pt>
    <dgm:pt modelId="{38BF134D-F87A-CB41-B622-2F596FF4212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Self perspective skewed &amp; berated</a:t>
          </a:r>
          <a:endParaRPr lang="en-GB" dirty="0"/>
        </a:p>
      </dgm:t>
    </dgm:pt>
    <dgm:pt modelId="{59F2C830-D10F-114F-9083-E29EBD3BCCCF}" type="parTrans" cxnId="{D1CBF3BB-1A69-4F41-A0E6-30F59620408F}">
      <dgm:prSet/>
      <dgm:spPr/>
      <dgm:t>
        <a:bodyPr/>
        <a:lstStyle/>
        <a:p>
          <a:endParaRPr lang="en-GB"/>
        </a:p>
      </dgm:t>
    </dgm:pt>
    <dgm:pt modelId="{4D966BB2-0C60-7547-95EE-83A88274B5A8}" type="sibTrans" cxnId="{D1CBF3BB-1A69-4F41-A0E6-30F59620408F}">
      <dgm:prSet/>
      <dgm:spPr/>
      <dgm:t>
        <a:bodyPr/>
        <a:lstStyle/>
        <a:p>
          <a:endParaRPr lang="en-GB"/>
        </a:p>
      </dgm:t>
    </dgm:pt>
    <dgm:pt modelId="{84F05D92-0DFB-A649-AFA4-BA5FDC554A53}">
      <dgm:prSet phldrT="[Text]"/>
      <dgm:spPr/>
      <dgm:t>
        <a:bodyPr/>
        <a:lstStyle/>
        <a:p>
          <a:r>
            <a:rPr lang="en-GB" dirty="0"/>
            <a:t>Curiosity led to empty growth</a:t>
          </a:r>
        </a:p>
      </dgm:t>
    </dgm:pt>
    <dgm:pt modelId="{DAFED324-FB7B-D54A-875D-00FC964A9719}" type="parTrans" cxnId="{92842BB6-49CA-A744-981F-C5EB5B14B741}">
      <dgm:prSet/>
      <dgm:spPr/>
      <dgm:t>
        <a:bodyPr/>
        <a:lstStyle/>
        <a:p>
          <a:endParaRPr lang="en-GB"/>
        </a:p>
      </dgm:t>
    </dgm:pt>
    <dgm:pt modelId="{BBDC8787-7277-CF41-B1D9-5757CBE93E5A}" type="sibTrans" cxnId="{92842BB6-49CA-A744-981F-C5EB5B14B741}">
      <dgm:prSet/>
      <dgm:spPr/>
      <dgm:t>
        <a:bodyPr/>
        <a:lstStyle/>
        <a:p>
          <a:endParaRPr lang="en-GB"/>
        </a:p>
      </dgm:t>
    </dgm:pt>
    <dgm:pt modelId="{C7CB87DF-B229-6343-8D88-EF814B917093}">
      <dgm:prSet phldrT="[Text]"/>
      <dgm:spPr/>
      <dgm:t>
        <a:bodyPr/>
        <a:lstStyle/>
        <a:p>
          <a:r>
            <a:rPr lang="en-GB" dirty="0"/>
            <a:t>Internal castigation of self from SM observation</a:t>
          </a:r>
        </a:p>
      </dgm:t>
    </dgm:pt>
    <dgm:pt modelId="{9469BB39-7D70-474F-B16C-60FF44EB89BA}" type="parTrans" cxnId="{00EDE08D-BB40-2D4F-9D2D-20A00C6F33CE}">
      <dgm:prSet/>
      <dgm:spPr/>
      <dgm:t>
        <a:bodyPr/>
        <a:lstStyle/>
        <a:p>
          <a:endParaRPr lang="en-GB"/>
        </a:p>
      </dgm:t>
    </dgm:pt>
    <dgm:pt modelId="{85B291C0-60C2-F04E-B4B9-A30EDFD18D25}" type="sibTrans" cxnId="{00EDE08D-BB40-2D4F-9D2D-20A00C6F33CE}">
      <dgm:prSet/>
      <dgm:spPr/>
      <dgm:t>
        <a:bodyPr/>
        <a:lstStyle/>
        <a:p>
          <a:endParaRPr lang="en-GB"/>
        </a:p>
      </dgm:t>
    </dgm:pt>
    <dgm:pt modelId="{753D4136-DF9D-E344-83AE-56464A34FDF7}" type="pres">
      <dgm:prSet presAssocID="{DCC984F6-DC03-B94E-A150-A49908DBAB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287B451-7035-234E-A513-731165707362}" type="pres">
      <dgm:prSet presAssocID="{1403F59E-9E10-7645-9D00-C15EEF3CB84D}" presName="hierRoot1" presStyleCnt="0">
        <dgm:presLayoutVars>
          <dgm:hierBranch val="init"/>
        </dgm:presLayoutVars>
      </dgm:prSet>
      <dgm:spPr/>
    </dgm:pt>
    <dgm:pt modelId="{D0A96D36-36EB-6245-B703-0CCA8EECA9CC}" type="pres">
      <dgm:prSet presAssocID="{1403F59E-9E10-7645-9D00-C15EEF3CB84D}" presName="rootComposite1" presStyleCnt="0"/>
      <dgm:spPr/>
    </dgm:pt>
    <dgm:pt modelId="{46F9B804-5947-B744-BCC1-9131F1B4809C}" type="pres">
      <dgm:prSet presAssocID="{1403F59E-9E10-7645-9D00-C15EEF3CB84D}" presName="rootText1" presStyleLbl="node0" presStyleIdx="0" presStyleCnt="1" custScaleX="133754" custScaleY="255653">
        <dgm:presLayoutVars>
          <dgm:chPref val="3"/>
        </dgm:presLayoutVars>
      </dgm:prSet>
      <dgm:spPr/>
    </dgm:pt>
    <dgm:pt modelId="{EF89FEE1-D3DD-A440-B2A8-0A80D2CC9779}" type="pres">
      <dgm:prSet presAssocID="{1403F59E-9E10-7645-9D00-C15EEF3CB84D}" presName="rootConnector1" presStyleLbl="node1" presStyleIdx="0" presStyleCnt="0"/>
      <dgm:spPr/>
    </dgm:pt>
    <dgm:pt modelId="{4057B9BB-2C98-734B-B323-BE3D9680DB74}" type="pres">
      <dgm:prSet presAssocID="{1403F59E-9E10-7645-9D00-C15EEF3CB84D}" presName="hierChild2" presStyleCnt="0"/>
      <dgm:spPr/>
    </dgm:pt>
    <dgm:pt modelId="{F449FF85-CFE4-C542-B166-166D3CEAC04F}" type="pres">
      <dgm:prSet presAssocID="{59F2C830-D10F-114F-9083-E29EBD3BCCCF}" presName="Name37" presStyleLbl="parChTrans1D2" presStyleIdx="0" presStyleCnt="3"/>
      <dgm:spPr/>
    </dgm:pt>
    <dgm:pt modelId="{46C65FF2-F1CE-8C43-989E-282F87FCFB81}" type="pres">
      <dgm:prSet presAssocID="{38BF134D-F87A-CB41-B622-2F596FF4212F}" presName="hierRoot2" presStyleCnt="0">
        <dgm:presLayoutVars>
          <dgm:hierBranch val="init"/>
        </dgm:presLayoutVars>
      </dgm:prSet>
      <dgm:spPr/>
    </dgm:pt>
    <dgm:pt modelId="{FE112C4F-8F0F-EB45-BBB9-E9349F4B01B6}" type="pres">
      <dgm:prSet presAssocID="{38BF134D-F87A-CB41-B622-2F596FF4212F}" presName="rootComposite" presStyleCnt="0"/>
      <dgm:spPr/>
    </dgm:pt>
    <dgm:pt modelId="{57D60634-D579-8E47-AFD2-746CBF322F48}" type="pres">
      <dgm:prSet presAssocID="{38BF134D-F87A-CB41-B622-2F596FF4212F}" presName="rootText" presStyleLbl="node2" presStyleIdx="0" presStyleCnt="3" custScaleY="220563">
        <dgm:presLayoutVars>
          <dgm:chPref val="3"/>
        </dgm:presLayoutVars>
      </dgm:prSet>
      <dgm:spPr/>
    </dgm:pt>
    <dgm:pt modelId="{25AEF606-116D-6641-9345-F982FB8A9A86}" type="pres">
      <dgm:prSet presAssocID="{38BF134D-F87A-CB41-B622-2F596FF4212F}" presName="rootConnector" presStyleLbl="node2" presStyleIdx="0" presStyleCnt="3"/>
      <dgm:spPr/>
    </dgm:pt>
    <dgm:pt modelId="{084850FF-A355-CB40-A19E-2C9BB2FD648F}" type="pres">
      <dgm:prSet presAssocID="{38BF134D-F87A-CB41-B622-2F596FF4212F}" presName="hierChild4" presStyleCnt="0"/>
      <dgm:spPr/>
    </dgm:pt>
    <dgm:pt modelId="{7EAA05C1-6339-7049-9B5C-C89F55ED905D}" type="pres">
      <dgm:prSet presAssocID="{38BF134D-F87A-CB41-B622-2F596FF4212F}" presName="hierChild5" presStyleCnt="0"/>
      <dgm:spPr/>
    </dgm:pt>
    <dgm:pt modelId="{705FD8CE-7FF8-B647-9DFE-1579161C5562}" type="pres">
      <dgm:prSet presAssocID="{DAFED324-FB7B-D54A-875D-00FC964A9719}" presName="Name37" presStyleLbl="parChTrans1D2" presStyleIdx="1" presStyleCnt="3"/>
      <dgm:spPr/>
    </dgm:pt>
    <dgm:pt modelId="{3F821D9F-B1F0-804C-ADB1-FEEA7C2ECA9F}" type="pres">
      <dgm:prSet presAssocID="{84F05D92-0DFB-A649-AFA4-BA5FDC554A53}" presName="hierRoot2" presStyleCnt="0">
        <dgm:presLayoutVars>
          <dgm:hierBranch val="init"/>
        </dgm:presLayoutVars>
      </dgm:prSet>
      <dgm:spPr/>
    </dgm:pt>
    <dgm:pt modelId="{161F0546-7BE1-5447-8E3D-971BE2400E5A}" type="pres">
      <dgm:prSet presAssocID="{84F05D92-0DFB-A649-AFA4-BA5FDC554A53}" presName="rootComposite" presStyleCnt="0"/>
      <dgm:spPr/>
    </dgm:pt>
    <dgm:pt modelId="{C1E5E277-F026-654F-B7FF-C05B5FF4FD2A}" type="pres">
      <dgm:prSet presAssocID="{84F05D92-0DFB-A649-AFA4-BA5FDC554A53}" presName="rootText" presStyleLbl="node2" presStyleIdx="1" presStyleCnt="3" custScaleY="221054">
        <dgm:presLayoutVars>
          <dgm:chPref val="3"/>
        </dgm:presLayoutVars>
      </dgm:prSet>
      <dgm:spPr/>
    </dgm:pt>
    <dgm:pt modelId="{96F2CADB-1B84-B342-B64E-D78F730339CC}" type="pres">
      <dgm:prSet presAssocID="{84F05D92-0DFB-A649-AFA4-BA5FDC554A53}" presName="rootConnector" presStyleLbl="node2" presStyleIdx="1" presStyleCnt="3"/>
      <dgm:spPr/>
    </dgm:pt>
    <dgm:pt modelId="{60CE8B38-C842-1445-9094-8F4388553BA1}" type="pres">
      <dgm:prSet presAssocID="{84F05D92-0DFB-A649-AFA4-BA5FDC554A53}" presName="hierChild4" presStyleCnt="0"/>
      <dgm:spPr/>
    </dgm:pt>
    <dgm:pt modelId="{79B4B335-B22A-A74C-84DD-EEE1F36068AB}" type="pres">
      <dgm:prSet presAssocID="{84F05D92-0DFB-A649-AFA4-BA5FDC554A53}" presName="hierChild5" presStyleCnt="0"/>
      <dgm:spPr/>
    </dgm:pt>
    <dgm:pt modelId="{32674DB2-DE33-5549-B6C8-C8E1A68EC98E}" type="pres">
      <dgm:prSet presAssocID="{9469BB39-7D70-474F-B16C-60FF44EB89BA}" presName="Name37" presStyleLbl="parChTrans1D2" presStyleIdx="2" presStyleCnt="3"/>
      <dgm:spPr/>
    </dgm:pt>
    <dgm:pt modelId="{1F652DF4-D85D-AF40-B456-14C2817CBB76}" type="pres">
      <dgm:prSet presAssocID="{C7CB87DF-B229-6343-8D88-EF814B917093}" presName="hierRoot2" presStyleCnt="0">
        <dgm:presLayoutVars>
          <dgm:hierBranch val="init"/>
        </dgm:presLayoutVars>
      </dgm:prSet>
      <dgm:spPr/>
    </dgm:pt>
    <dgm:pt modelId="{0D3258DA-4243-E44C-94AE-AB578C884F1F}" type="pres">
      <dgm:prSet presAssocID="{C7CB87DF-B229-6343-8D88-EF814B917093}" presName="rootComposite" presStyleCnt="0"/>
      <dgm:spPr/>
    </dgm:pt>
    <dgm:pt modelId="{B76241F0-F3F5-4C4B-BF19-D600D4CDB5C4}" type="pres">
      <dgm:prSet presAssocID="{C7CB87DF-B229-6343-8D88-EF814B917093}" presName="rootText" presStyleLbl="node2" presStyleIdx="2" presStyleCnt="3" custScaleY="218690">
        <dgm:presLayoutVars>
          <dgm:chPref val="3"/>
        </dgm:presLayoutVars>
      </dgm:prSet>
      <dgm:spPr/>
    </dgm:pt>
    <dgm:pt modelId="{4020352E-73CF-AA4C-84AF-E6990CFD61EF}" type="pres">
      <dgm:prSet presAssocID="{C7CB87DF-B229-6343-8D88-EF814B917093}" presName="rootConnector" presStyleLbl="node2" presStyleIdx="2" presStyleCnt="3"/>
      <dgm:spPr/>
    </dgm:pt>
    <dgm:pt modelId="{2DB76FAF-75DB-7F40-92A9-D0F7142F4B66}" type="pres">
      <dgm:prSet presAssocID="{C7CB87DF-B229-6343-8D88-EF814B917093}" presName="hierChild4" presStyleCnt="0"/>
      <dgm:spPr/>
    </dgm:pt>
    <dgm:pt modelId="{FAB49DF3-AFA3-214E-B8B8-C38C3E887A3C}" type="pres">
      <dgm:prSet presAssocID="{C7CB87DF-B229-6343-8D88-EF814B917093}" presName="hierChild5" presStyleCnt="0"/>
      <dgm:spPr/>
    </dgm:pt>
    <dgm:pt modelId="{D8199913-2763-C44B-9704-3509D7944597}" type="pres">
      <dgm:prSet presAssocID="{1403F59E-9E10-7645-9D00-C15EEF3CB84D}" presName="hierChild3" presStyleCnt="0"/>
      <dgm:spPr/>
    </dgm:pt>
  </dgm:ptLst>
  <dgm:cxnLst>
    <dgm:cxn modelId="{58D19D29-A233-DA44-AB67-8468C55CA029}" type="presOf" srcId="{1403F59E-9E10-7645-9D00-C15EEF3CB84D}" destId="{EF89FEE1-D3DD-A440-B2A8-0A80D2CC9779}" srcOrd="1" destOrd="0" presId="urn:microsoft.com/office/officeart/2005/8/layout/orgChart1"/>
    <dgm:cxn modelId="{09E37E76-A88C-D049-9825-934CFF5565EC}" type="presOf" srcId="{C7CB87DF-B229-6343-8D88-EF814B917093}" destId="{B76241F0-F3F5-4C4B-BF19-D600D4CDB5C4}" srcOrd="0" destOrd="0" presId="urn:microsoft.com/office/officeart/2005/8/layout/orgChart1"/>
    <dgm:cxn modelId="{8B9F9F81-9398-A441-9677-A41DA5F093E5}" type="presOf" srcId="{38BF134D-F87A-CB41-B622-2F596FF4212F}" destId="{57D60634-D579-8E47-AFD2-746CBF322F48}" srcOrd="0" destOrd="0" presId="urn:microsoft.com/office/officeart/2005/8/layout/orgChart1"/>
    <dgm:cxn modelId="{00EDE08D-BB40-2D4F-9D2D-20A00C6F33CE}" srcId="{1403F59E-9E10-7645-9D00-C15EEF3CB84D}" destId="{C7CB87DF-B229-6343-8D88-EF814B917093}" srcOrd="2" destOrd="0" parTransId="{9469BB39-7D70-474F-B16C-60FF44EB89BA}" sibTransId="{85B291C0-60C2-F04E-B4B9-A30EDFD18D25}"/>
    <dgm:cxn modelId="{54BB5492-B978-7143-AEEB-DFEC1D65E831}" type="presOf" srcId="{DAFED324-FB7B-D54A-875D-00FC964A9719}" destId="{705FD8CE-7FF8-B647-9DFE-1579161C5562}" srcOrd="0" destOrd="0" presId="urn:microsoft.com/office/officeart/2005/8/layout/orgChart1"/>
    <dgm:cxn modelId="{78B0C49C-873E-5648-897D-A0A7F93D4ABC}" type="presOf" srcId="{59F2C830-D10F-114F-9083-E29EBD3BCCCF}" destId="{F449FF85-CFE4-C542-B166-166D3CEAC04F}" srcOrd="0" destOrd="0" presId="urn:microsoft.com/office/officeart/2005/8/layout/orgChart1"/>
    <dgm:cxn modelId="{1728979E-4FA1-0E46-90B2-EDFFA8015121}" type="presOf" srcId="{38BF134D-F87A-CB41-B622-2F596FF4212F}" destId="{25AEF606-116D-6641-9345-F982FB8A9A86}" srcOrd="1" destOrd="0" presId="urn:microsoft.com/office/officeart/2005/8/layout/orgChart1"/>
    <dgm:cxn modelId="{D6C472A0-3217-6F44-9709-11E8B2DE57E5}" type="presOf" srcId="{9469BB39-7D70-474F-B16C-60FF44EB89BA}" destId="{32674DB2-DE33-5549-B6C8-C8E1A68EC98E}" srcOrd="0" destOrd="0" presId="urn:microsoft.com/office/officeart/2005/8/layout/orgChart1"/>
    <dgm:cxn modelId="{9F76F7A1-EA86-DE4A-8283-2019F315F853}" type="presOf" srcId="{84F05D92-0DFB-A649-AFA4-BA5FDC554A53}" destId="{96F2CADB-1B84-B342-B64E-D78F730339CC}" srcOrd="1" destOrd="0" presId="urn:microsoft.com/office/officeart/2005/8/layout/orgChart1"/>
    <dgm:cxn modelId="{6DC32BA3-05E0-EE4A-9F21-610B07D118CE}" type="presOf" srcId="{1403F59E-9E10-7645-9D00-C15EEF3CB84D}" destId="{46F9B804-5947-B744-BCC1-9131F1B4809C}" srcOrd="0" destOrd="0" presId="urn:microsoft.com/office/officeart/2005/8/layout/orgChart1"/>
    <dgm:cxn modelId="{92842BB6-49CA-A744-981F-C5EB5B14B741}" srcId="{1403F59E-9E10-7645-9D00-C15EEF3CB84D}" destId="{84F05D92-0DFB-A649-AFA4-BA5FDC554A53}" srcOrd="1" destOrd="0" parTransId="{DAFED324-FB7B-D54A-875D-00FC964A9719}" sibTransId="{BBDC8787-7277-CF41-B1D9-5757CBE93E5A}"/>
    <dgm:cxn modelId="{D1CBF3BB-1A69-4F41-A0E6-30F59620408F}" srcId="{1403F59E-9E10-7645-9D00-C15EEF3CB84D}" destId="{38BF134D-F87A-CB41-B622-2F596FF4212F}" srcOrd="0" destOrd="0" parTransId="{59F2C830-D10F-114F-9083-E29EBD3BCCCF}" sibTransId="{4D966BB2-0C60-7547-95EE-83A88274B5A8}"/>
    <dgm:cxn modelId="{1D6212D0-4AFC-7446-A2DD-A0BB6E82C399}" type="presOf" srcId="{C7CB87DF-B229-6343-8D88-EF814B917093}" destId="{4020352E-73CF-AA4C-84AF-E6990CFD61EF}" srcOrd="1" destOrd="0" presId="urn:microsoft.com/office/officeart/2005/8/layout/orgChart1"/>
    <dgm:cxn modelId="{98EFE3D2-0D69-0349-AA4D-5E2732313A64}" srcId="{DCC984F6-DC03-B94E-A150-A49908DBAB26}" destId="{1403F59E-9E10-7645-9D00-C15EEF3CB84D}" srcOrd="0" destOrd="0" parTransId="{06564847-94A5-994B-BBA2-91E32B6FA3FC}" sibTransId="{0060F208-CF46-1F43-8720-AAC5D555D989}"/>
    <dgm:cxn modelId="{0FE5F3EB-6613-1E49-8F54-F3A0A8B6CFD6}" type="presOf" srcId="{84F05D92-0DFB-A649-AFA4-BA5FDC554A53}" destId="{C1E5E277-F026-654F-B7FF-C05B5FF4FD2A}" srcOrd="0" destOrd="0" presId="urn:microsoft.com/office/officeart/2005/8/layout/orgChart1"/>
    <dgm:cxn modelId="{66033CF0-7F63-7B4B-9B33-19C15D66A633}" type="presOf" srcId="{DCC984F6-DC03-B94E-A150-A49908DBAB26}" destId="{753D4136-DF9D-E344-83AE-56464A34FDF7}" srcOrd="0" destOrd="0" presId="urn:microsoft.com/office/officeart/2005/8/layout/orgChart1"/>
    <dgm:cxn modelId="{C96EE1EF-0BDC-B246-B422-1B5E272EF8CE}" type="presParOf" srcId="{753D4136-DF9D-E344-83AE-56464A34FDF7}" destId="{8287B451-7035-234E-A513-731165707362}" srcOrd="0" destOrd="0" presId="urn:microsoft.com/office/officeart/2005/8/layout/orgChart1"/>
    <dgm:cxn modelId="{BDD7FDD3-13C4-6D43-89A8-3AF8E58F5666}" type="presParOf" srcId="{8287B451-7035-234E-A513-731165707362}" destId="{D0A96D36-36EB-6245-B703-0CCA8EECA9CC}" srcOrd="0" destOrd="0" presId="urn:microsoft.com/office/officeart/2005/8/layout/orgChart1"/>
    <dgm:cxn modelId="{107675C7-DA74-5345-A152-62E0894027B3}" type="presParOf" srcId="{D0A96D36-36EB-6245-B703-0CCA8EECA9CC}" destId="{46F9B804-5947-B744-BCC1-9131F1B4809C}" srcOrd="0" destOrd="0" presId="urn:microsoft.com/office/officeart/2005/8/layout/orgChart1"/>
    <dgm:cxn modelId="{926ED8F8-B5E6-2444-9C40-97AEFC7E9984}" type="presParOf" srcId="{D0A96D36-36EB-6245-B703-0CCA8EECA9CC}" destId="{EF89FEE1-D3DD-A440-B2A8-0A80D2CC9779}" srcOrd="1" destOrd="0" presId="urn:microsoft.com/office/officeart/2005/8/layout/orgChart1"/>
    <dgm:cxn modelId="{A3D25E0F-59D6-E44D-8B5B-A7D86E2244BF}" type="presParOf" srcId="{8287B451-7035-234E-A513-731165707362}" destId="{4057B9BB-2C98-734B-B323-BE3D9680DB74}" srcOrd="1" destOrd="0" presId="urn:microsoft.com/office/officeart/2005/8/layout/orgChart1"/>
    <dgm:cxn modelId="{F7AC8E12-1B36-4C49-9098-57DBC93B22C1}" type="presParOf" srcId="{4057B9BB-2C98-734B-B323-BE3D9680DB74}" destId="{F449FF85-CFE4-C542-B166-166D3CEAC04F}" srcOrd="0" destOrd="0" presId="urn:microsoft.com/office/officeart/2005/8/layout/orgChart1"/>
    <dgm:cxn modelId="{D444AD10-98AD-9C44-A109-645997AA34D8}" type="presParOf" srcId="{4057B9BB-2C98-734B-B323-BE3D9680DB74}" destId="{46C65FF2-F1CE-8C43-989E-282F87FCFB81}" srcOrd="1" destOrd="0" presId="urn:microsoft.com/office/officeart/2005/8/layout/orgChart1"/>
    <dgm:cxn modelId="{AED67F24-C8C9-4349-BD28-B5D8486DF58B}" type="presParOf" srcId="{46C65FF2-F1CE-8C43-989E-282F87FCFB81}" destId="{FE112C4F-8F0F-EB45-BBB9-E9349F4B01B6}" srcOrd="0" destOrd="0" presId="urn:microsoft.com/office/officeart/2005/8/layout/orgChart1"/>
    <dgm:cxn modelId="{6784E195-1DEE-D647-814F-EE84EEBF6D2D}" type="presParOf" srcId="{FE112C4F-8F0F-EB45-BBB9-E9349F4B01B6}" destId="{57D60634-D579-8E47-AFD2-746CBF322F48}" srcOrd="0" destOrd="0" presId="urn:microsoft.com/office/officeart/2005/8/layout/orgChart1"/>
    <dgm:cxn modelId="{278679CF-358E-8A44-AA69-4E4D74633B96}" type="presParOf" srcId="{FE112C4F-8F0F-EB45-BBB9-E9349F4B01B6}" destId="{25AEF606-116D-6641-9345-F982FB8A9A86}" srcOrd="1" destOrd="0" presId="urn:microsoft.com/office/officeart/2005/8/layout/orgChart1"/>
    <dgm:cxn modelId="{82D009C3-5A3D-C34B-AC4C-70C35C4AD23B}" type="presParOf" srcId="{46C65FF2-F1CE-8C43-989E-282F87FCFB81}" destId="{084850FF-A355-CB40-A19E-2C9BB2FD648F}" srcOrd="1" destOrd="0" presId="urn:microsoft.com/office/officeart/2005/8/layout/orgChart1"/>
    <dgm:cxn modelId="{C21A6EB9-10F1-FE45-A710-C12617C7881C}" type="presParOf" srcId="{46C65FF2-F1CE-8C43-989E-282F87FCFB81}" destId="{7EAA05C1-6339-7049-9B5C-C89F55ED905D}" srcOrd="2" destOrd="0" presId="urn:microsoft.com/office/officeart/2005/8/layout/orgChart1"/>
    <dgm:cxn modelId="{365D26BB-C498-D147-AA32-190F3687E483}" type="presParOf" srcId="{4057B9BB-2C98-734B-B323-BE3D9680DB74}" destId="{705FD8CE-7FF8-B647-9DFE-1579161C5562}" srcOrd="2" destOrd="0" presId="urn:microsoft.com/office/officeart/2005/8/layout/orgChart1"/>
    <dgm:cxn modelId="{F1E87D85-C5B2-DF47-9A33-099F8D4A24D6}" type="presParOf" srcId="{4057B9BB-2C98-734B-B323-BE3D9680DB74}" destId="{3F821D9F-B1F0-804C-ADB1-FEEA7C2ECA9F}" srcOrd="3" destOrd="0" presId="urn:microsoft.com/office/officeart/2005/8/layout/orgChart1"/>
    <dgm:cxn modelId="{89F357E9-F3CE-3F42-B6C3-1AA08739138E}" type="presParOf" srcId="{3F821D9F-B1F0-804C-ADB1-FEEA7C2ECA9F}" destId="{161F0546-7BE1-5447-8E3D-971BE2400E5A}" srcOrd="0" destOrd="0" presId="urn:microsoft.com/office/officeart/2005/8/layout/orgChart1"/>
    <dgm:cxn modelId="{664CEAEF-22B7-2841-BD34-D07B2DCB89B3}" type="presParOf" srcId="{161F0546-7BE1-5447-8E3D-971BE2400E5A}" destId="{C1E5E277-F026-654F-B7FF-C05B5FF4FD2A}" srcOrd="0" destOrd="0" presId="urn:microsoft.com/office/officeart/2005/8/layout/orgChart1"/>
    <dgm:cxn modelId="{99EF14F4-6405-084E-BAA3-260402816639}" type="presParOf" srcId="{161F0546-7BE1-5447-8E3D-971BE2400E5A}" destId="{96F2CADB-1B84-B342-B64E-D78F730339CC}" srcOrd="1" destOrd="0" presId="urn:microsoft.com/office/officeart/2005/8/layout/orgChart1"/>
    <dgm:cxn modelId="{7FDE29CC-1F89-1C44-A497-4A8AB1DBB226}" type="presParOf" srcId="{3F821D9F-B1F0-804C-ADB1-FEEA7C2ECA9F}" destId="{60CE8B38-C842-1445-9094-8F4388553BA1}" srcOrd="1" destOrd="0" presId="urn:microsoft.com/office/officeart/2005/8/layout/orgChart1"/>
    <dgm:cxn modelId="{B3DF34FE-4953-3948-9CB3-CAFEA74B5C19}" type="presParOf" srcId="{3F821D9F-B1F0-804C-ADB1-FEEA7C2ECA9F}" destId="{79B4B335-B22A-A74C-84DD-EEE1F36068AB}" srcOrd="2" destOrd="0" presId="urn:microsoft.com/office/officeart/2005/8/layout/orgChart1"/>
    <dgm:cxn modelId="{2CA88278-CC87-B04C-80B0-7589E961962D}" type="presParOf" srcId="{4057B9BB-2C98-734B-B323-BE3D9680DB74}" destId="{32674DB2-DE33-5549-B6C8-C8E1A68EC98E}" srcOrd="4" destOrd="0" presId="urn:microsoft.com/office/officeart/2005/8/layout/orgChart1"/>
    <dgm:cxn modelId="{8CFD4D25-9F1D-5147-AF5C-4E22D9ED2F8B}" type="presParOf" srcId="{4057B9BB-2C98-734B-B323-BE3D9680DB74}" destId="{1F652DF4-D85D-AF40-B456-14C2817CBB76}" srcOrd="5" destOrd="0" presId="urn:microsoft.com/office/officeart/2005/8/layout/orgChart1"/>
    <dgm:cxn modelId="{D6139E5F-EDCB-7942-B0BF-320B4AD66565}" type="presParOf" srcId="{1F652DF4-D85D-AF40-B456-14C2817CBB76}" destId="{0D3258DA-4243-E44C-94AE-AB578C884F1F}" srcOrd="0" destOrd="0" presId="urn:microsoft.com/office/officeart/2005/8/layout/orgChart1"/>
    <dgm:cxn modelId="{217FEAE0-2A1D-2F41-888C-447606E97FA7}" type="presParOf" srcId="{0D3258DA-4243-E44C-94AE-AB578C884F1F}" destId="{B76241F0-F3F5-4C4B-BF19-D600D4CDB5C4}" srcOrd="0" destOrd="0" presId="urn:microsoft.com/office/officeart/2005/8/layout/orgChart1"/>
    <dgm:cxn modelId="{000EB531-0374-1D44-B1F6-28993F7E14E8}" type="presParOf" srcId="{0D3258DA-4243-E44C-94AE-AB578C884F1F}" destId="{4020352E-73CF-AA4C-84AF-E6990CFD61EF}" srcOrd="1" destOrd="0" presId="urn:microsoft.com/office/officeart/2005/8/layout/orgChart1"/>
    <dgm:cxn modelId="{124DB89B-4E69-7C47-AB82-70547155F348}" type="presParOf" srcId="{1F652DF4-D85D-AF40-B456-14C2817CBB76}" destId="{2DB76FAF-75DB-7F40-92A9-D0F7142F4B66}" srcOrd="1" destOrd="0" presId="urn:microsoft.com/office/officeart/2005/8/layout/orgChart1"/>
    <dgm:cxn modelId="{E9565911-B898-5949-8D08-87F5FCFCF7A0}" type="presParOf" srcId="{1F652DF4-D85D-AF40-B456-14C2817CBB76}" destId="{FAB49DF3-AFA3-214E-B8B8-C38C3E887A3C}" srcOrd="2" destOrd="0" presId="urn:microsoft.com/office/officeart/2005/8/layout/orgChart1"/>
    <dgm:cxn modelId="{C40ED451-C0C8-994A-A642-DB01615D438F}" type="presParOf" srcId="{8287B451-7035-234E-A513-731165707362}" destId="{D8199913-2763-C44B-9704-3509D79445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C984F6-DC03-B94E-A150-A49908DBAB26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03F59E-9E10-7645-9D00-C15EEF3CB84D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Implementation of tools for self- protection</a:t>
          </a:r>
        </a:p>
      </dgm:t>
    </dgm:pt>
    <dgm:pt modelId="{06564847-94A5-994B-BBA2-91E32B6FA3FC}" type="parTrans" cxnId="{98EFE3D2-0D69-0349-AA4D-5E2732313A64}">
      <dgm:prSet/>
      <dgm:spPr/>
      <dgm:t>
        <a:bodyPr/>
        <a:lstStyle/>
        <a:p>
          <a:endParaRPr lang="en-GB"/>
        </a:p>
      </dgm:t>
    </dgm:pt>
    <dgm:pt modelId="{0060F208-CF46-1F43-8720-AAC5D555D989}" type="sibTrans" cxnId="{98EFE3D2-0D69-0349-AA4D-5E2732313A64}">
      <dgm:prSet/>
      <dgm:spPr/>
      <dgm:t>
        <a:bodyPr/>
        <a:lstStyle/>
        <a:p>
          <a:endParaRPr lang="en-GB"/>
        </a:p>
      </dgm:t>
    </dgm:pt>
    <dgm:pt modelId="{38BF134D-F87A-CB41-B622-2F596FF4212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Protective self measures</a:t>
          </a:r>
          <a:endParaRPr lang="en-GB" dirty="0"/>
        </a:p>
      </dgm:t>
    </dgm:pt>
    <dgm:pt modelId="{59F2C830-D10F-114F-9083-E29EBD3BCCCF}" type="parTrans" cxnId="{D1CBF3BB-1A69-4F41-A0E6-30F59620408F}">
      <dgm:prSet/>
      <dgm:spPr/>
      <dgm:t>
        <a:bodyPr/>
        <a:lstStyle/>
        <a:p>
          <a:endParaRPr lang="en-GB"/>
        </a:p>
      </dgm:t>
    </dgm:pt>
    <dgm:pt modelId="{4D966BB2-0C60-7547-95EE-83A88274B5A8}" type="sibTrans" cxnId="{D1CBF3BB-1A69-4F41-A0E6-30F59620408F}">
      <dgm:prSet/>
      <dgm:spPr/>
      <dgm:t>
        <a:bodyPr/>
        <a:lstStyle/>
        <a:p>
          <a:endParaRPr lang="en-GB"/>
        </a:p>
      </dgm:t>
    </dgm:pt>
    <dgm:pt modelId="{84F05D92-0DFB-A649-AFA4-BA5FDC554A53}">
      <dgm:prSet phldrT="[Text]"/>
      <dgm:spPr/>
      <dgm:t>
        <a:bodyPr/>
        <a:lstStyle/>
        <a:p>
          <a:r>
            <a:rPr lang="en-GB" dirty="0"/>
            <a:t>Extremist removal of self</a:t>
          </a:r>
        </a:p>
      </dgm:t>
    </dgm:pt>
    <dgm:pt modelId="{DAFED324-FB7B-D54A-875D-00FC964A9719}" type="parTrans" cxnId="{92842BB6-49CA-A744-981F-C5EB5B14B741}">
      <dgm:prSet/>
      <dgm:spPr/>
      <dgm:t>
        <a:bodyPr/>
        <a:lstStyle/>
        <a:p>
          <a:endParaRPr lang="en-GB"/>
        </a:p>
      </dgm:t>
    </dgm:pt>
    <dgm:pt modelId="{BBDC8787-7277-CF41-B1D9-5757CBE93E5A}" type="sibTrans" cxnId="{92842BB6-49CA-A744-981F-C5EB5B14B741}">
      <dgm:prSet/>
      <dgm:spPr/>
      <dgm:t>
        <a:bodyPr/>
        <a:lstStyle/>
        <a:p>
          <a:endParaRPr lang="en-GB"/>
        </a:p>
      </dgm:t>
    </dgm:pt>
    <dgm:pt modelId="{C7CB87DF-B229-6343-8D88-EF814B917093}">
      <dgm:prSet phldrT="[Text]"/>
      <dgm:spPr/>
      <dgm:t>
        <a:bodyPr/>
        <a:lstStyle/>
        <a:p>
          <a:r>
            <a:rPr lang="en-GB" dirty="0"/>
            <a:t>Journey alone</a:t>
          </a:r>
        </a:p>
      </dgm:t>
    </dgm:pt>
    <dgm:pt modelId="{9469BB39-7D70-474F-B16C-60FF44EB89BA}" type="parTrans" cxnId="{00EDE08D-BB40-2D4F-9D2D-20A00C6F33CE}">
      <dgm:prSet/>
      <dgm:spPr/>
      <dgm:t>
        <a:bodyPr/>
        <a:lstStyle/>
        <a:p>
          <a:endParaRPr lang="en-GB"/>
        </a:p>
      </dgm:t>
    </dgm:pt>
    <dgm:pt modelId="{85B291C0-60C2-F04E-B4B9-A30EDFD18D25}" type="sibTrans" cxnId="{00EDE08D-BB40-2D4F-9D2D-20A00C6F33CE}">
      <dgm:prSet/>
      <dgm:spPr/>
      <dgm:t>
        <a:bodyPr/>
        <a:lstStyle/>
        <a:p>
          <a:endParaRPr lang="en-GB"/>
        </a:p>
      </dgm:t>
    </dgm:pt>
    <dgm:pt modelId="{753D4136-DF9D-E344-83AE-56464A34FDF7}" type="pres">
      <dgm:prSet presAssocID="{DCC984F6-DC03-B94E-A150-A49908DBAB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287B451-7035-234E-A513-731165707362}" type="pres">
      <dgm:prSet presAssocID="{1403F59E-9E10-7645-9D00-C15EEF3CB84D}" presName="hierRoot1" presStyleCnt="0">
        <dgm:presLayoutVars>
          <dgm:hierBranch val="init"/>
        </dgm:presLayoutVars>
      </dgm:prSet>
      <dgm:spPr/>
    </dgm:pt>
    <dgm:pt modelId="{D0A96D36-36EB-6245-B703-0CCA8EECA9CC}" type="pres">
      <dgm:prSet presAssocID="{1403F59E-9E10-7645-9D00-C15EEF3CB84D}" presName="rootComposite1" presStyleCnt="0"/>
      <dgm:spPr/>
    </dgm:pt>
    <dgm:pt modelId="{46F9B804-5947-B744-BCC1-9131F1B4809C}" type="pres">
      <dgm:prSet presAssocID="{1403F59E-9E10-7645-9D00-C15EEF3CB84D}" presName="rootText1" presStyleLbl="node0" presStyleIdx="0" presStyleCnt="1" custScaleX="182175" custScaleY="241232">
        <dgm:presLayoutVars>
          <dgm:chPref val="3"/>
        </dgm:presLayoutVars>
      </dgm:prSet>
      <dgm:spPr/>
    </dgm:pt>
    <dgm:pt modelId="{EF89FEE1-D3DD-A440-B2A8-0A80D2CC9779}" type="pres">
      <dgm:prSet presAssocID="{1403F59E-9E10-7645-9D00-C15EEF3CB84D}" presName="rootConnector1" presStyleLbl="node1" presStyleIdx="0" presStyleCnt="0"/>
      <dgm:spPr/>
    </dgm:pt>
    <dgm:pt modelId="{4057B9BB-2C98-734B-B323-BE3D9680DB74}" type="pres">
      <dgm:prSet presAssocID="{1403F59E-9E10-7645-9D00-C15EEF3CB84D}" presName="hierChild2" presStyleCnt="0"/>
      <dgm:spPr/>
    </dgm:pt>
    <dgm:pt modelId="{F449FF85-CFE4-C542-B166-166D3CEAC04F}" type="pres">
      <dgm:prSet presAssocID="{59F2C830-D10F-114F-9083-E29EBD3BCCCF}" presName="Name37" presStyleLbl="parChTrans1D2" presStyleIdx="0" presStyleCnt="3"/>
      <dgm:spPr/>
    </dgm:pt>
    <dgm:pt modelId="{46C65FF2-F1CE-8C43-989E-282F87FCFB81}" type="pres">
      <dgm:prSet presAssocID="{38BF134D-F87A-CB41-B622-2F596FF4212F}" presName="hierRoot2" presStyleCnt="0">
        <dgm:presLayoutVars>
          <dgm:hierBranch val="init"/>
        </dgm:presLayoutVars>
      </dgm:prSet>
      <dgm:spPr/>
    </dgm:pt>
    <dgm:pt modelId="{FE112C4F-8F0F-EB45-BBB9-E9349F4B01B6}" type="pres">
      <dgm:prSet presAssocID="{38BF134D-F87A-CB41-B622-2F596FF4212F}" presName="rootComposite" presStyleCnt="0"/>
      <dgm:spPr/>
    </dgm:pt>
    <dgm:pt modelId="{57D60634-D579-8E47-AFD2-746CBF322F48}" type="pres">
      <dgm:prSet presAssocID="{38BF134D-F87A-CB41-B622-2F596FF4212F}" presName="rootText" presStyleLbl="node2" presStyleIdx="0" presStyleCnt="3" custScaleY="165233">
        <dgm:presLayoutVars>
          <dgm:chPref val="3"/>
        </dgm:presLayoutVars>
      </dgm:prSet>
      <dgm:spPr/>
    </dgm:pt>
    <dgm:pt modelId="{25AEF606-116D-6641-9345-F982FB8A9A86}" type="pres">
      <dgm:prSet presAssocID="{38BF134D-F87A-CB41-B622-2F596FF4212F}" presName="rootConnector" presStyleLbl="node2" presStyleIdx="0" presStyleCnt="3"/>
      <dgm:spPr/>
    </dgm:pt>
    <dgm:pt modelId="{084850FF-A355-CB40-A19E-2C9BB2FD648F}" type="pres">
      <dgm:prSet presAssocID="{38BF134D-F87A-CB41-B622-2F596FF4212F}" presName="hierChild4" presStyleCnt="0"/>
      <dgm:spPr/>
    </dgm:pt>
    <dgm:pt modelId="{7EAA05C1-6339-7049-9B5C-C89F55ED905D}" type="pres">
      <dgm:prSet presAssocID="{38BF134D-F87A-CB41-B622-2F596FF4212F}" presName="hierChild5" presStyleCnt="0"/>
      <dgm:spPr/>
    </dgm:pt>
    <dgm:pt modelId="{705FD8CE-7FF8-B647-9DFE-1579161C5562}" type="pres">
      <dgm:prSet presAssocID="{DAFED324-FB7B-D54A-875D-00FC964A9719}" presName="Name37" presStyleLbl="parChTrans1D2" presStyleIdx="1" presStyleCnt="3"/>
      <dgm:spPr/>
    </dgm:pt>
    <dgm:pt modelId="{3F821D9F-B1F0-804C-ADB1-FEEA7C2ECA9F}" type="pres">
      <dgm:prSet presAssocID="{84F05D92-0DFB-A649-AFA4-BA5FDC554A53}" presName="hierRoot2" presStyleCnt="0">
        <dgm:presLayoutVars>
          <dgm:hierBranch val="init"/>
        </dgm:presLayoutVars>
      </dgm:prSet>
      <dgm:spPr/>
    </dgm:pt>
    <dgm:pt modelId="{161F0546-7BE1-5447-8E3D-971BE2400E5A}" type="pres">
      <dgm:prSet presAssocID="{84F05D92-0DFB-A649-AFA4-BA5FDC554A53}" presName="rootComposite" presStyleCnt="0"/>
      <dgm:spPr/>
    </dgm:pt>
    <dgm:pt modelId="{C1E5E277-F026-654F-B7FF-C05B5FF4FD2A}" type="pres">
      <dgm:prSet presAssocID="{84F05D92-0DFB-A649-AFA4-BA5FDC554A53}" presName="rootText" presStyleLbl="node2" presStyleIdx="1" presStyleCnt="3" custScaleY="166615">
        <dgm:presLayoutVars>
          <dgm:chPref val="3"/>
        </dgm:presLayoutVars>
      </dgm:prSet>
      <dgm:spPr/>
    </dgm:pt>
    <dgm:pt modelId="{96F2CADB-1B84-B342-B64E-D78F730339CC}" type="pres">
      <dgm:prSet presAssocID="{84F05D92-0DFB-A649-AFA4-BA5FDC554A53}" presName="rootConnector" presStyleLbl="node2" presStyleIdx="1" presStyleCnt="3"/>
      <dgm:spPr/>
    </dgm:pt>
    <dgm:pt modelId="{60CE8B38-C842-1445-9094-8F4388553BA1}" type="pres">
      <dgm:prSet presAssocID="{84F05D92-0DFB-A649-AFA4-BA5FDC554A53}" presName="hierChild4" presStyleCnt="0"/>
      <dgm:spPr/>
    </dgm:pt>
    <dgm:pt modelId="{79B4B335-B22A-A74C-84DD-EEE1F36068AB}" type="pres">
      <dgm:prSet presAssocID="{84F05D92-0DFB-A649-AFA4-BA5FDC554A53}" presName="hierChild5" presStyleCnt="0"/>
      <dgm:spPr/>
    </dgm:pt>
    <dgm:pt modelId="{32674DB2-DE33-5549-B6C8-C8E1A68EC98E}" type="pres">
      <dgm:prSet presAssocID="{9469BB39-7D70-474F-B16C-60FF44EB89BA}" presName="Name37" presStyleLbl="parChTrans1D2" presStyleIdx="2" presStyleCnt="3"/>
      <dgm:spPr/>
    </dgm:pt>
    <dgm:pt modelId="{1F652DF4-D85D-AF40-B456-14C2817CBB76}" type="pres">
      <dgm:prSet presAssocID="{C7CB87DF-B229-6343-8D88-EF814B917093}" presName="hierRoot2" presStyleCnt="0">
        <dgm:presLayoutVars>
          <dgm:hierBranch val="init"/>
        </dgm:presLayoutVars>
      </dgm:prSet>
      <dgm:spPr/>
    </dgm:pt>
    <dgm:pt modelId="{0D3258DA-4243-E44C-94AE-AB578C884F1F}" type="pres">
      <dgm:prSet presAssocID="{C7CB87DF-B229-6343-8D88-EF814B917093}" presName="rootComposite" presStyleCnt="0"/>
      <dgm:spPr/>
    </dgm:pt>
    <dgm:pt modelId="{B76241F0-F3F5-4C4B-BF19-D600D4CDB5C4}" type="pres">
      <dgm:prSet presAssocID="{C7CB87DF-B229-6343-8D88-EF814B917093}" presName="rootText" presStyleLbl="node2" presStyleIdx="2" presStyleCnt="3" custScaleY="161166">
        <dgm:presLayoutVars>
          <dgm:chPref val="3"/>
        </dgm:presLayoutVars>
      </dgm:prSet>
      <dgm:spPr/>
    </dgm:pt>
    <dgm:pt modelId="{4020352E-73CF-AA4C-84AF-E6990CFD61EF}" type="pres">
      <dgm:prSet presAssocID="{C7CB87DF-B229-6343-8D88-EF814B917093}" presName="rootConnector" presStyleLbl="node2" presStyleIdx="2" presStyleCnt="3"/>
      <dgm:spPr/>
    </dgm:pt>
    <dgm:pt modelId="{2DB76FAF-75DB-7F40-92A9-D0F7142F4B66}" type="pres">
      <dgm:prSet presAssocID="{C7CB87DF-B229-6343-8D88-EF814B917093}" presName="hierChild4" presStyleCnt="0"/>
      <dgm:spPr/>
    </dgm:pt>
    <dgm:pt modelId="{FAB49DF3-AFA3-214E-B8B8-C38C3E887A3C}" type="pres">
      <dgm:prSet presAssocID="{C7CB87DF-B229-6343-8D88-EF814B917093}" presName="hierChild5" presStyleCnt="0"/>
      <dgm:spPr/>
    </dgm:pt>
    <dgm:pt modelId="{D8199913-2763-C44B-9704-3509D7944597}" type="pres">
      <dgm:prSet presAssocID="{1403F59E-9E10-7645-9D00-C15EEF3CB84D}" presName="hierChild3" presStyleCnt="0"/>
      <dgm:spPr/>
    </dgm:pt>
  </dgm:ptLst>
  <dgm:cxnLst>
    <dgm:cxn modelId="{58D19D29-A233-DA44-AB67-8468C55CA029}" type="presOf" srcId="{1403F59E-9E10-7645-9D00-C15EEF3CB84D}" destId="{EF89FEE1-D3DD-A440-B2A8-0A80D2CC9779}" srcOrd="1" destOrd="0" presId="urn:microsoft.com/office/officeart/2005/8/layout/orgChart1"/>
    <dgm:cxn modelId="{09E37E76-A88C-D049-9825-934CFF5565EC}" type="presOf" srcId="{C7CB87DF-B229-6343-8D88-EF814B917093}" destId="{B76241F0-F3F5-4C4B-BF19-D600D4CDB5C4}" srcOrd="0" destOrd="0" presId="urn:microsoft.com/office/officeart/2005/8/layout/orgChart1"/>
    <dgm:cxn modelId="{8B9F9F81-9398-A441-9677-A41DA5F093E5}" type="presOf" srcId="{38BF134D-F87A-CB41-B622-2F596FF4212F}" destId="{57D60634-D579-8E47-AFD2-746CBF322F48}" srcOrd="0" destOrd="0" presId="urn:microsoft.com/office/officeart/2005/8/layout/orgChart1"/>
    <dgm:cxn modelId="{00EDE08D-BB40-2D4F-9D2D-20A00C6F33CE}" srcId="{1403F59E-9E10-7645-9D00-C15EEF3CB84D}" destId="{C7CB87DF-B229-6343-8D88-EF814B917093}" srcOrd="2" destOrd="0" parTransId="{9469BB39-7D70-474F-B16C-60FF44EB89BA}" sibTransId="{85B291C0-60C2-F04E-B4B9-A30EDFD18D25}"/>
    <dgm:cxn modelId="{54BB5492-B978-7143-AEEB-DFEC1D65E831}" type="presOf" srcId="{DAFED324-FB7B-D54A-875D-00FC964A9719}" destId="{705FD8CE-7FF8-B647-9DFE-1579161C5562}" srcOrd="0" destOrd="0" presId="urn:microsoft.com/office/officeart/2005/8/layout/orgChart1"/>
    <dgm:cxn modelId="{78B0C49C-873E-5648-897D-A0A7F93D4ABC}" type="presOf" srcId="{59F2C830-D10F-114F-9083-E29EBD3BCCCF}" destId="{F449FF85-CFE4-C542-B166-166D3CEAC04F}" srcOrd="0" destOrd="0" presId="urn:microsoft.com/office/officeart/2005/8/layout/orgChart1"/>
    <dgm:cxn modelId="{1728979E-4FA1-0E46-90B2-EDFFA8015121}" type="presOf" srcId="{38BF134D-F87A-CB41-B622-2F596FF4212F}" destId="{25AEF606-116D-6641-9345-F982FB8A9A86}" srcOrd="1" destOrd="0" presId="urn:microsoft.com/office/officeart/2005/8/layout/orgChart1"/>
    <dgm:cxn modelId="{D6C472A0-3217-6F44-9709-11E8B2DE57E5}" type="presOf" srcId="{9469BB39-7D70-474F-B16C-60FF44EB89BA}" destId="{32674DB2-DE33-5549-B6C8-C8E1A68EC98E}" srcOrd="0" destOrd="0" presId="urn:microsoft.com/office/officeart/2005/8/layout/orgChart1"/>
    <dgm:cxn modelId="{9F76F7A1-EA86-DE4A-8283-2019F315F853}" type="presOf" srcId="{84F05D92-0DFB-A649-AFA4-BA5FDC554A53}" destId="{96F2CADB-1B84-B342-B64E-D78F730339CC}" srcOrd="1" destOrd="0" presId="urn:microsoft.com/office/officeart/2005/8/layout/orgChart1"/>
    <dgm:cxn modelId="{6DC32BA3-05E0-EE4A-9F21-610B07D118CE}" type="presOf" srcId="{1403F59E-9E10-7645-9D00-C15EEF3CB84D}" destId="{46F9B804-5947-B744-BCC1-9131F1B4809C}" srcOrd="0" destOrd="0" presId="urn:microsoft.com/office/officeart/2005/8/layout/orgChart1"/>
    <dgm:cxn modelId="{92842BB6-49CA-A744-981F-C5EB5B14B741}" srcId="{1403F59E-9E10-7645-9D00-C15EEF3CB84D}" destId="{84F05D92-0DFB-A649-AFA4-BA5FDC554A53}" srcOrd="1" destOrd="0" parTransId="{DAFED324-FB7B-D54A-875D-00FC964A9719}" sibTransId="{BBDC8787-7277-CF41-B1D9-5757CBE93E5A}"/>
    <dgm:cxn modelId="{D1CBF3BB-1A69-4F41-A0E6-30F59620408F}" srcId="{1403F59E-9E10-7645-9D00-C15EEF3CB84D}" destId="{38BF134D-F87A-CB41-B622-2F596FF4212F}" srcOrd="0" destOrd="0" parTransId="{59F2C830-D10F-114F-9083-E29EBD3BCCCF}" sibTransId="{4D966BB2-0C60-7547-95EE-83A88274B5A8}"/>
    <dgm:cxn modelId="{1D6212D0-4AFC-7446-A2DD-A0BB6E82C399}" type="presOf" srcId="{C7CB87DF-B229-6343-8D88-EF814B917093}" destId="{4020352E-73CF-AA4C-84AF-E6990CFD61EF}" srcOrd="1" destOrd="0" presId="urn:microsoft.com/office/officeart/2005/8/layout/orgChart1"/>
    <dgm:cxn modelId="{98EFE3D2-0D69-0349-AA4D-5E2732313A64}" srcId="{DCC984F6-DC03-B94E-A150-A49908DBAB26}" destId="{1403F59E-9E10-7645-9D00-C15EEF3CB84D}" srcOrd="0" destOrd="0" parTransId="{06564847-94A5-994B-BBA2-91E32B6FA3FC}" sibTransId="{0060F208-CF46-1F43-8720-AAC5D555D989}"/>
    <dgm:cxn modelId="{0FE5F3EB-6613-1E49-8F54-F3A0A8B6CFD6}" type="presOf" srcId="{84F05D92-0DFB-A649-AFA4-BA5FDC554A53}" destId="{C1E5E277-F026-654F-B7FF-C05B5FF4FD2A}" srcOrd="0" destOrd="0" presId="urn:microsoft.com/office/officeart/2005/8/layout/orgChart1"/>
    <dgm:cxn modelId="{66033CF0-7F63-7B4B-9B33-19C15D66A633}" type="presOf" srcId="{DCC984F6-DC03-B94E-A150-A49908DBAB26}" destId="{753D4136-DF9D-E344-83AE-56464A34FDF7}" srcOrd="0" destOrd="0" presId="urn:microsoft.com/office/officeart/2005/8/layout/orgChart1"/>
    <dgm:cxn modelId="{C96EE1EF-0BDC-B246-B422-1B5E272EF8CE}" type="presParOf" srcId="{753D4136-DF9D-E344-83AE-56464A34FDF7}" destId="{8287B451-7035-234E-A513-731165707362}" srcOrd="0" destOrd="0" presId="urn:microsoft.com/office/officeart/2005/8/layout/orgChart1"/>
    <dgm:cxn modelId="{BDD7FDD3-13C4-6D43-89A8-3AF8E58F5666}" type="presParOf" srcId="{8287B451-7035-234E-A513-731165707362}" destId="{D0A96D36-36EB-6245-B703-0CCA8EECA9CC}" srcOrd="0" destOrd="0" presId="urn:microsoft.com/office/officeart/2005/8/layout/orgChart1"/>
    <dgm:cxn modelId="{107675C7-DA74-5345-A152-62E0894027B3}" type="presParOf" srcId="{D0A96D36-36EB-6245-B703-0CCA8EECA9CC}" destId="{46F9B804-5947-B744-BCC1-9131F1B4809C}" srcOrd="0" destOrd="0" presId="urn:microsoft.com/office/officeart/2005/8/layout/orgChart1"/>
    <dgm:cxn modelId="{926ED8F8-B5E6-2444-9C40-97AEFC7E9984}" type="presParOf" srcId="{D0A96D36-36EB-6245-B703-0CCA8EECA9CC}" destId="{EF89FEE1-D3DD-A440-B2A8-0A80D2CC9779}" srcOrd="1" destOrd="0" presId="urn:microsoft.com/office/officeart/2005/8/layout/orgChart1"/>
    <dgm:cxn modelId="{A3D25E0F-59D6-E44D-8B5B-A7D86E2244BF}" type="presParOf" srcId="{8287B451-7035-234E-A513-731165707362}" destId="{4057B9BB-2C98-734B-B323-BE3D9680DB74}" srcOrd="1" destOrd="0" presId="urn:microsoft.com/office/officeart/2005/8/layout/orgChart1"/>
    <dgm:cxn modelId="{F7AC8E12-1B36-4C49-9098-57DBC93B22C1}" type="presParOf" srcId="{4057B9BB-2C98-734B-B323-BE3D9680DB74}" destId="{F449FF85-CFE4-C542-B166-166D3CEAC04F}" srcOrd="0" destOrd="0" presId="urn:microsoft.com/office/officeart/2005/8/layout/orgChart1"/>
    <dgm:cxn modelId="{D444AD10-98AD-9C44-A109-645997AA34D8}" type="presParOf" srcId="{4057B9BB-2C98-734B-B323-BE3D9680DB74}" destId="{46C65FF2-F1CE-8C43-989E-282F87FCFB81}" srcOrd="1" destOrd="0" presId="urn:microsoft.com/office/officeart/2005/8/layout/orgChart1"/>
    <dgm:cxn modelId="{AED67F24-C8C9-4349-BD28-B5D8486DF58B}" type="presParOf" srcId="{46C65FF2-F1CE-8C43-989E-282F87FCFB81}" destId="{FE112C4F-8F0F-EB45-BBB9-E9349F4B01B6}" srcOrd="0" destOrd="0" presId="urn:microsoft.com/office/officeart/2005/8/layout/orgChart1"/>
    <dgm:cxn modelId="{6784E195-1DEE-D647-814F-EE84EEBF6D2D}" type="presParOf" srcId="{FE112C4F-8F0F-EB45-BBB9-E9349F4B01B6}" destId="{57D60634-D579-8E47-AFD2-746CBF322F48}" srcOrd="0" destOrd="0" presId="urn:microsoft.com/office/officeart/2005/8/layout/orgChart1"/>
    <dgm:cxn modelId="{278679CF-358E-8A44-AA69-4E4D74633B96}" type="presParOf" srcId="{FE112C4F-8F0F-EB45-BBB9-E9349F4B01B6}" destId="{25AEF606-116D-6641-9345-F982FB8A9A86}" srcOrd="1" destOrd="0" presId="urn:microsoft.com/office/officeart/2005/8/layout/orgChart1"/>
    <dgm:cxn modelId="{82D009C3-5A3D-C34B-AC4C-70C35C4AD23B}" type="presParOf" srcId="{46C65FF2-F1CE-8C43-989E-282F87FCFB81}" destId="{084850FF-A355-CB40-A19E-2C9BB2FD648F}" srcOrd="1" destOrd="0" presId="urn:microsoft.com/office/officeart/2005/8/layout/orgChart1"/>
    <dgm:cxn modelId="{C21A6EB9-10F1-FE45-A710-C12617C7881C}" type="presParOf" srcId="{46C65FF2-F1CE-8C43-989E-282F87FCFB81}" destId="{7EAA05C1-6339-7049-9B5C-C89F55ED905D}" srcOrd="2" destOrd="0" presId="urn:microsoft.com/office/officeart/2005/8/layout/orgChart1"/>
    <dgm:cxn modelId="{365D26BB-C498-D147-AA32-190F3687E483}" type="presParOf" srcId="{4057B9BB-2C98-734B-B323-BE3D9680DB74}" destId="{705FD8CE-7FF8-B647-9DFE-1579161C5562}" srcOrd="2" destOrd="0" presId="urn:microsoft.com/office/officeart/2005/8/layout/orgChart1"/>
    <dgm:cxn modelId="{F1E87D85-C5B2-DF47-9A33-099F8D4A24D6}" type="presParOf" srcId="{4057B9BB-2C98-734B-B323-BE3D9680DB74}" destId="{3F821D9F-B1F0-804C-ADB1-FEEA7C2ECA9F}" srcOrd="3" destOrd="0" presId="urn:microsoft.com/office/officeart/2005/8/layout/orgChart1"/>
    <dgm:cxn modelId="{89F357E9-F3CE-3F42-B6C3-1AA08739138E}" type="presParOf" srcId="{3F821D9F-B1F0-804C-ADB1-FEEA7C2ECA9F}" destId="{161F0546-7BE1-5447-8E3D-971BE2400E5A}" srcOrd="0" destOrd="0" presId="urn:microsoft.com/office/officeart/2005/8/layout/orgChart1"/>
    <dgm:cxn modelId="{664CEAEF-22B7-2841-BD34-D07B2DCB89B3}" type="presParOf" srcId="{161F0546-7BE1-5447-8E3D-971BE2400E5A}" destId="{C1E5E277-F026-654F-B7FF-C05B5FF4FD2A}" srcOrd="0" destOrd="0" presId="urn:microsoft.com/office/officeart/2005/8/layout/orgChart1"/>
    <dgm:cxn modelId="{99EF14F4-6405-084E-BAA3-260402816639}" type="presParOf" srcId="{161F0546-7BE1-5447-8E3D-971BE2400E5A}" destId="{96F2CADB-1B84-B342-B64E-D78F730339CC}" srcOrd="1" destOrd="0" presId="urn:microsoft.com/office/officeart/2005/8/layout/orgChart1"/>
    <dgm:cxn modelId="{7FDE29CC-1F89-1C44-A497-4A8AB1DBB226}" type="presParOf" srcId="{3F821D9F-B1F0-804C-ADB1-FEEA7C2ECA9F}" destId="{60CE8B38-C842-1445-9094-8F4388553BA1}" srcOrd="1" destOrd="0" presId="urn:microsoft.com/office/officeart/2005/8/layout/orgChart1"/>
    <dgm:cxn modelId="{B3DF34FE-4953-3948-9CB3-CAFEA74B5C19}" type="presParOf" srcId="{3F821D9F-B1F0-804C-ADB1-FEEA7C2ECA9F}" destId="{79B4B335-B22A-A74C-84DD-EEE1F36068AB}" srcOrd="2" destOrd="0" presId="urn:microsoft.com/office/officeart/2005/8/layout/orgChart1"/>
    <dgm:cxn modelId="{2CA88278-CC87-B04C-80B0-7589E961962D}" type="presParOf" srcId="{4057B9BB-2C98-734B-B323-BE3D9680DB74}" destId="{32674DB2-DE33-5549-B6C8-C8E1A68EC98E}" srcOrd="4" destOrd="0" presId="urn:microsoft.com/office/officeart/2005/8/layout/orgChart1"/>
    <dgm:cxn modelId="{8CFD4D25-9F1D-5147-AF5C-4E22D9ED2F8B}" type="presParOf" srcId="{4057B9BB-2C98-734B-B323-BE3D9680DB74}" destId="{1F652DF4-D85D-AF40-B456-14C2817CBB76}" srcOrd="5" destOrd="0" presId="urn:microsoft.com/office/officeart/2005/8/layout/orgChart1"/>
    <dgm:cxn modelId="{D6139E5F-EDCB-7942-B0BF-320B4AD66565}" type="presParOf" srcId="{1F652DF4-D85D-AF40-B456-14C2817CBB76}" destId="{0D3258DA-4243-E44C-94AE-AB578C884F1F}" srcOrd="0" destOrd="0" presId="urn:microsoft.com/office/officeart/2005/8/layout/orgChart1"/>
    <dgm:cxn modelId="{217FEAE0-2A1D-2F41-888C-447606E97FA7}" type="presParOf" srcId="{0D3258DA-4243-E44C-94AE-AB578C884F1F}" destId="{B76241F0-F3F5-4C4B-BF19-D600D4CDB5C4}" srcOrd="0" destOrd="0" presId="urn:microsoft.com/office/officeart/2005/8/layout/orgChart1"/>
    <dgm:cxn modelId="{000EB531-0374-1D44-B1F6-28993F7E14E8}" type="presParOf" srcId="{0D3258DA-4243-E44C-94AE-AB578C884F1F}" destId="{4020352E-73CF-AA4C-84AF-E6990CFD61EF}" srcOrd="1" destOrd="0" presId="urn:microsoft.com/office/officeart/2005/8/layout/orgChart1"/>
    <dgm:cxn modelId="{124DB89B-4E69-7C47-AB82-70547155F348}" type="presParOf" srcId="{1F652DF4-D85D-AF40-B456-14C2817CBB76}" destId="{2DB76FAF-75DB-7F40-92A9-D0F7142F4B66}" srcOrd="1" destOrd="0" presId="urn:microsoft.com/office/officeart/2005/8/layout/orgChart1"/>
    <dgm:cxn modelId="{E9565911-B898-5949-8D08-87F5FCFCF7A0}" type="presParOf" srcId="{1F652DF4-D85D-AF40-B456-14C2817CBB76}" destId="{FAB49DF3-AFA3-214E-B8B8-C38C3E887A3C}" srcOrd="2" destOrd="0" presId="urn:microsoft.com/office/officeart/2005/8/layout/orgChart1"/>
    <dgm:cxn modelId="{C40ED451-C0C8-994A-A642-DB01615D438F}" type="presParOf" srcId="{8287B451-7035-234E-A513-731165707362}" destId="{D8199913-2763-C44B-9704-3509D79445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74DB2-DE33-5549-B6C8-C8E1A68EC98E}">
      <dsp:nvSpPr>
        <dsp:cNvPr id="0" name=""/>
        <dsp:cNvSpPr/>
      </dsp:nvSpPr>
      <dsp:spPr>
        <a:xfrm>
          <a:off x="2059347" y="1826881"/>
          <a:ext cx="1457003" cy="252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434"/>
              </a:lnTo>
              <a:lnTo>
                <a:pt x="1457003" y="126434"/>
              </a:lnTo>
              <a:lnTo>
                <a:pt x="1457003" y="2528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FD8CE-7FF8-B647-9DFE-1579161C5562}">
      <dsp:nvSpPr>
        <dsp:cNvPr id="0" name=""/>
        <dsp:cNvSpPr/>
      </dsp:nvSpPr>
      <dsp:spPr>
        <a:xfrm>
          <a:off x="2013627" y="1826881"/>
          <a:ext cx="91440" cy="252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28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9FF85-CFE4-C542-B166-166D3CEAC04F}">
      <dsp:nvSpPr>
        <dsp:cNvPr id="0" name=""/>
        <dsp:cNvSpPr/>
      </dsp:nvSpPr>
      <dsp:spPr>
        <a:xfrm>
          <a:off x="602344" y="1826881"/>
          <a:ext cx="1457003" cy="252868"/>
        </a:xfrm>
        <a:custGeom>
          <a:avLst/>
          <a:gdLst/>
          <a:ahLst/>
          <a:cxnLst/>
          <a:rect l="0" t="0" r="0" b="0"/>
          <a:pathLst>
            <a:path>
              <a:moveTo>
                <a:pt x="1457003" y="0"/>
              </a:moveTo>
              <a:lnTo>
                <a:pt x="1457003" y="126434"/>
              </a:lnTo>
              <a:lnTo>
                <a:pt x="0" y="126434"/>
              </a:lnTo>
              <a:lnTo>
                <a:pt x="0" y="2528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9B804-5947-B744-BCC1-9131F1B4809C}">
      <dsp:nvSpPr>
        <dsp:cNvPr id="0" name=""/>
        <dsp:cNvSpPr/>
      </dsp:nvSpPr>
      <dsp:spPr>
        <a:xfrm>
          <a:off x="1087664" y="323603"/>
          <a:ext cx="1943365" cy="1503278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Prisoner of filtered skewed normality </a:t>
          </a:r>
          <a:endParaRPr lang="en-GB" sz="2700" kern="1200" dirty="0"/>
        </a:p>
      </dsp:txBody>
      <dsp:txXfrm>
        <a:off x="1087664" y="323603"/>
        <a:ext cx="1943365" cy="1503278"/>
      </dsp:txXfrm>
    </dsp:sp>
    <dsp:sp modelId="{57D60634-D579-8E47-AFD2-746CBF322F48}">
      <dsp:nvSpPr>
        <dsp:cNvPr id="0" name=""/>
        <dsp:cNvSpPr/>
      </dsp:nvSpPr>
      <dsp:spPr>
        <a:xfrm>
          <a:off x="276" y="2079750"/>
          <a:ext cx="1204135" cy="95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Filtering infiltrating into normality</a:t>
          </a:r>
          <a:endParaRPr lang="en-GB" sz="1600" kern="1200" dirty="0"/>
        </a:p>
      </dsp:txBody>
      <dsp:txXfrm>
        <a:off x="276" y="2079750"/>
        <a:ext cx="1204135" cy="958756"/>
      </dsp:txXfrm>
    </dsp:sp>
    <dsp:sp modelId="{C1E5E277-F026-654F-B7FF-C05B5FF4FD2A}">
      <dsp:nvSpPr>
        <dsp:cNvPr id="0" name=""/>
        <dsp:cNvSpPr/>
      </dsp:nvSpPr>
      <dsp:spPr>
        <a:xfrm>
          <a:off x="1457279" y="2079750"/>
          <a:ext cx="1204135" cy="978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Held captive by filters and growth </a:t>
          </a:r>
          <a:endParaRPr lang="en-GB" sz="1600" kern="1200" dirty="0"/>
        </a:p>
      </dsp:txBody>
      <dsp:txXfrm>
        <a:off x="1457279" y="2079750"/>
        <a:ext cx="1204135" cy="978143"/>
      </dsp:txXfrm>
    </dsp:sp>
    <dsp:sp modelId="{B76241F0-F3F5-4C4B-BF19-D600D4CDB5C4}">
      <dsp:nvSpPr>
        <dsp:cNvPr id="0" name=""/>
        <dsp:cNvSpPr/>
      </dsp:nvSpPr>
      <dsp:spPr>
        <a:xfrm>
          <a:off x="2914283" y="2079750"/>
          <a:ext cx="1204135" cy="1025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emptiness online </a:t>
          </a:r>
          <a:endParaRPr lang="en-GB" sz="1800" kern="1200" dirty="0"/>
        </a:p>
      </dsp:txBody>
      <dsp:txXfrm>
        <a:off x="2914283" y="2079750"/>
        <a:ext cx="1204135" cy="1025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74DB2-DE33-5549-B6C8-C8E1A68EC98E}">
      <dsp:nvSpPr>
        <dsp:cNvPr id="0" name=""/>
        <dsp:cNvSpPr/>
      </dsp:nvSpPr>
      <dsp:spPr>
        <a:xfrm>
          <a:off x="2257189" y="1768754"/>
          <a:ext cx="1596977" cy="277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580"/>
              </a:lnTo>
              <a:lnTo>
                <a:pt x="1596977" y="138580"/>
              </a:lnTo>
              <a:lnTo>
                <a:pt x="1596977" y="2771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FD8CE-7FF8-B647-9DFE-1579161C5562}">
      <dsp:nvSpPr>
        <dsp:cNvPr id="0" name=""/>
        <dsp:cNvSpPr/>
      </dsp:nvSpPr>
      <dsp:spPr>
        <a:xfrm>
          <a:off x="2211469" y="1768754"/>
          <a:ext cx="91440" cy="277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1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9FF85-CFE4-C542-B166-166D3CEAC04F}">
      <dsp:nvSpPr>
        <dsp:cNvPr id="0" name=""/>
        <dsp:cNvSpPr/>
      </dsp:nvSpPr>
      <dsp:spPr>
        <a:xfrm>
          <a:off x="660211" y="1768754"/>
          <a:ext cx="1596977" cy="277161"/>
        </a:xfrm>
        <a:custGeom>
          <a:avLst/>
          <a:gdLst/>
          <a:ahLst/>
          <a:cxnLst/>
          <a:rect l="0" t="0" r="0" b="0"/>
          <a:pathLst>
            <a:path>
              <a:moveTo>
                <a:pt x="1596977" y="0"/>
              </a:moveTo>
              <a:lnTo>
                <a:pt x="1596977" y="138580"/>
              </a:lnTo>
              <a:lnTo>
                <a:pt x="0" y="138580"/>
              </a:lnTo>
              <a:lnTo>
                <a:pt x="0" y="2771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9B804-5947-B744-BCC1-9131F1B4809C}">
      <dsp:nvSpPr>
        <dsp:cNvPr id="0" name=""/>
        <dsp:cNvSpPr/>
      </dsp:nvSpPr>
      <dsp:spPr>
        <a:xfrm>
          <a:off x="1374535" y="81679"/>
          <a:ext cx="1765307" cy="168707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New pillars for Identity Formation</a:t>
          </a:r>
        </a:p>
      </dsp:txBody>
      <dsp:txXfrm>
        <a:off x="1374535" y="81679"/>
        <a:ext cx="1765307" cy="1687075"/>
      </dsp:txXfrm>
    </dsp:sp>
    <dsp:sp modelId="{57D60634-D579-8E47-AFD2-746CBF322F48}">
      <dsp:nvSpPr>
        <dsp:cNvPr id="0" name=""/>
        <dsp:cNvSpPr/>
      </dsp:nvSpPr>
      <dsp:spPr>
        <a:xfrm>
          <a:off x="303" y="2045915"/>
          <a:ext cx="1319816" cy="1455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900" kern="1200" dirty="0"/>
            <a:t>Self perspective skewed &amp; berated</a:t>
          </a:r>
          <a:endParaRPr lang="en-GB" sz="1900" kern="1200" dirty="0"/>
        </a:p>
      </dsp:txBody>
      <dsp:txXfrm>
        <a:off x="303" y="2045915"/>
        <a:ext cx="1319816" cy="1455513"/>
      </dsp:txXfrm>
    </dsp:sp>
    <dsp:sp modelId="{C1E5E277-F026-654F-B7FF-C05B5FF4FD2A}">
      <dsp:nvSpPr>
        <dsp:cNvPr id="0" name=""/>
        <dsp:cNvSpPr/>
      </dsp:nvSpPr>
      <dsp:spPr>
        <a:xfrm>
          <a:off x="1597280" y="2045915"/>
          <a:ext cx="1319816" cy="1458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Curiosity led to empty growth</a:t>
          </a:r>
        </a:p>
      </dsp:txBody>
      <dsp:txXfrm>
        <a:off x="1597280" y="2045915"/>
        <a:ext cx="1319816" cy="1458753"/>
      </dsp:txXfrm>
    </dsp:sp>
    <dsp:sp modelId="{B76241F0-F3F5-4C4B-BF19-D600D4CDB5C4}">
      <dsp:nvSpPr>
        <dsp:cNvPr id="0" name=""/>
        <dsp:cNvSpPr/>
      </dsp:nvSpPr>
      <dsp:spPr>
        <a:xfrm>
          <a:off x="3194258" y="2045915"/>
          <a:ext cx="1319816" cy="1443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Internal castigation of self from SM observation</a:t>
          </a:r>
        </a:p>
      </dsp:txBody>
      <dsp:txXfrm>
        <a:off x="3194258" y="2045915"/>
        <a:ext cx="1319816" cy="14431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74DB2-DE33-5549-B6C8-C8E1A68EC98E}">
      <dsp:nvSpPr>
        <dsp:cNvPr id="0" name=""/>
        <dsp:cNvSpPr/>
      </dsp:nvSpPr>
      <dsp:spPr>
        <a:xfrm>
          <a:off x="2257189" y="1900795"/>
          <a:ext cx="1596977" cy="277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580"/>
              </a:lnTo>
              <a:lnTo>
                <a:pt x="1596977" y="138580"/>
              </a:lnTo>
              <a:lnTo>
                <a:pt x="1596977" y="2771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FD8CE-7FF8-B647-9DFE-1579161C5562}">
      <dsp:nvSpPr>
        <dsp:cNvPr id="0" name=""/>
        <dsp:cNvSpPr/>
      </dsp:nvSpPr>
      <dsp:spPr>
        <a:xfrm>
          <a:off x="2211469" y="1900795"/>
          <a:ext cx="91440" cy="277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1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9FF85-CFE4-C542-B166-166D3CEAC04F}">
      <dsp:nvSpPr>
        <dsp:cNvPr id="0" name=""/>
        <dsp:cNvSpPr/>
      </dsp:nvSpPr>
      <dsp:spPr>
        <a:xfrm>
          <a:off x="660211" y="1900795"/>
          <a:ext cx="1596977" cy="277161"/>
        </a:xfrm>
        <a:custGeom>
          <a:avLst/>
          <a:gdLst/>
          <a:ahLst/>
          <a:cxnLst/>
          <a:rect l="0" t="0" r="0" b="0"/>
          <a:pathLst>
            <a:path>
              <a:moveTo>
                <a:pt x="1596977" y="0"/>
              </a:moveTo>
              <a:lnTo>
                <a:pt x="1596977" y="138580"/>
              </a:lnTo>
              <a:lnTo>
                <a:pt x="0" y="138580"/>
              </a:lnTo>
              <a:lnTo>
                <a:pt x="0" y="2771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9B804-5947-B744-BCC1-9131F1B4809C}">
      <dsp:nvSpPr>
        <dsp:cNvPr id="0" name=""/>
        <dsp:cNvSpPr/>
      </dsp:nvSpPr>
      <dsp:spPr>
        <a:xfrm>
          <a:off x="1055001" y="308885"/>
          <a:ext cx="2404375" cy="159190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Implementation of tools for self- protection</a:t>
          </a:r>
        </a:p>
      </dsp:txBody>
      <dsp:txXfrm>
        <a:off x="1055001" y="308885"/>
        <a:ext cx="2404375" cy="1591909"/>
      </dsp:txXfrm>
    </dsp:sp>
    <dsp:sp modelId="{57D60634-D579-8E47-AFD2-746CBF322F48}">
      <dsp:nvSpPr>
        <dsp:cNvPr id="0" name=""/>
        <dsp:cNvSpPr/>
      </dsp:nvSpPr>
      <dsp:spPr>
        <a:xfrm>
          <a:off x="303" y="2177956"/>
          <a:ext cx="1319816" cy="1090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kern="1200" dirty="0"/>
            <a:t>Protective self measures</a:t>
          </a:r>
          <a:endParaRPr lang="en-GB" sz="2200" kern="1200" dirty="0"/>
        </a:p>
      </dsp:txBody>
      <dsp:txXfrm>
        <a:off x="303" y="2177956"/>
        <a:ext cx="1319816" cy="1090386"/>
      </dsp:txXfrm>
    </dsp:sp>
    <dsp:sp modelId="{C1E5E277-F026-654F-B7FF-C05B5FF4FD2A}">
      <dsp:nvSpPr>
        <dsp:cNvPr id="0" name=""/>
        <dsp:cNvSpPr/>
      </dsp:nvSpPr>
      <dsp:spPr>
        <a:xfrm>
          <a:off x="1597280" y="2177956"/>
          <a:ext cx="1319816" cy="1099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Extremist removal of self</a:t>
          </a:r>
        </a:p>
      </dsp:txBody>
      <dsp:txXfrm>
        <a:off x="1597280" y="2177956"/>
        <a:ext cx="1319816" cy="1099505"/>
      </dsp:txXfrm>
    </dsp:sp>
    <dsp:sp modelId="{B76241F0-F3F5-4C4B-BF19-D600D4CDB5C4}">
      <dsp:nvSpPr>
        <dsp:cNvPr id="0" name=""/>
        <dsp:cNvSpPr/>
      </dsp:nvSpPr>
      <dsp:spPr>
        <a:xfrm>
          <a:off x="3194258" y="2177956"/>
          <a:ext cx="1319816" cy="1063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Journey alone</a:t>
          </a:r>
        </a:p>
      </dsp:txBody>
      <dsp:txXfrm>
        <a:off x="3194258" y="2177956"/>
        <a:ext cx="1319816" cy="1063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53654-0C27-4545-9787-3C96A02B6180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0E513-62A4-1543-AE48-DF08DDD48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0E513-62A4-1543-AE48-DF08DDD48E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3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CD98-5BA9-1E4E-9F56-04468E9F197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1EF67B85-634B-B345-8AF6-884DCF899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4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CD98-5BA9-1E4E-9F56-04468E9F197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7B85-634B-B345-8AF6-884DCF899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0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CD98-5BA9-1E4E-9F56-04468E9F197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7B85-634B-B345-8AF6-884DCF899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9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CD98-5BA9-1E4E-9F56-04468E9F197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7B85-634B-B345-8AF6-884DCF899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1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926CD98-5BA9-1E4E-9F56-04468E9F197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EF67B85-634B-B345-8AF6-884DCF899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7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CD98-5BA9-1E4E-9F56-04468E9F197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7B85-634B-B345-8AF6-884DCF899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CD98-5BA9-1E4E-9F56-04468E9F197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7B85-634B-B345-8AF6-884DCF8993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2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CD98-5BA9-1E4E-9F56-04468E9F197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7B85-634B-B345-8AF6-884DCF8993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8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CD98-5BA9-1E4E-9F56-04468E9F197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7B85-634B-B345-8AF6-884DCF899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9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CD98-5BA9-1E4E-9F56-04468E9F197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7B85-634B-B345-8AF6-884DCF899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9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CD98-5BA9-1E4E-9F56-04468E9F1976}" type="datetimeFigureOut">
              <a:rPr lang="en-US" smtClean="0"/>
              <a:t>9/26/23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7B85-634B-B345-8AF6-884DCF899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4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926CD98-5BA9-1E4E-9F56-04468E9F197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1EF67B85-634B-B345-8AF6-884DCF899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green-tick-png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1532877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6FF76-2020-6C20-D143-ADB5B8839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774" y="1432223"/>
            <a:ext cx="10139746" cy="3035808"/>
          </a:xfrm>
        </p:spPr>
        <p:txBody>
          <a:bodyPr/>
          <a:lstStyle/>
          <a:p>
            <a:r>
              <a:rPr lang="en-US" sz="3200" dirty="0"/>
              <a:t>CAPACITATING PROFESSIONALS TO BUILD THEORIES WITH GROUNDED THEORY: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PHASE 1&amp;2 OF GENERATION Z SOCIAL MEDIA EXPERIENCES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1CABF1-A8B9-6D91-6F1F-3C655EF1A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774" y="4963885"/>
            <a:ext cx="7891272" cy="1531917"/>
          </a:xfrm>
        </p:spPr>
        <p:txBody>
          <a:bodyPr>
            <a:normAutofit fontScale="77500" lnSpcReduction="20000"/>
          </a:bodyPr>
          <a:lstStyle/>
          <a:p>
            <a:r>
              <a:rPr lang="en-US" sz="2000" b="1" dirty="0"/>
              <a:t>Robyn Coleman</a:t>
            </a:r>
          </a:p>
          <a:p>
            <a:r>
              <a:rPr lang="en-US" sz="2000" b="1" dirty="0"/>
              <a:t>PhD candidate </a:t>
            </a:r>
          </a:p>
          <a:p>
            <a:endParaRPr lang="en-US" sz="2000" b="1" dirty="0"/>
          </a:p>
          <a:p>
            <a:r>
              <a:rPr lang="en-US" sz="1800" dirty="0"/>
              <a:t>27-29 September 2023</a:t>
            </a:r>
          </a:p>
          <a:p>
            <a:r>
              <a:rPr lang="en-US" sz="1800" dirty="0"/>
              <a:t>ASASWEI Conference: Unique number 141</a:t>
            </a:r>
          </a:p>
        </p:txBody>
      </p:sp>
    </p:spTree>
    <p:extLst>
      <p:ext uri="{BB962C8B-B14F-4D97-AF65-F5344CB8AC3E}">
        <p14:creationId xmlns:p14="http://schemas.microsoft.com/office/powerpoint/2010/main" val="1208761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535B-1149-D4E3-EF1B-89A1A5C5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4410"/>
            <a:ext cx="10058400" cy="1609344"/>
          </a:xfrm>
        </p:spPr>
        <p:txBody>
          <a:bodyPr/>
          <a:lstStyle/>
          <a:p>
            <a:r>
              <a:rPr lang="en-US" dirty="0"/>
              <a:t>Participant interaction Ph2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65A1270-06F3-757F-FE3E-33E77FDD62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821361"/>
              </p:ext>
            </p:extLst>
          </p:nvPr>
        </p:nvGraphicFramePr>
        <p:xfrm>
          <a:off x="1066800" y="1493095"/>
          <a:ext cx="100584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132601467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5798303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90065883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86566856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018563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Participant1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Participant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Participant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Participant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167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Interview &amp; signed consent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997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Debrief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772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Researcher Diary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sent 1; no further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sent 1; death in family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56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Straight 7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64268"/>
                  </a:ext>
                </a:extLst>
              </a:tr>
            </a:tbl>
          </a:graphicData>
        </a:graphic>
      </p:graphicFrame>
      <p:sp>
        <p:nvSpPr>
          <p:cNvPr id="3" name="5-point Star 2">
            <a:extLst>
              <a:ext uri="{FF2B5EF4-FFF2-40B4-BE49-F238E27FC236}">
                <a16:creationId xmlns:a16="http://schemas.microsoft.com/office/drawing/2014/main" id="{28FAC5EE-EE80-70D6-4F2C-F891272A7BDD}"/>
              </a:ext>
            </a:extLst>
          </p:cNvPr>
          <p:cNvSpPr/>
          <p:nvPr/>
        </p:nvSpPr>
        <p:spPr>
          <a:xfrm>
            <a:off x="365087" y="3357329"/>
            <a:ext cx="701713" cy="53438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9072D11C-5A6C-4970-22C0-934061D81276}"/>
              </a:ext>
            </a:extLst>
          </p:cNvPr>
          <p:cNvSpPr/>
          <p:nvPr/>
        </p:nvSpPr>
        <p:spPr>
          <a:xfrm>
            <a:off x="10954701" y="3068406"/>
            <a:ext cx="701713" cy="53438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AFCE8-84F6-A30F-3171-F38B1F0B5C65}"/>
              </a:ext>
            </a:extLst>
          </p:cNvPr>
          <p:cNvSpPr txBox="1"/>
          <p:nvPr/>
        </p:nvSpPr>
        <p:spPr>
          <a:xfrm>
            <a:off x="1016933" y="4060449"/>
            <a:ext cx="3603378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Emergent theme</a:t>
            </a:r>
          </a:p>
          <a:p>
            <a:r>
              <a:rPr lang="en-US" dirty="0"/>
              <a:t>A reinforced pattern emerging – obvious and tacit </a:t>
            </a:r>
          </a:p>
          <a:p>
            <a:r>
              <a:rPr lang="en-US" dirty="0"/>
              <a:t>- diary timeout</a:t>
            </a:r>
          </a:p>
          <a:p>
            <a:r>
              <a:rPr lang="en-US" dirty="0"/>
              <a:t>- no engagement</a:t>
            </a:r>
          </a:p>
          <a:p>
            <a:r>
              <a:rPr lang="en-US" dirty="0"/>
              <a:t>Theoretical saturation on the diary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3BFA66-808A-252B-17F1-80BB405C449D}"/>
              </a:ext>
            </a:extLst>
          </p:cNvPr>
          <p:cNvSpPr txBox="1"/>
          <p:nvPr/>
        </p:nvSpPr>
        <p:spPr>
          <a:xfrm>
            <a:off x="7571687" y="4060449"/>
            <a:ext cx="4305091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Theoretical sensitivity</a:t>
            </a:r>
          </a:p>
          <a:p>
            <a:r>
              <a:rPr lang="en-US" dirty="0"/>
              <a:t>-Highlight options of timeout when participating with diary sharing. </a:t>
            </a:r>
          </a:p>
          <a:p>
            <a:r>
              <a:rPr lang="en-US" dirty="0"/>
              <a:t>-Highlight debriefing</a:t>
            </a:r>
          </a:p>
        </p:txBody>
      </p:sp>
      <p:sp>
        <p:nvSpPr>
          <p:cNvPr id="8" name="Bent Arrow 7">
            <a:extLst>
              <a:ext uri="{FF2B5EF4-FFF2-40B4-BE49-F238E27FC236}">
                <a16:creationId xmlns:a16="http://schemas.microsoft.com/office/drawing/2014/main" id="{F4BDB30E-2B1E-7736-C8B2-C79F36AFAACB}"/>
              </a:ext>
            </a:extLst>
          </p:cNvPr>
          <p:cNvSpPr/>
          <p:nvPr/>
        </p:nvSpPr>
        <p:spPr>
          <a:xfrm rot="10800000" flipH="1">
            <a:off x="664318" y="3889698"/>
            <a:ext cx="273132" cy="90941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6A57A-2709-9554-B41D-18C5BFF5819A}"/>
              </a:ext>
            </a:extLst>
          </p:cNvPr>
          <p:cNvSpPr txBox="1"/>
          <p:nvPr/>
        </p:nvSpPr>
        <p:spPr>
          <a:xfrm>
            <a:off x="4699794" y="4060449"/>
            <a:ext cx="279241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Memo-</a:t>
            </a:r>
            <a:r>
              <a:rPr lang="en-US" b="1" dirty="0" err="1"/>
              <a:t>ing</a:t>
            </a:r>
            <a:endParaRPr lang="en-US" b="1" dirty="0"/>
          </a:p>
          <a:p>
            <a:r>
              <a:rPr lang="en-US" dirty="0"/>
              <a:t>-Reflexivity</a:t>
            </a:r>
          </a:p>
          <a:p>
            <a:r>
              <a:rPr lang="en-US" dirty="0"/>
              <a:t>-Timeout during research diary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DE38B7-00DA-2D3A-E5AA-A94E960861DE}"/>
              </a:ext>
            </a:extLst>
          </p:cNvPr>
          <p:cNvSpPr txBox="1"/>
          <p:nvPr/>
        </p:nvSpPr>
        <p:spPr>
          <a:xfrm>
            <a:off x="7571687" y="5435452"/>
            <a:ext cx="430509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Theoretical sampling</a:t>
            </a:r>
          </a:p>
          <a:p>
            <a:r>
              <a:rPr lang="en-US" dirty="0"/>
              <a:t>- select participants to meet the criteria of the theoretical sensitivity</a:t>
            </a:r>
          </a:p>
        </p:txBody>
      </p:sp>
    </p:spTree>
    <p:extLst>
      <p:ext uri="{BB962C8B-B14F-4D97-AF65-F5344CB8AC3E}">
        <p14:creationId xmlns:p14="http://schemas.microsoft.com/office/powerpoint/2010/main" val="208859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D12F21-4973-0272-E668-C947B855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1" y="148442"/>
            <a:ext cx="10830297" cy="1609344"/>
          </a:xfrm>
        </p:spPr>
        <p:txBody>
          <a:bodyPr>
            <a:normAutofit/>
          </a:bodyPr>
          <a:lstStyle/>
          <a:p>
            <a:r>
              <a:rPr lang="en-US" sz="4400" dirty="0"/>
              <a:t>CGT CODING PROCESS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93D717A-E65B-1395-F24D-2EDF0788BCFA}"/>
              </a:ext>
            </a:extLst>
          </p:cNvPr>
          <p:cNvSpPr txBox="1">
            <a:spLocks/>
          </p:cNvSpPr>
          <p:nvPr/>
        </p:nvSpPr>
        <p:spPr>
          <a:xfrm>
            <a:off x="790243" y="1757786"/>
            <a:ext cx="9724822" cy="4375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ITERATIVE COLLECTION AND ANALYSIS: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After each transcription – </a:t>
            </a:r>
            <a:r>
              <a:rPr lang="en-US" b="1" dirty="0">
                <a:highlight>
                  <a:srgbClr val="FFFF00"/>
                </a:highlight>
              </a:rPr>
              <a:t>code incident by incident, identify codes</a:t>
            </a:r>
          </a:p>
          <a:p>
            <a:pPr marL="0" indent="0">
              <a:buNone/>
            </a:pPr>
            <a:r>
              <a:rPr lang="en-US" b="1" dirty="0">
                <a:highlight>
                  <a:srgbClr val="00FFFF"/>
                </a:highlight>
              </a:rPr>
              <a:t>THEN COMPARE</a:t>
            </a:r>
            <a:r>
              <a:rPr lang="en-US" dirty="0"/>
              <a:t>…</a:t>
            </a:r>
          </a:p>
          <a:p>
            <a:r>
              <a:rPr lang="en-US" dirty="0"/>
              <a:t>The </a:t>
            </a:r>
            <a:r>
              <a:rPr lang="en-US" b="1" dirty="0">
                <a:highlight>
                  <a:srgbClr val="FFFF00"/>
                </a:highlight>
              </a:rPr>
              <a:t>codes</a:t>
            </a:r>
            <a:r>
              <a:rPr lang="en-US" dirty="0"/>
              <a:t> to the next incident code in the same recording to </a:t>
            </a:r>
            <a:r>
              <a:rPr lang="en-US" b="1" dirty="0">
                <a:highlight>
                  <a:srgbClr val="FFFF00"/>
                </a:highlight>
              </a:rPr>
              <a:t>find focused codes</a:t>
            </a:r>
          </a:p>
          <a:p>
            <a:pPr marL="0" indent="0">
              <a:buNone/>
            </a:pPr>
            <a:r>
              <a:rPr lang="en-US" b="1" dirty="0">
                <a:highlight>
                  <a:srgbClr val="00FFFF"/>
                </a:highlight>
              </a:rPr>
              <a:t>THE FOCUSSED CODES</a:t>
            </a:r>
            <a:r>
              <a:rPr lang="en-US" dirty="0"/>
              <a:t>…</a:t>
            </a:r>
          </a:p>
          <a:p>
            <a:r>
              <a:rPr lang="en-US" dirty="0"/>
              <a:t>When you captures a number of focused codes identifying </a:t>
            </a:r>
            <a:r>
              <a:rPr lang="en-US" b="1" dirty="0">
                <a:highlight>
                  <a:srgbClr val="FFFF00"/>
                </a:highlight>
              </a:rPr>
              <a:t>final concepts</a:t>
            </a:r>
          </a:p>
          <a:p>
            <a:pPr marL="0" indent="0">
              <a:buNone/>
            </a:pPr>
            <a:r>
              <a:rPr lang="en-US" b="1" dirty="0">
                <a:highlight>
                  <a:srgbClr val="00FFFF"/>
                </a:highlight>
              </a:rPr>
              <a:t>FINAL CONCEPTS</a:t>
            </a:r>
            <a:r>
              <a:rPr lang="en-US" dirty="0"/>
              <a:t>…</a:t>
            </a:r>
          </a:p>
          <a:p>
            <a:r>
              <a:rPr lang="en-US" dirty="0"/>
              <a:t>Housed under a </a:t>
            </a:r>
            <a:r>
              <a:rPr lang="en-US" b="1" dirty="0">
                <a:highlight>
                  <a:srgbClr val="FFFF00"/>
                </a:highlight>
              </a:rPr>
              <a:t>relationship</a:t>
            </a:r>
            <a:r>
              <a:rPr lang="en-US" dirty="0"/>
              <a:t> banner that </a:t>
            </a:r>
            <a:r>
              <a:rPr lang="en-US" dirty="0">
                <a:highlight>
                  <a:srgbClr val="FFFF00"/>
                </a:highlight>
              </a:rPr>
              <a:t>connects</a:t>
            </a:r>
            <a:r>
              <a:rPr lang="en-US" dirty="0"/>
              <a:t> the </a:t>
            </a:r>
            <a:r>
              <a:rPr lang="en-US" b="1" dirty="0">
                <a:highlight>
                  <a:srgbClr val="FFFF00"/>
                </a:highlight>
              </a:rPr>
              <a:t>final concepts</a:t>
            </a:r>
            <a:r>
              <a:rPr lang="en-US" b="1" dirty="0"/>
              <a:t> </a:t>
            </a:r>
            <a:r>
              <a:rPr lang="en-US" dirty="0"/>
              <a:t>and this is the </a:t>
            </a:r>
            <a:r>
              <a:rPr lang="en-US" b="1" u="sng" dirty="0">
                <a:highlight>
                  <a:srgbClr val="00FF00"/>
                </a:highlight>
              </a:rPr>
              <a:t>START</a:t>
            </a:r>
            <a:r>
              <a:rPr lang="en-US" u="sng" dirty="0">
                <a:highlight>
                  <a:srgbClr val="00FF00"/>
                </a:highlight>
              </a:rPr>
              <a:t> </a:t>
            </a:r>
            <a:r>
              <a:rPr lang="en-US" b="1" u="sng" dirty="0">
                <a:highlight>
                  <a:srgbClr val="00FF00"/>
                </a:highlight>
              </a:rPr>
              <a:t>of the theory building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47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B2F4-6BC7-26C5-FFC1-856B590FB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5250"/>
            <a:ext cx="10058400" cy="762277"/>
          </a:xfrm>
        </p:spPr>
        <p:txBody>
          <a:bodyPr>
            <a:normAutofit/>
          </a:bodyPr>
          <a:lstStyle/>
          <a:p>
            <a:r>
              <a:rPr lang="en-US" sz="3600" dirty="0"/>
              <a:t>Ph1 coding, concepts and relationships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D991D3-4CC6-7420-0185-A2FE842E71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31898"/>
              </p:ext>
            </p:extLst>
          </p:nvPr>
        </p:nvGraphicFramePr>
        <p:xfrm>
          <a:off x="1066800" y="997527"/>
          <a:ext cx="10342212" cy="5323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003">
                  <a:extLst>
                    <a:ext uri="{9D8B030D-6E8A-4147-A177-3AD203B41FA5}">
                      <a16:colId xmlns:a16="http://schemas.microsoft.com/office/drawing/2014/main" val="32030537"/>
                    </a:ext>
                  </a:extLst>
                </a:gridCol>
                <a:gridCol w="2850078">
                  <a:extLst>
                    <a:ext uri="{9D8B030D-6E8A-4147-A177-3AD203B41FA5}">
                      <a16:colId xmlns:a16="http://schemas.microsoft.com/office/drawing/2014/main" val="3619971568"/>
                    </a:ext>
                  </a:extLst>
                </a:gridCol>
                <a:gridCol w="2434441">
                  <a:extLst>
                    <a:ext uri="{9D8B030D-6E8A-4147-A177-3AD203B41FA5}">
                      <a16:colId xmlns:a16="http://schemas.microsoft.com/office/drawing/2014/main" val="3806419554"/>
                    </a:ext>
                  </a:extLst>
                </a:gridCol>
                <a:gridCol w="1905198">
                  <a:extLst>
                    <a:ext uri="{9D8B030D-6E8A-4147-A177-3AD203B41FA5}">
                      <a16:colId xmlns:a16="http://schemas.microsoft.com/office/drawing/2014/main" val="3236520820"/>
                    </a:ext>
                  </a:extLst>
                </a:gridCol>
                <a:gridCol w="2295492">
                  <a:extLst>
                    <a:ext uri="{9D8B030D-6E8A-4147-A177-3AD203B41FA5}">
                      <a16:colId xmlns:a16="http://schemas.microsoft.com/office/drawing/2014/main" val="903090244"/>
                    </a:ext>
                  </a:extLst>
                </a:gridCol>
              </a:tblGrid>
              <a:tr h="5581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Incident by Incident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Focused Codes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Relationship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956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Over filtering is repetitive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Filtering removes perspective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Constant comparison causing extreme anxiety &amp; questioning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Extremist removal of self online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Building tools for self and SM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Filtering on repeat online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Extremist view of 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Berating 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Implementing tools for </a:t>
                      </a:r>
                      <a:r>
                        <a:rPr lang="en-US" sz="1400" dirty="0" err="1"/>
                        <a:t>mh</a:t>
                      </a:r>
                      <a:r>
                        <a:rPr lang="en-US" sz="1400" dirty="0"/>
                        <a:t>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highlight>
                            <a:srgbClr val="00FFFF"/>
                          </a:highlight>
                        </a:rPr>
                        <a:t>Filtering infiltrating into normality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highlight>
                            <a:srgbClr val="00FFFF"/>
                          </a:highlight>
                        </a:rPr>
                        <a:t>Self perspective skewed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 Build protective tools for self and MH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Filtering skewing normality and 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Internal words castigate 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Removal of self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Own self protection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025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Hurdles to growth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Prisoner of SM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Forced return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Previously – poured 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Don’t want this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Impeding growth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Prisoner of filtered materialism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Previous curious follower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Emptied 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Identified emptiness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Tool for kindness to 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highlight>
                            <a:srgbClr val="00FFFF"/>
                          </a:highlight>
                        </a:rPr>
                        <a:t>Impeding growth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highlight>
                            <a:srgbClr val="00FFFF"/>
                          </a:highlight>
                        </a:rPr>
                        <a:t>Held captive by filters and growth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Journey of being a follower, </a:t>
                      </a:r>
                      <a:r>
                        <a:rPr lang="en-US" sz="1400" dirty="0">
                          <a:highlight>
                            <a:srgbClr val="00FFFF"/>
                          </a:highlight>
                        </a:rPr>
                        <a:t>emptiness online </a:t>
                      </a:r>
                      <a:r>
                        <a:rPr lang="en-US" sz="1400" dirty="0"/>
                        <a:t>and then put tools in place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Held captive by filters and growth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Journey of self growth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139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667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542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392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B2F4-6BC7-26C5-FFC1-856B590FB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98895"/>
            <a:ext cx="10058400" cy="1609344"/>
          </a:xfrm>
        </p:spPr>
        <p:txBody>
          <a:bodyPr/>
          <a:lstStyle/>
          <a:p>
            <a:r>
              <a:rPr lang="en-US" dirty="0"/>
              <a:t>Ph1 P1 coding, concepts and relationships – diary keeping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D991D3-4CC6-7420-0185-A2FE842E71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243867"/>
              </p:ext>
            </p:extLst>
          </p:nvPr>
        </p:nvGraphicFramePr>
        <p:xfrm>
          <a:off x="300037" y="1873378"/>
          <a:ext cx="1114425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263">
                  <a:extLst>
                    <a:ext uri="{9D8B030D-6E8A-4147-A177-3AD203B41FA5}">
                      <a16:colId xmlns:a16="http://schemas.microsoft.com/office/drawing/2014/main" val="32030537"/>
                    </a:ext>
                  </a:extLst>
                </a:gridCol>
                <a:gridCol w="1267661">
                  <a:extLst>
                    <a:ext uri="{9D8B030D-6E8A-4147-A177-3AD203B41FA5}">
                      <a16:colId xmlns:a16="http://schemas.microsoft.com/office/drawing/2014/main" val="3619971568"/>
                    </a:ext>
                  </a:extLst>
                </a:gridCol>
                <a:gridCol w="1884641">
                  <a:extLst>
                    <a:ext uri="{9D8B030D-6E8A-4147-A177-3AD203B41FA5}">
                      <a16:colId xmlns:a16="http://schemas.microsoft.com/office/drawing/2014/main" val="3806419554"/>
                    </a:ext>
                  </a:extLst>
                </a:gridCol>
                <a:gridCol w="1722680">
                  <a:extLst>
                    <a:ext uri="{9D8B030D-6E8A-4147-A177-3AD203B41FA5}">
                      <a16:colId xmlns:a16="http://schemas.microsoft.com/office/drawing/2014/main" val="3236520820"/>
                    </a:ext>
                  </a:extLst>
                </a:gridCol>
                <a:gridCol w="1883005">
                  <a:extLst>
                    <a:ext uri="{9D8B030D-6E8A-4147-A177-3AD203B41FA5}">
                      <a16:colId xmlns:a16="http://schemas.microsoft.com/office/drawing/2014/main" val="903090244"/>
                    </a:ext>
                  </a:extLst>
                </a:gridCol>
              </a:tblGrid>
              <a:tr h="628651">
                <a:tc>
                  <a:txBody>
                    <a:bodyPr/>
                    <a:lstStyle/>
                    <a:p>
                      <a:r>
                        <a:rPr lang="en-US" dirty="0"/>
                        <a:t>Day 5 (VN)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by I codes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Focused codes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Relationship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956886"/>
                  </a:ext>
                </a:extLst>
              </a:tr>
              <a:tr h="422928">
                <a:tc rowSpan="4"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terday I watched a video on YouTube. Use one and. Yeah. It's terrible. It was about the 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pitbull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that killed the toddler and. It's just it was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really upsetting,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like I was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thinking about it the whole day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And my heart, especially because the guy That was defending the 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pitbull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And he's our security guy at work. So that really was just, it was, it was ridiculous. It was ridiculous because I just, I couldn't. I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couldn’t understand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how you can place the life of an animal over the place of the life of a child. Like someone's child was never going to grow up now and their child grew up, so that was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really heartbreaking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me. So I guess that's probably the first negative one that I come across in this week. So that was just that was heartbreaking. I c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ouldn’t even finish watching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YouTube video other than just keep sitting and then. So that was, yeah</a:t>
                      </a:r>
                      <a:r>
                        <a:rPr lang="en-ZA" sz="1400" dirty="0">
                          <a:effectLst/>
                        </a:rPr>
                        <a:t> was bad.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025314"/>
                  </a:ext>
                </a:extLst>
              </a:tr>
              <a:tr h="42292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Emotional impact all day follows offline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139136"/>
                  </a:ext>
                </a:extLst>
              </a:tr>
              <a:tr h="42292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her mind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Heartbroken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667841"/>
                  </a:ext>
                </a:extLst>
              </a:tr>
              <a:tr h="23811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Cannot correlate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Pain</a:t>
                      </a:r>
                    </a:p>
                    <a:p>
                      <a:r>
                        <a:rPr lang="en-US" dirty="0"/>
                        <a:t>Heart ache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Lost for words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Emotional experience overwhelming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542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2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B2F4-6BC7-26C5-FFC1-856B590F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Ph1 P2 coding, concepts and relationships – diary keeping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D991D3-4CC6-7420-0185-A2FE842E71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338632"/>
              </p:ext>
            </p:extLst>
          </p:nvPr>
        </p:nvGraphicFramePr>
        <p:xfrm>
          <a:off x="314325" y="2120900"/>
          <a:ext cx="1081405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3203053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36199715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806419554"/>
                    </a:ext>
                  </a:extLst>
                </a:gridCol>
                <a:gridCol w="1671638">
                  <a:extLst>
                    <a:ext uri="{9D8B030D-6E8A-4147-A177-3AD203B41FA5}">
                      <a16:colId xmlns:a16="http://schemas.microsoft.com/office/drawing/2014/main" val="3236520820"/>
                    </a:ext>
                  </a:extLst>
                </a:gridCol>
                <a:gridCol w="1827212">
                  <a:extLst>
                    <a:ext uri="{9D8B030D-6E8A-4147-A177-3AD203B41FA5}">
                      <a16:colId xmlns:a16="http://schemas.microsoft.com/office/drawing/2014/main" val="90309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Day 5 (VN)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by I codes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Focused codes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Relationship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956886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 saw a photo of a girl on Insta who was participating in a triathlon and when I saw her,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I felt such jealousy and sadness because her body was perfect and beautiful and made me feel inadequate and not as good as her at all.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still feel my body does not look like hers and I still think about it.”</a:t>
                      </a:r>
                      <a:r>
                        <a:rPr lang="en-ZA" sz="1200" dirty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0253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Identity confusion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Self and Body invalidation on and follows offline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1391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Poor self esteem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6678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Inadequacy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Body shaming self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542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75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25FD-2C4A-E3FD-2515-55439D74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737" y="272413"/>
            <a:ext cx="9904081" cy="915119"/>
          </a:xfrm>
        </p:spPr>
        <p:txBody>
          <a:bodyPr>
            <a:noAutofit/>
          </a:bodyPr>
          <a:lstStyle/>
          <a:p>
            <a:r>
              <a:rPr lang="en-US" sz="3200" dirty="0"/>
              <a:t>EMERGENT THEORY DEVELOPMENT - draft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319608C-7A99-AAD0-7789-146D6D503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1751771"/>
              </p:ext>
            </p:extLst>
          </p:nvPr>
        </p:nvGraphicFramePr>
        <p:xfrm>
          <a:off x="80307" y="3429000"/>
          <a:ext cx="4118695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AC5196B-4786-18FA-76C0-D0A3C9F122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736653"/>
              </p:ext>
            </p:extLst>
          </p:nvPr>
        </p:nvGraphicFramePr>
        <p:xfrm>
          <a:off x="3640970" y="1455633"/>
          <a:ext cx="4514378" cy="358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5406779-8DA9-6FD1-3BCA-21031BF2F8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45492"/>
              </p:ext>
            </p:extLst>
          </p:nvPr>
        </p:nvGraphicFramePr>
        <p:xfrm>
          <a:off x="7597315" y="3429000"/>
          <a:ext cx="4514378" cy="358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17675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background of polygonal shape">
            <a:extLst>
              <a:ext uri="{FF2B5EF4-FFF2-40B4-BE49-F238E27FC236}">
                <a16:creationId xmlns:a16="http://schemas.microsoft.com/office/drawing/2014/main" id="{B37209AD-3EB7-DD7C-9953-6CD8DDB80A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8" r="37324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B271163-1E03-43CD-BDE9-0233CAE1A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82D6B-8FD0-F52A-68C5-428E89BB8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562" y="145911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Outline of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17A4E-A124-346F-6673-E70753A21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562" y="1650670"/>
            <a:ext cx="7218547" cy="5061419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/>
              <a:t>Establish research interest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/>
              <a:t>Classic Grounded Theory vs Constructivist Grounded Theory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/>
              <a:t>Selecting Participants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/>
              <a:t>CGT process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/>
              <a:t>Participant Phase 1 leading to Phase 2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/>
              <a:t>CGT coding process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/>
              <a:t>Participant Phase 1 &amp; Phase 2 coding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/>
              <a:t>Emergent Theory Development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en-US" sz="2400" dirty="0"/>
          </a:p>
          <a:p>
            <a:pPr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A84125-19BF-4B89-B0B6-72CD1A073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BCDD38B-753F-4DF4-8B85-FD3D5A11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A78B783-89C6-45C9-95E7-2441AC748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85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3E01D388-BA16-8F17-2468-1849DE00E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62" r="20680"/>
          <a:stretch/>
        </p:blipFill>
        <p:spPr>
          <a:xfrm>
            <a:off x="-18281" y="11"/>
            <a:ext cx="6066502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4EA0CB-817F-4705-860A-1632125E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1AB28-F737-D07D-7B40-658A54D1B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635" y="68200"/>
            <a:ext cx="5689791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/>
              <a:t>Establish your research interest/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19B1F-6CF3-606D-3969-2FB674903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198" y="1446162"/>
            <a:ext cx="5458126" cy="3142293"/>
          </a:xfrm>
        </p:spPr>
        <p:txBody>
          <a:bodyPr>
            <a:normAutofit/>
          </a:bodyPr>
          <a:lstStyle/>
          <a:p>
            <a:r>
              <a:rPr lang="en-US" dirty="0"/>
              <a:t>Establish the significance of the study</a:t>
            </a:r>
          </a:p>
          <a:p>
            <a:r>
              <a:rPr lang="en-US" dirty="0"/>
              <a:t>Research the core concepts of interest/ concern</a:t>
            </a:r>
          </a:p>
          <a:p>
            <a:r>
              <a:rPr lang="en-US" b="1" dirty="0"/>
              <a:t>No literature review </a:t>
            </a:r>
            <a:r>
              <a:rPr lang="en-US" dirty="0"/>
              <a:t>– as researcher need to limit your bias and influence</a:t>
            </a:r>
          </a:p>
          <a:p>
            <a:r>
              <a:rPr lang="en-US" dirty="0"/>
              <a:t>Elaborate on the research method of CGT</a:t>
            </a:r>
          </a:p>
          <a:p>
            <a:r>
              <a:rPr lang="en-US" dirty="0"/>
              <a:t>Charmaz (CGT Giant) – </a:t>
            </a:r>
            <a:r>
              <a:rPr lang="en-US" b="1" dirty="0">
                <a:highlight>
                  <a:srgbClr val="FFFF00"/>
                </a:highlight>
              </a:rPr>
              <a:t>enter your study with an open mind not an empty head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75E0AD-E718-4EE0-BA3D-496A7C5E3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D86D46-DFEB-48BD-AAD3-F56155CB9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9AADDA-24F7-40FF-B2DC-649C2D13A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itle 4">
            <a:extLst>
              <a:ext uri="{FF2B5EF4-FFF2-40B4-BE49-F238E27FC236}">
                <a16:creationId xmlns:a16="http://schemas.microsoft.com/office/drawing/2014/main" id="{1364F1D7-CB68-9751-81F3-8EA6EA09FB53}"/>
              </a:ext>
            </a:extLst>
          </p:cNvPr>
          <p:cNvSpPr txBox="1">
            <a:spLocks/>
          </p:cNvSpPr>
          <p:nvPr/>
        </p:nvSpPr>
        <p:spPr>
          <a:xfrm>
            <a:off x="6172198" y="5174978"/>
            <a:ext cx="1961217" cy="3787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Barney Glaser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E5FDA72-F683-FFAF-36E6-AFF286C07766}"/>
              </a:ext>
            </a:extLst>
          </p:cNvPr>
          <p:cNvSpPr txBox="1">
            <a:spLocks/>
          </p:cNvSpPr>
          <p:nvPr/>
        </p:nvSpPr>
        <p:spPr>
          <a:xfrm>
            <a:off x="6157600" y="5616618"/>
            <a:ext cx="1990411" cy="4896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700" dirty="0"/>
              <a:t>Anselm Strauss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48D69C1-E182-0249-CCC1-F3B49E21F48D}"/>
              </a:ext>
            </a:extLst>
          </p:cNvPr>
          <p:cNvSpPr txBox="1">
            <a:spLocks/>
          </p:cNvSpPr>
          <p:nvPr/>
        </p:nvSpPr>
        <p:spPr>
          <a:xfrm>
            <a:off x="6143004" y="4520021"/>
            <a:ext cx="1961217" cy="59203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Classic GT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75A8D6E7-1F95-5221-BB88-F450BA61EEE5}"/>
              </a:ext>
            </a:extLst>
          </p:cNvPr>
          <p:cNvSpPr txBox="1">
            <a:spLocks/>
          </p:cNvSpPr>
          <p:nvPr/>
        </p:nvSpPr>
        <p:spPr>
          <a:xfrm>
            <a:off x="9880270" y="4500984"/>
            <a:ext cx="2175350" cy="59203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CGT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BC6A23A9-FB0A-A2E2-A06B-2AB47203F40A}"/>
              </a:ext>
            </a:extLst>
          </p:cNvPr>
          <p:cNvSpPr txBox="1">
            <a:spLocks/>
          </p:cNvSpPr>
          <p:nvPr/>
        </p:nvSpPr>
        <p:spPr>
          <a:xfrm>
            <a:off x="9880270" y="5084667"/>
            <a:ext cx="2175350" cy="5920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Kathy Charmaz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22F9EB3F-FD6F-0898-86D8-7BE874AFA4EC}"/>
              </a:ext>
            </a:extLst>
          </p:cNvPr>
          <p:cNvSpPr txBox="1">
            <a:spLocks/>
          </p:cNvSpPr>
          <p:nvPr/>
        </p:nvSpPr>
        <p:spPr>
          <a:xfrm>
            <a:off x="6172198" y="6289069"/>
            <a:ext cx="2002751" cy="3384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/>
              <a:t>Juliet Corbin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83A59A-EA9F-1438-03FB-CF23638D2825}"/>
              </a:ext>
            </a:extLst>
          </p:cNvPr>
          <p:cNvSpPr txBox="1">
            <a:spLocks/>
          </p:cNvSpPr>
          <p:nvPr/>
        </p:nvSpPr>
        <p:spPr>
          <a:xfrm>
            <a:off x="170074" y="5018149"/>
            <a:ext cx="5689791" cy="16093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Dynamic social media interactions by emerging adults which influence their well-being and anxiety online and offline. A CGT approach</a:t>
            </a:r>
          </a:p>
        </p:txBody>
      </p:sp>
    </p:spTree>
    <p:extLst>
      <p:ext uri="{BB962C8B-B14F-4D97-AF65-F5344CB8AC3E}">
        <p14:creationId xmlns:p14="http://schemas.microsoft.com/office/powerpoint/2010/main" val="305082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D1AF09-1E68-443C-A7CD-4B5B23010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2B5AD-D695-FE3F-2224-B25F5724EF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8904" b="13404"/>
          <a:stretch/>
        </p:blipFill>
        <p:spPr>
          <a:xfrm>
            <a:off x="-4255" y="14862"/>
            <a:ext cx="12207239" cy="68282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299C32-C39C-436C-88D5-9A6C8094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50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260FE6-23CD-43B6-BCA3-58DE4732B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DD0C6E-09A3-4544-956D-AB5ACD07B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BD82160-CA19-4E1E-8235-1462F7B84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CA2FC30A-26D8-36F6-EFDA-67E4E781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944323">
            <a:off x="560235" y="3292751"/>
            <a:ext cx="3102183" cy="17503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/>
              <a:t>THEORETICAL SAMPLING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B6FD7956-91FB-FAD8-2CBA-1FEDCDC3980F}"/>
              </a:ext>
            </a:extLst>
          </p:cNvPr>
          <p:cNvSpPr txBox="1">
            <a:spLocks/>
          </p:cNvSpPr>
          <p:nvPr/>
        </p:nvSpPr>
        <p:spPr>
          <a:xfrm>
            <a:off x="486426" y="1477806"/>
            <a:ext cx="3249799" cy="16023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THEORETICAL SENSITIVITY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8F75DE5-CB38-C4B2-D571-EEA5CFAE2A15}"/>
              </a:ext>
            </a:extLst>
          </p:cNvPr>
          <p:cNvSpPr txBox="1">
            <a:spLocks/>
          </p:cNvSpPr>
          <p:nvPr/>
        </p:nvSpPr>
        <p:spPr>
          <a:xfrm>
            <a:off x="4264001" y="1470248"/>
            <a:ext cx="2870676" cy="14278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DATA COLLECTION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C3E088BB-EE0F-53A8-6085-50D2D82EC09D}"/>
              </a:ext>
            </a:extLst>
          </p:cNvPr>
          <p:cNvSpPr txBox="1">
            <a:spLocks/>
          </p:cNvSpPr>
          <p:nvPr/>
        </p:nvSpPr>
        <p:spPr>
          <a:xfrm>
            <a:off x="374396" y="5072742"/>
            <a:ext cx="3352584" cy="15849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THEORETICAL SATURATION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70887F1-9C9F-3691-E0E6-6B5F192E355A}"/>
              </a:ext>
            </a:extLst>
          </p:cNvPr>
          <p:cNvSpPr txBox="1">
            <a:spLocks/>
          </p:cNvSpPr>
          <p:nvPr/>
        </p:nvSpPr>
        <p:spPr>
          <a:xfrm rot="20009974">
            <a:off x="10018105" y="1203004"/>
            <a:ext cx="1770999" cy="7125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FIT &amp; RELEVANT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D7EC4CDE-0234-53BB-9AD3-DFF9ADAC6B26}"/>
              </a:ext>
            </a:extLst>
          </p:cNvPr>
          <p:cNvSpPr txBox="1">
            <a:spLocks/>
          </p:cNvSpPr>
          <p:nvPr/>
        </p:nvSpPr>
        <p:spPr>
          <a:xfrm>
            <a:off x="4270750" y="4580109"/>
            <a:ext cx="2902861" cy="8508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MEMO-ING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42174D4A-1FBB-C0D9-79CF-76F2D3C30019}"/>
              </a:ext>
            </a:extLst>
          </p:cNvPr>
          <p:cNvSpPr txBox="1">
            <a:spLocks/>
          </p:cNvSpPr>
          <p:nvPr/>
        </p:nvSpPr>
        <p:spPr>
          <a:xfrm>
            <a:off x="7532165" y="2127843"/>
            <a:ext cx="2967041" cy="12486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ITERATIVE PROCESS</a:t>
            </a:r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C0AB4C1D-152C-E2CD-0E27-95135FA182C9}"/>
              </a:ext>
            </a:extLst>
          </p:cNvPr>
          <p:cNvSpPr txBox="1">
            <a:spLocks/>
          </p:cNvSpPr>
          <p:nvPr/>
        </p:nvSpPr>
        <p:spPr>
          <a:xfrm>
            <a:off x="4270750" y="3009945"/>
            <a:ext cx="2870676" cy="14278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DATA ANALYSIS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3D3103FD-677C-C298-0F67-419CA2D1282F}"/>
              </a:ext>
            </a:extLst>
          </p:cNvPr>
          <p:cNvSpPr/>
          <p:nvPr/>
        </p:nvSpPr>
        <p:spPr>
          <a:xfrm>
            <a:off x="7184279" y="2432516"/>
            <a:ext cx="207573" cy="35269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DDB55E08-1671-1ABB-6C6D-620B28D56B74}"/>
              </a:ext>
            </a:extLst>
          </p:cNvPr>
          <p:cNvSpPr/>
          <p:nvPr/>
        </p:nvSpPr>
        <p:spPr>
          <a:xfrm>
            <a:off x="7084760" y="1470247"/>
            <a:ext cx="572268" cy="4937833"/>
          </a:xfrm>
          <a:prstGeom prst="rightBrace">
            <a:avLst>
              <a:gd name="adj1" fmla="val 68512"/>
              <a:gd name="adj2" fmla="val 50526"/>
            </a:avLst>
          </a:prstGeom>
        </p:spPr>
        <p:style>
          <a:lnRef idx="2">
            <a:schemeClr val="dk1"/>
          </a:lnRef>
          <a:fillRef idx="1001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4">
            <a:extLst>
              <a:ext uri="{FF2B5EF4-FFF2-40B4-BE49-F238E27FC236}">
                <a16:creationId xmlns:a16="http://schemas.microsoft.com/office/drawing/2014/main" id="{4F0F5A06-6D2F-7EC0-6ED7-A3495F3C02F0}"/>
              </a:ext>
            </a:extLst>
          </p:cNvPr>
          <p:cNvSpPr txBox="1">
            <a:spLocks/>
          </p:cNvSpPr>
          <p:nvPr/>
        </p:nvSpPr>
        <p:spPr>
          <a:xfrm>
            <a:off x="7532164" y="4431515"/>
            <a:ext cx="2967041" cy="11009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EMERGENT THEMES</a:t>
            </a: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E2050340-742A-224E-81D7-26D1EC9412E6}"/>
              </a:ext>
            </a:extLst>
          </p:cNvPr>
          <p:cNvSpPr txBox="1">
            <a:spLocks/>
          </p:cNvSpPr>
          <p:nvPr/>
        </p:nvSpPr>
        <p:spPr>
          <a:xfrm>
            <a:off x="0" y="-846"/>
            <a:ext cx="12207239" cy="9535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CLASSIC GROUNDED THEORY RESEARCH JARGON </a:t>
            </a:r>
          </a:p>
        </p:txBody>
      </p:sp>
      <p:sp>
        <p:nvSpPr>
          <p:cNvPr id="28" name="Title 4">
            <a:extLst>
              <a:ext uri="{FF2B5EF4-FFF2-40B4-BE49-F238E27FC236}">
                <a16:creationId xmlns:a16="http://schemas.microsoft.com/office/drawing/2014/main" id="{A3E6FA6D-B55D-68E1-1A44-9F21802F0592}"/>
              </a:ext>
            </a:extLst>
          </p:cNvPr>
          <p:cNvSpPr txBox="1">
            <a:spLocks/>
          </p:cNvSpPr>
          <p:nvPr/>
        </p:nvSpPr>
        <p:spPr>
          <a:xfrm>
            <a:off x="4264001" y="5557210"/>
            <a:ext cx="2813139" cy="8508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tx1"/>
                </a:solidFill>
              </a:rPr>
              <a:t>RESEARCHER</a:t>
            </a:r>
            <a:r>
              <a:rPr lang="en-US" sz="2000" dirty="0">
                <a:solidFill>
                  <a:srgbClr val="7A81FF"/>
                </a:solidFill>
              </a:rPr>
              <a:t> </a:t>
            </a:r>
          </a:p>
        </p:txBody>
      </p:sp>
      <p:sp>
        <p:nvSpPr>
          <p:cNvPr id="30" name="Title 4">
            <a:extLst>
              <a:ext uri="{FF2B5EF4-FFF2-40B4-BE49-F238E27FC236}">
                <a16:creationId xmlns:a16="http://schemas.microsoft.com/office/drawing/2014/main" id="{DD168DD8-4EB5-5906-C969-6C6EA958FE05}"/>
              </a:ext>
            </a:extLst>
          </p:cNvPr>
          <p:cNvSpPr txBox="1">
            <a:spLocks/>
          </p:cNvSpPr>
          <p:nvPr/>
        </p:nvSpPr>
        <p:spPr>
          <a:xfrm>
            <a:off x="7532165" y="3522574"/>
            <a:ext cx="2983287" cy="7322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CODING PROCESS</a:t>
            </a:r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773EF7F1-99C4-1951-3AD0-E819AD76CFF6}"/>
              </a:ext>
            </a:extLst>
          </p:cNvPr>
          <p:cNvSpPr txBox="1">
            <a:spLocks/>
          </p:cNvSpPr>
          <p:nvPr/>
        </p:nvSpPr>
        <p:spPr>
          <a:xfrm>
            <a:off x="7532164" y="5703806"/>
            <a:ext cx="2983288" cy="8107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THEORY DEVELOPMENT</a:t>
            </a:r>
          </a:p>
        </p:txBody>
      </p:sp>
    </p:spTree>
    <p:extLst>
      <p:ext uri="{BB962C8B-B14F-4D97-AF65-F5344CB8AC3E}">
        <p14:creationId xmlns:p14="http://schemas.microsoft.com/office/powerpoint/2010/main" val="3904824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D1AF09-1E68-443C-A7CD-4B5B23010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2B5AD-D695-FE3F-2224-B25F5724EF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8904" b="13404"/>
          <a:stretch/>
        </p:blipFill>
        <p:spPr>
          <a:xfrm>
            <a:off x="-7619" y="11028"/>
            <a:ext cx="12207239" cy="68282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299C32-C39C-436C-88D5-9A6C8094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50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260FE6-23CD-43B6-BCA3-58DE4732B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DD0C6E-09A3-4544-956D-AB5ACD07B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BD82160-CA19-4E1E-8235-1462F7B84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CA2FC30A-26D8-36F6-EFDA-67E4E781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944323">
            <a:off x="560235" y="3292751"/>
            <a:ext cx="3102183" cy="17503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/>
              <a:t>THEORETICAL SAMPLING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B6FD7956-91FB-FAD8-2CBA-1FEDCDC3980F}"/>
              </a:ext>
            </a:extLst>
          </p:cNvPr>
          <p:cNvSpPr txBox="1">
            <a:spLocks/>
          </p:cNvSpPr>
          <p:nvPr/>
        </p:nvSpPr>
        <p:spPr>
          <a:xfrm>
            <a:off x="486426" y="1477806"/>
            <a:ext cx="3249799" cy="16023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THEORETICAL SENSITIVITY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8F75DE5-CB38-C4B2-D571-EEA5CFAE2A15}"/>
              </a:ext>
            </a:extLst>
          </p:cNvPr>
          <p:cNvSpPr txBox="1">
            <a:spLocks/>
          </p:cNvSpPr>
          <p:nvPr/>
        </p:nvSpPr>
        <p:spPr>
          <a:xfrm>
            <a:off x="4281418" y="1986268"/>
            <a:ext cx="2870676" cy="12163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DATA COLLECTION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C3E088BB-EE0F-53A8-6085-50D2D82EC09D}"/>
              </a:ext>
            </a:extLst>
          </p:cNvPr>
          <p:cNvSpPr txBox="1">
            <a:spLocks/>
          </p:cNvSpPr>
          <p:nvPr/>
        </p:nvSpPr>
        <p:spPr>
          <a:xfrm>
            <a:off x="374396" y="5072742"/>
            <a:ext cx="3352584" cy="15849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THEORETICAL SATURATION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70887F1-9C9F-3691-E0E6-6B5F192E355A}"/>
              </a:ext>
            </a:extLst>
          </p:cNvPr>
          <p:cNvSpPr txBox="1">
            <a:spLocks/>
          </p:cNvSpPr>
          <p:nvPr/>
        </p:nvSpPr>
        <p:spPr>
          <a:xfrm rot="644697">
            <a:off x="9675388" y="1207456"/>
            <a:ext cx="2288671" cy="8270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DATA: FIT &amp; RELEVANT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D7EC4CDE-0234-53BB-9AD3-DFF9ADAC6B26}"/>
              </a:ext>
            </a:extLst>
          </p:cNvPr>
          <p:cNvSpPr txBox="1">
            <a:spLocks/>
          </p:cNvSpPr>
          <p:nvPr/>
        </p:nvSpPr>
        <p:spPr>
          <a:xfrm>
            <a:off x="4270750" y="4747068"/>
            <a:ext cx="2902861" cy="8508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7A81FF"/>
                </a:solidFill>
              </a:rPr>
              <a:t>REFLEXIVE </a:t>
            </a:r>
            <a:r>
              <a:rPr lang="en-US" sz="2800" dirty="0"/>
              <a:t>MEMO-ING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42174D4A-1FBB-C0D9-79CF-76F2D3C30019}"/>
              </a:ext>
            </a:extLst>
          </p:cNvPr>
          <p:cNvSpPr txBox="1">
            <a:spLocks/>
          </p:cNvSpPr>
          <p:nvPr/>
        </p:nvSpPr>
        <p:spPr>
          <a:xfrm>
            <a:off x="7582734" y="2013079"/>
            <a:ext cx="2967041" cy="8270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ITERATIVE PROCESS</a:t>
            </a:r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C0AB4C1D-152C-E2CD-0E27-95135FA182C9}"/>
              </a:ext>
            </a:extLst>
          </p:cNvPr>
          <p:cNvSpPr txBox="1">
            <a:spLocks/>
          </p:cNvSpPr>
          <p:nvPr/>
        </p:nvSpPr>
        <p:spPr>
          <a:xfrm>
            <a:off x="4247120" y="3428999"/>
            <a:ext cx="2870676" cy="11100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DATA ANALYSIS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3D3103FD-677C-C298-0F67-419CA2D1282F}"/>
              </a:ext>
            </a:extLst>
          </p:cNvPr>
          <p:cNvSpPr/>
          <p:nvPr/>
        </p:nvSpPr>
        <p:spPr>
          <a:xfrm>
            <a:off x="7184279" y="2432516"/>
            <a:ext cx="207573" cy="35269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DDB55E08-1671-1ABB-6C6D-620B28D56B74}"/>
              </a:ext>
            </a:extLst>
          </p:cNvPr>
          <p:cNvSpPr/>
          <p:nvPr/>
        </p:nvSpPr>
        <p:spPr>
          <a:xfrm>
            <a:off x="7083498" y="1986267"/>
            <a:ext cx="572268" cy="4700614"/>
          </a:xfrm>
          <a:prstGeom prst="rightBrace">
            <a:avLst>
              <a:gd name="adj1" fmla="val 68512"/>
              <a:gd name="adj2" fmla="val 50526"/>
            </a:avLst>
          </a:prstGeom>
        </p:spPr>
        <p:style>
          <a:lnRef idx="2">
            <a:schemeClr val="dk1"/>
          </a:lnRef>
          <a:fillRef idx="1001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4">
            <a:extLst>
              <a:ext uri="{FF2B5EF4-FFF2-40B4-BE49-F238E27FC236}">
                <a16:creationId xmlns:a16="http://schemas.microsoft.com/office/drawing/2014/main" id="{4F0F5A06-6D2F-7EC0-6ED7-A3495F3C02F0}"/>
              </a:ext>
            </a:extLst>
          </p:cNvPr>
          <p:cNvSpPr txBox="1">
            <a:spLocks/>
          </p:cNvSpPr>
          <p:nvPr/>
        </p:nvSpPr>
        <p:spPr>
          <a:xfrm>
            <a:off x="7582733" y="4774858"/>
            <a:ext cx="2967041" cy="8230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EMERGENT THEMES</a:t>
            </a: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E2050340-742A-224E-81D7-26D1EC9412E6}"/>
              </a:ext>
            </a:extLst>
          </p:cNvPr>
          <p:cNvSpPr txBox="1">
            <a:spLocks/>
          </p:cNvSpPr>
          <p:nvPr/>
        </p:nvSpPr>
        <p:spPr>
          <a:xfrm>
            <a:off x="0" y="-846"/>
            <a:ext cx="12207239" cy="9535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7A81FF"/>
                </a:solidFill>
              </a:rPr>
              <a:t>CONSTRUCTIVIST</a:t>
            </a:r>
            <a:r>
              <a:rPr lang="en-US" sz="2800" dirty="0"/>
              <a:t> GROUNDED THEORY RESEARCH JARGON </a:t>
            </a:r>
          </a:p>
        </p:txBody>
      </p:sp>
      <p:sp>
        <p:nvSpPr>
          <p:cNvPr id="28" name="Title 4">
            <a:extLst>
              <a:ext uri="{FF2B5EF4-FFF2-40B4-BE49-F238E27FC236}">
                <a16:creationId xmlns:a16="http://schemas.microsoft.com/office/drawing/2014/main" id="{A3E6FA6D-B55D-68E1-1A44-9F21802F0592}"/>
              </a:ext>
            </a:extLst>
          </p:cNvPr>
          <p:cNvSpPr txBox="1">
            <a:spLocks/>
          </p:cNvSpPr>
          <p:nvPr/>
        </p:nvSpPr>
        <p:spPr>
          <a:xfrm>
            <a:off x="4275889" y="5796416"/>
            <a:ext cx="2813139" cy="8508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7A81FF"/>
                </a:solidFill>
              </a:rPr>
              <a:t>RESEARCHER </a:t>
            </a:r>
          </a:p>
          <a:p>
            <a:pPr algn="ctr"/>
            <a:r>
              <a:rPr lang="en-US" sz="2000" dirty="0">
                <a:solidFill>
                  <a:srgbClr val="7A81FF"/>
                </a:solidFill>
              </a:rPr>
              <a:t>CO-CONSTRUCTS</a:t>
            </a:r>
            <a:endParaRPr lang="en-US" sz="2000" dirty="0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6D09BA0A-EFD2-587C-79A8-161C66B2A64A}"/>
              </a:ext>
            </a:extLst>
          </p:cNvPr>
          <p:cNvSpPr txBox="1">
            <a:spLocks/>
          </p:cNvSpPr>
          <p:nvPr/>
        </p:nvSpPr>
        <p:spPr>
          <a:xfrm>
            <a:off x="7570274" y="2900945"/>
            <a:ext cx="2977835" cy="8508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7A81FF"/>
                </a:solidFill>
              </a:rPr>
              <a:t>FLEXIBILITY IN CODING PROCESS</a:t>
            </a:r>
            <a:endParaRPr lang="en-US" sz="2000" dirty="0"/>
          </a:p>
        </p:txBody>
      </p:sp>
      <p:sp>
        <p:nvSpPr>
          <p:cNvPr id="30" name="Title 4">
            <a:extLst>
              <a:ext uri="{FF2B5EF4-FFF2-40B4-BE49-F238E27FC236}">
                <a16:creationId xmlns:a16="http://schemas.microsoft.com/office/drawing/2014/main" id="{DD168DD8-4EB5-5906-C969-6C6EA958FE05}"/>
              </a:ext>
            </a:extLst>
          </p:cNvPr>
          <p:cNvSpPr txBox="1">
            <a:spLocks/>
          </p:cNvSpPr>
          <p:nvPr/>
        </p:nvSpPr>
        <p:spPr>
          <a:xfrm>
            <a:off x="7570274" y="3821833"/>
            <a:ext cx="2991963" cy="8413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/>
              <a:t>UNIVERSALITY </a:t>
            </a:r>
            <a:r>
              <a:rPr lang="en-US" sz="1800" dirty="0">
                <a:solidFill>
                  <a:srgbClr val="7A81FF"/>
                </a:solidFill>
              </a:rPr>
              <a:t>CONTEXT</a:t>
            </a:r>
            <a:r>
              <a:rPr lang="en-US" sz="1800" dirty="0"/>
              <a:t>  </a:t>
            </a:r>
          </a:p>
          <a:p>
            <a:pPr algn="ctr"/>
            <a:r>
              <a:rPr lang="en-US" sz="1800" dirty="0"/>
              <a:t>PATTERNS</a:t>
            </a:r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773EF7F1-99C4-1951-3AD0-E819AD76CFF6}"/>
              </a:ext>
            </a:extLst>
          </p:cNvPr>
          <p:cNvSpPr txBox="1">
            <a:spLocks/>
          </p:cNvSpPr>
          <p:nvPr/>
        </p:nvSpPr>
        <p:spPr>
          <a:xfrm>
            <a:off x="7570274" y="5709614"/>
            <a:ext cx="2967041" cy="9197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/>
              <a:t>GENERAL THEORY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 </a:t>
            </a:r>
            <a:r>
              <a:rPr lang="en-US" sz="1800" dirty="0">
                <a:solidFill>
                  <a:srgbClr val="7A81FF"/>
                </a:solidFill>
              </a:rPr>
              <a:t>COMPLEXITY &amp; SUBJECTIVITY OF PHENOMENON</a:t>
            </a:r>
            <a:endParaRPr lang="en-US" sz="1800" dirty="0"/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F3317CC1-BED4-DF8A-E35D-CD222EA68A62}"/>
              </a:ext>
            </a:extLst>
          </p:cNvPr>
          <p:cNvSpPr txBox="1">
            <a:spLocks/>
          </p:cNvSpPr>
          <p:nvPr/>
        </p:nvSpPr>
        <p:spPr>
          <a:xfrm rot="19757682">
            <a:off x="10034958" y="5371803"/>
            <a:ext cx="2233752" cy="8270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THEORY DEVELOPMENT</a:t>
            </a:r>
          </a:p>
        </p:txBody>
      </p:sp>
    </p:spTree>
    <p:extLst>
      <p:ext uri="{BB962C8B-B14F-4D97-AF65-F5344CB8AC3E}">
        <p14:creationId xmlns:p14="http://schemas.microsoft.com/office/powerpoint/2010/main" val="14718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C4EA0CB-817F-4705-860A-1632125E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5E0AD-E718-4EE0-BA3D-496A7C5E3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AD86D46-DFEB-48BD-AAD3-F56155CB9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E9AADDA-24F7-40FF-B2DC-649C2D13A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B63CB2D3-17A2-6AEB-EEE5-49DD8DA83A94}"/>
              </a:ext>
            </a:extLst>
          </p:cNvPr>
          <p:cNvSpPr txBox="1">
            <a:spLocks/>
          </p:cNvSpPr>
          <p:nvPr/>
        </p:nvSpPr>
        <p:spPr>
          <a:xfrm>
            <a:off x="6242101" y="791630"/>
            <a:ext cx="5774298" cy="2470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Selecting </a:t>
            </a:r>
            <a:br>
              <a:rPr lang="en-US" sz="3600" dirty="0"/>
            </a:br>
            <a:r>
              <a:rPr lang="en-US" sz="3600" dirty="0"/>
              <a:t>participants </a:t>
            </a:r>
          </a:p>
          <a:p>
            <a:br>
              <a:rPr lang="en-US" sz="1400" dirty="0"/>
            </a:br>
            <a:r>
              <a:rPr lang="en-US" sz="3600" i="1" dirty="0">
                <a:solidFill>
                  <a:srgbClr val="7A81FF"/>
                </a:solidFill>
              </a:rPr>
              <a:t>round 1</a:t>
            </a:r>
            <a:br>
              <a:rPr lang="en-US" sz="3600" dirty="0"/>
            </a:br>
            <a:r>
              <a:rPr lang="en-US" sz="3600" dirty="0"/>
              <a:t>–the study’s ground, virtual approach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F78D2E-63B0-D40D-91F8-506853D95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00" y="206617"/>
            <a:ext cx="5557827" cy="6480264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C4EFAAE-70DC-5ECE-51D2-45E04B2CE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101" y="3970466"/>
            <a:ext cx="4689685" cy="1963705"/>
          </a:xfrm>
        </p:spPr>
        <p:txBody>
          <a:bodyPr>
            <a:normAutofit/>
          </a:bodyPr>
          <a:lstStyle/>
          <a:p>
            <a:r>
              <a:rPr lang="en-US" dirty="0"/>
              <a:t>Purposive selection</a:t>
            </a:r>
          </a:p>
          <a:p>
            <a:r>
              <a:rPr lang="en-US" dirty="0"/>
              <a:t>Posted on specific sites on FB and IG, plus (no respondents)</a:t>
            </a:r>
          </a:p>
          <a:p>
            <a:r>
              <a:rPr lang="en-US" dirty="0" err="1"/>
              <a:t>DM’ed</a:t>
            </a:r>
            <a:r>
              <a:rPr lang="en-US" dirty="0"/>
              <a:t> purposively – users who were active on SM (none responded)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EB8C67-51F8-875E-3F24-239B8F1F42E9}"/>
              </a:ext>
            </a:extLst>
          </p:cNvPr>
          <p:cNvSpPr txBox="1">
            <a:spLocks/>
          </p:cNvSpPr>
          <p:nvPr/>
        </p:nvSpPr>
        <p:spPr>
          <a:xfrm>
            <a:off x="6242101" y="6131109"/>
            <a:ext cx="5774298" cy="6543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Neither of these selection outreaches worked. </a:t>
            </a:r>
          </a:p>
        </p:txBody>
      </p:sp>
      <p:sp>
        <p:nvSpPr>
          <p:cNvPr id="19" name="&quot;No&quot; Symbol 18">
            <a:extLst>
              <a:ext uri="{FF2B5EF4-FFF2-40B4-BE49-F238E27FC236}">
                <a16:creationId xmlns:a16="http://schemas.microsoft.com/office/drawing/2014/main" id="{97D91320-11D6-E038-FA25-C7A832A50226}"/>
              </a:ext>
            </a:extLst>
          </p:cNvPr>
          <p:cNvSpPr/>
          <p:nvPr/>
        </p:nvSpPr>
        <p:spPr>
          <a:xfrm>
            <a:off x="9568474" y="200311"/>
            <a:ext cx="2447925" cy="225083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46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4EA0CB-817F-4705-860A-1632125E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CB458-E0B8-9375-7DF8-F02D69B1B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849" y="3386474"/>
            <a:ext cx="5633882" cy="2121268"/>
          </a:xfrm>
        </p:spPr>
        <p:txBody>
          <a:bodyPr>
            <a:normAutofit/>
          </a:bodyPr>
          <a:lstStyle/>
          <a:p>
            <a:r>
              <a:rPr lang="en-US" dirty="0"/>
              <a:t>Casual discussion with parents regarding this study, and they suggested some of their nieces and nephews who may be interested.</a:t>
            </a:r>
          </a:p>
          <a:p>
            <a:r>
              <a:rPr lang="en-US" dirty="0"/>
              <a:t>I approached Generation Z’s about the study, they were interested in the study, related but not willing to participate.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75E0AD-E718-4EE0-BA3D-496A7C5E3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D86D46-DFEB-48BD-AAD3-F56155CB9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9AADDA-24F7-40FF-B2DC-649C2D13A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9D1932-A980-ACF9-EEC5-AD6B0EDA88E5}"/>
              </a:ext>
            </a:extLst>
          </p:cNvPr>
          <p:cNvSpPr txBox="1">
            <a:spLocks/>
          </p:cNvSpPr>
          <p:nvPr/>
        </p:nvSpPr>
        <p:spPr>
          <a:xfrm>
            <a:off x="6196168" y="5993717"/>
            <a:ext cx="5933703" cy="6999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Phase 1 purposive sampling led to phase 2 theoretical sampling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7A0BF1D-4F82-3B12-7F0F-77A6564F4CC7}"/>
              </a:ext>
            </a:extLst>
          </p:cNvPr>
          <p:cNvSpPr txBox="1">
            <a:spLocks/>
          </p:cNvSpPr>
          <p:nvPr/>
        </p:nvSpPr>
        <p:spPr>
          <a:xfrm>
            <a:off x="6210213" y="84956"/>
            <a:ext cx="5605153" cy="25484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Selecting </a:t>
            </a:r>
            <a:br>
              <a:rPr lang="en-US" sz="3600" dirty="0"/>
            </a:br>
            <a:r>
              <a:rPr lang="en-US" sz="3600" dirty="0"/>
              <a:t>participants – </a:t>
            </a:r>
            <a:br>
              <a:rPr lang="en-US" sz="3600" dirty="0"/>
            </a:br>
            <a:r>
              <a:rPr lang="en-US" sz="3600" i="1" dirty="0">
                <a:solidFill>
                  <a:srgbClr val="7A81FF"/>
                </a:solidFill>
              </a:rPr>
              <a:t>round 2</a:t>
            </a:r>
            <a:br>
              <a:rPr lang="en-US" sz="3600" dirty="0"/>
            </a:br>
            <a:r>
              <a:rPr lang="en-US" sz="3600" dirty="0"/>
              <a:t>on the ground</a:t>
            </a:r>
          </a:p>
        </p:txBody>
      </p:sp>
      <p:pic>
        <p:nvPicPr>
          <p:cNvPr id="4" name="Picture 3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5ACB6BB9-7021-F438-826D-1EFAF15B6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115333" y="0"/>
            <a:ext cx="6206808" cy="6858000"/>
          </a:xfrm>
          <a:prstGeom prst="rect">
            <a:avLst/>
          </a:prstGeom>
        </p:spPr>
      </p:pic>
      <p:pic>
        <p:nvPicPr>
          <p:cNvPr id="8" name="Picture 7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0609F248-ECE1-607A-992B-90F62C3F00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715500" y="736139"/>
            <a:ext cx="2414371" cy="241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8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0DB65CC-5C14-40A8-80CF-0BC246110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D12F21-4973-0272-E668-C947B855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530" y="3181168"/>
            <a:ext cx="3265028" cy="760272"/>
          </a:xfrm>
        </p:spPr>
        <p:txBody>
          <a:bodyPr>
            <a:normAutofit/>
          </a:bodyPr>
          <a:lstStyle/>
          <a:p>
            <a:r>
              <a:rPr lang="en-US" sz="2800" dirty="0"/>
              <a:t>Data analysis</a:t>
            </a:r>
          </a:p>
        </p:txBody>
      </p:sp>
      <p:pic>
        <p:nvPicPr>
          <p:cNvPr id="17" name="Picture 16" descr="Working space background">
            <a:extLst>
              <a:ext uri="{FF2B5EF4-FFF2-40B4-BE49-F238E27FC236}">
                <a16:creationId xmlns:a16="http://schemas.microsoft.com/office/drawing/2014/main" id="{206A2FDC-8892-3DE5-5854-C748EB621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773" r="-1" b="-1"/>
          <a:stretch/>
        </p:blipFill>
        <p:spPr>
          <a:xfrm>
            <a:off x="7555032" y="-15"/>
            <a:ext cx="4646726" cy="68579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70D3EC9-277D-4DFB-90A3-9F5F5F929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0D6A74E-11DD-496C-A37C-9F1EC3F3E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76A5638-2332-43A3-A49E-71C617413E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itle 4">
            <a:extLst>
              <a:ext uri="{FF2B5EF4-FFF2-40B4-BE49-F238E27FC236}">
                <a16:creationId xmlns:a16="http://schemas.microsoft.com/office/drawing/2014/main" id="{146442A0-CC5B-3DEF-3DB7-742F8F43039D}"/>
              </a:ext>
            </a:extLst>
          </p:cNvPr>
          <p:cNvSpPr txBox="1">
            <a:spLocks/>
          </p:cNvSpPr>
          <p:nvPr/>
        </p:nvSpPr>
        <p:spPr>
          <a:xfrm>
            <a:off x="250656" y="148041"/>
            <a:ext cx="2902861" cy="6203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7A81FF"/>
                </a:solidFill>
              </a:rPr>
              <a:t>REFLEXIVE </a:t>
            </a:r>
          </a:p>
          <a:p>
            <a:pPr algn="ctr"/>
            <a:r>
              <a:rPr lang="en-US" sz="2000" dirty="0"/>
              <a:t>MEMO-ING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DF18844E-8122-8A17-E527-0C1F5A002D25}"/>
              </a:ext>
            </a:extLst>
          </p:cNvPr>
          <p:cNvSpPr txBox="1">
            <a:spLocks/>
          </p:cNvSpPr>
          <p:nvPr/>
        </p:nvSpPr>
        <p:spPr>
          <a:xfrm>
            <a:off x="235964" y="852455"/>
            <a:ext cx="2902861" cy="7170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rgbClr val="7A81FF"/>
                </a:solidFill>
              </a:rPr>
              <a:t>RESEARCHER </a:t>
            </a:r>
          </a:p>
          <a:p>
            <a:pPr algn="ctr"/>
            <a:r>
              <a:rPr lang="en-US" sz="1800" dirty="0">
                <a:solidFill>
                  <a:srgbClr val="7A81FF"/>
                </a:solidFill>
              </a:rPr>
              <a:t>CO-CONSTRUCTS</a:t>
            </a:r>
            <a:endParaRPr lang="en-US" sz="1800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34B39021-B7E4-843C-6267-B1304DE6DC72}"/>
              </a:ext>
            </a:extLst>
          </p:cNvPr>
          <p:cNvSpPr txBox="1">
            <a:spLocks/>
          </p:cNvSpPr>
          <p:nvPr/>
        </p:nvSpPr>
        <p:spPr>
          <a:xfrm>
            <a:off x="226906" y="1657664"/>
            <a:ext cx="2967041" cy="5631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/>
              <a:t>ITERATIVE PROCESS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C8D3FB49-B543-954B-C557-86A97FFB48FA}"/>
              </a:ext>
            </a:extLst>
          </p:cNvPr>
          <p:cNvSpPr txBox="1">
            <a:spLocks/>
          </p:cNvSpPr>
          <p:nvPr/>
        </p:nvSpPr>
        <p:spPr>
          <a:xfrm>
            <a:off x="199370" y="3652843"/>
            <a:ext cx="2967041" cy="5682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/>
              <a:t>EMERGENT THEMES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8ECEC6-970A-653F-4C9C-3B9787C65A83}"/>
              </a:ext>
            </a:extLst>
          </p:cNvPr>
          <p:cNvSpPr txBox="1">
            <a:spLocks/>
          </p:cNvSpPr>
          <p:nvPr/>
        </p:nvSpPr>
        <p:spPr>
          <a:xfrm>
            <a:off x="4452927" y="983661"/>
            <a:ext cx="3049677" cy="888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Collect data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4593F45-A6F5-49CC-4FC2-580E409114D5}"/>
              </a:ext>
            </a:extLst>
          </p:cNvPr>
          <p:cNvSpPr txBox="1">
            <a:spLocks/>
          </p:cNvSpPr>
          <p:nvPr/>
        </p:nvSpPr>
        <p:spPr>
          <a:xfrm>
            <a:off x="4474570" y="1809569"/>
            <a:ext cx="2745708" cy="1207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7 days diary keeping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8B9480-3A92-A579-252D-8DE2BE90D28B}"/>
              </a:ext>
            </a:extLst>
          </p:cNvPr>
          <p:cNvCxnSpPr>
            <a:cxnSpLocks/>
          </p:cNvCxnSpPr>
          <p:nvPr/>
        </p:nvCxnSpPr>
        <p:spPr>
          <a:xfrm>
            <a:off x="4431530" y="6008633"/>
            <a:ext cx="367459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A6CBF6-E888-FFED-5E87-B7ADF2D732EA}"/>
              </a:ext>
            </a:extLst>
          </p:cNvPr>
          <p:cNvCxnSpPr>
            <a:cxnSpLocks/>
          </p:cNvCxnSpPr>
          <p:nvPr/>
        </p:nvCxnSpPr>
        <p:spPr>
          <a:xfrm>
            <a:off x="4360080" y="1809569"/>
            <a:ext cx="37460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32EBB2-0037-BA1F-3C21-123DDE219264}"/>
              </a:ext>
            </a:extLst>
          </p:cNvPr>
          <p:cNvCxnSpPr>
            <a:cxnSpLocks/>
          </p:cNvCxnSpPr>
          <p:nvPr/>
        </p:nvCxnSpPr>
        <p:spPr>
          <a:xfrm>
            <a:off x="4318288" y="3019418"/>
            <a:ext cx="37460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9AC2D35-AB4F-2B13-4846-0B4904EF5B9C}"/>
              </a:ext>
            </a:extLst>
          </p:cNvPr>
          <p:cNvCxnSpPr>
            <a:cxnSpLocks/>
          </p:cNvCxnSpPr>
          <p:nvPr/>
        </p:nvCxnSpPr>
        <p:spPr>
          <a:xfrm>
            <a:off x="4318288" y="5209651"/>
            <a:ext cx="38296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itle 4">
            <a:extLst>
              <a:ext uri="{FF2B5EF4-FFF2-40B4-BE49-F238E27FC236}">
                <a16:creationId xmlns:a16="http://schemas.microsoft.com/office/drawing/2014/main" id="{66271A5A-FE89-B9A4-DADD-1B5044888076}"/>
              </a:ext>
            </a:extLst>
          </p:cNvPr>
          <p:cNvSpPr txBox="1">
            <a:spLocks/>
          </p:cNvSpPr>
          <p:nvPr/>
        </p:nvSpPr>
        <p:spPr>
          <a:xfrm>
            <a:off x="1005124" y="4255064"/>
            <a:ext cx="3129288" cy="67726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THEORETICAL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SENSITIVITY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D096AB38-9DF6-BD2B-AFAE-84EA0DB65F2F}"/>
              </a:ext>
            </a:extLst>
          </p:cNvPr>
          <p:cNvSpPr txBox="1">
            <a:spLocks/>
          </p:cNvSpPr>
          <p:nvPr/>
        </p:nvSpPr>
        <p:spPr>
          <a:xfrm>
            <a:off x="1030126" y="4995342"/>
            <a:ext cx="3129288" cy="68987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THEORETICAL SAMPLING </a:t>
            </a:r>
          </a:p>
        </p:txBody>
      </p:sp>
      <p:sp>
        <p:nvSpPr>
          <p:cNvPr id="35" name="Title 4">
            <a:extLst>
              <a:ext uri="{FF2B5EF4-FFF2-40B4-BE49-F238E27FC236}">
                <a16:creationId xmlns:a16="http://schemas.microsoft.com/office/drawing/2014/main" id="{CF41F810-74C8-C8C9-B668-5A852134075F}"/>
              </a:ext>
            </a:extLst>
          </p:cNvPr>
          <p:cNvSpPr txBox="1">
            <a:spLocks/>
          </p:cNvSpPr>
          <p:nvPr/>
        </p:nvSpPr>
        <p:spPr>
          <a:xfrm>
            <a:off x="218565" y="2303990"/>
            <a:ext cx="2967041" cy="6494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CODING INCIDENT BY INCIDENT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2545FC2E-CBF5-430C-0D45-6AD5C5889146}"/>
              </a:ext>
            </a:extLst>
          </p:cNvPr>
          <p:cNvSpPr/>
          <p:nvPr/>
        </p:nvSpPr>
        <p:spPr>
          <a:xfrm>
            <a:off x="3181292" y="0"/>
            <a:ext cx="572268" cy="4271387"/>
          </a:xfrm>
          <a:prstGeom prst="rightBrace">
            <a:avLst>
              <a:gd name="adj1" fmla="val 68512"/>
              <a:gd name="adj2" fmla="val 50526"/>
            </a:avLst>
          </a:prstGeom>
        </p:spPr>
        <p:style>
          <a:lnRef idx="2">
            <a:schemeClr val="dk1"/>
          </a:lnRef>
          <a:fillRef idx="1001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21A62852-5679-FCC8-FFB4-D9F97C37B4C3}"/>
              </a:ext>
            </a:extLst>
          </p:cNvPr>
          <p:cNvSpPr txBox="1">
            <a:spLocks/>
          </p:cNvSpPr>
          <p:nvPr/>
        </p:nvSpPr>
        <p:spPr>
          <a:xfrm>
            <a:off x="199369" y="5736180"/>
            <a:ext cx="2939455" cy="4760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7A81FF"/>
                </a:solidFill>
              </a:rPr>
              <a:t>REFLEXIVE </a:t>
            </a:r>
          </a:p>
          <a:p>
            <a:pPr algn="ctr"/>
            <a:r>
              <a:rPr lang="en-US" sz="2000" dirty="0"/>
              <a:t>MEMO-ING</a:t>
            </a:r>
          </a:p>
        </p:txBody>
      </p:sp>
      <p:sp>
        <p:nvSpPr>
          <p:cNvPr id="37" name="Title 4">
            <a:extLst>
              <a:ext uri="{FF2B5EF4-FFF2-40B4-BE49-F238E27FC236}">
                <a16:creationId xmlns:a16="http://schemas.microsoft.com/office/drawing/2014/main" id="{249EE4A0-D0B2-C9A1-7B4E-2D2AE0251EA1}"/>
              </a:ext>
            </a:extLst>
          </p:cNvPr>
          <p:cNvSpPr txBox="1">
            <a:spLocks/>
          </p:cNvSpPr>
          <p:nvPr/>
        </p:nvSpPr>
        <p:spPr>
          <a:xfrm>
            <a:off x="205273" y="3022014"/>
            <a:ext cx="2967041" cy="5682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rgbClr val="7A81FF"/>
                </a:solidFill>
              </a:rPr>
              <a:t>CONTEXTUAL</a:t>
            </a:r>
            <a:r>
              <a:rPr lang="en-US" sz="1800" dirty="0"/>
              <a:t> PATTERNS</a:t>
            </a:r>
          </a:p>
        </p:txBody>
      </p:sp>
      <p:sp>
        <p:nvSpPr>
          <p:cNvPr id="40" name="Title 4">
            <a:extLst>
              <a:ext uri="{FF2B5EF4-FFF2-40B4-BE49-F238E27FC236}">
                <a16:creationId xmlns:a16="http://schemas.microsoft.com/office/drawing/2014/main" id="{B91366C7-D9AF-D6ED-3CF3-6B1A3B0DF47D}"/>
              </a:ext>
            </a:extLst>
          </p:cNvPr>
          <p:cNvSpPr txBox="1">
            <a:spLocks/>
          </p:cNvSpPr>
          <p:nvPr/>
        </p:nvSpPr>
        <p:spPr>
          <a:xfrm>
            <a:off x="199370" y="6255094"/>
            <a:ext cx="2939454" cy="5243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rgbClr val="7A81FF"/>
                </a:solidFill>
              </a:rPr>
              <a:t>RESEARCHER </a:t>
            </a:r>
          </a:p>
          <a:p>
            <a:pPr algn="ctr"/>
            <a:r>
              <a:rPr lang="en-US" sz="1800" dirty="0">
                <a:solidFill>
                  <a:srgbClr val="7A81FF"/>
                </a:solidFill>
              </a:rPr>
              <a:t>CO-CONSTRUCTS</a:t>
            </a:r>
            <a:endParaRPr lang="en-US" sz="1800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20F4C138-2371-14BF-BD4B-3DB249E3F58B}"/>
              </a:ext>
            </a:extLst>
          </p:cNvPr>
          <p:cNvSpPr txBox="1">
            <a:spLocks/>
          </p:cNvSpPr>
          <p:nvPr/>
        </p:nvSpPr>
        <p:spPr>
          <a:xfrm>
            <a:off x="4627230" y="104743"/>
            <a:ext cx="2342863" cy="7082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Phase 1 –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73F872C6-94A1-5834-ECBE-1AFEA5783C2E}"/>
              </a:ext>
            </a:extLst>
          </p:cNvPr>
          <p:cNvSpPr txBox="1">
            <a:spLocks/>
          </p:cNvSpPr>
          <p:nvPr/>
        </p:nvSpPr>
        <p:spPr>
          <a:xfrm>
            <a:off x="4731654" y="4242257"/>
            <a:ext cx="2342863" cy="7082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Phase 2 –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8D1A429F-5CBC-E0DC-9004-05E8EA7D0C4B}"/>
              </a:ext>
            </a:extLst>
          </p:cNvPr>
          <p:cNvSpPr txBox="1">
            <a:spLocks/>
          </p:cNvSpPr>
          <p:nvPr/>
        </p:nvSpPr>
        <p:spPr>
          <a:xfrm>
            <a:off x="4491450" y="5321430"/>
            <a:ext cx="3049677" cy="642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Collect data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062E723-5B31-6DBC-CE9A-F3F546E95AFC}"/>
              </a:ext>
            </a:extLst>
          </p:cNvPr>
          <p:cNvCxnSpPr>
            <a:cxnSpLocks/>
          </p:cNvCxnSpPr>
          <p:nvPr/>
        </p:nvCxnSpPr>
        <p:spPr>
          <a:xfrm>
            <a:off x="4372417" y="4078550"/>
            <a:ext cx="38296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itle 1">
            <a:extLst>
              <a:ext uri="{FF2B5EF4-FFF2-40B4-BE49-F238E27FC236}">
                <a16:creationId xmlns:a16="http://schemas.microsoft.com/office/drawing/2014/main" id="{123919EA-91F9-72A3-98CF-D560EF388BAC}"/>
              </a:ext>
            </a:extLst>
          </p:cNvPr>
          <p:cNvSpPr txBox="1">
            <a:spLocks/>
          </p:cNvSpPr>
          <p:nvPr/>
        </p:nvSpPr>
        <p:spPr>
          <a:xfrm>
            <a:off x="4474570" y="5870772"/>
            <a:ext cx="2745708" cy="1207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7 days diary keeping</a:t>
            </a:r>
          </a:p>
        </p:txBody>
      </p:sp>
    </p:spTree>
    <p:extLst>
      <p:ext uri="{BB962C8B-B14F-4D97-AF65-F5344CB8AC3E}">
        <p14:creationId xmlns:p14="http://schemas.microsoft.com/office/powerpoint/2010/main" val="164055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535B-1149-D4E3-EF1B-89A1A5C5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00278"/>
          </a:xfrm>
        </p:spPr>
        <p:txBody>
          <a:bodyPr/>
          <a:lstStyle/>
          <a:p>
            <a:r>
              <a:rPr lang="en-US" dirty="0"/>
              <a:t>Participant interaction Ph1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65A1270-06F3-757F-FE3E-33E77FDD62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789148"/>
              </p:ext>
            </p:extLst>
          </p:nvPr>
        </p:nvGraphicFramePr>
        <p:xfrm>
          <a:off x="1069848" y="1549895"/>
          <a:ext cx="10058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132601467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5798303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90065883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86566856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018563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Participant1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Participant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Participant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Participant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167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Interview &amp; signed consent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997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Debrief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772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Researcher Diary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56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Straight 7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64268"/>
                  </a:ext>
                </a:extLst>
              </a:tr>
            </a:tbl>
          </a:graphicData>
        </a:graphic>
      </p:graphicFrame>
      <p:sp>
        <p:nvSpPr>
          <p:cNvPr id="7" name="5-point Star 6">
            <a:extLst>
              <a:ext uri="{FF2B5EF4-FFF2-40B4-BE49-F238E27FC236}">
                <a16:creationId xmlns:a16="http://schemas.microsoft.com/office/drawing/2014/main" id="{566067D0-DEC5-D7DE-5CE3-C6041E1AB469}"/>
              </a:ext>
            </a:extLst>
          </p:cNvPr>
          <p:cNvSpPr/>
          <p:nvPr/>
        </p:nvSpPr>
        <p:spPr>
          <a:xfrm>
            <a:off x="374034" y="3097979"/>
            <a:ext cx="701713" cy="53438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BBAA934F-1556-2F85-DDDF-416B7FFCA511}"/>
              </a:ext>
            </a:extLst>
          </p:cNvPr>
          <p:cNvSpPr/>
          <p:nvPr/>
        </p:nvSpPr>
        <p:spPr>
          <a:xfrm>
            <a:off x="11023974" y="2736314"/>
            <a:ext cx="701713" cy="53438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6FD325-1086-8C1B-D514-5D0E2DA04F09}"/>
              </a:ext>
            </a:extLst>
          </p:cNvPr>
          <p:cNvSpPr txBox="1"/>
          <p:nvPr/>
        </p:nvSpPr>
        <p:spPr>
          <a:xfrm>
            <a:off x="1069848" y="4534464"/>
            <a:ext cx="360337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pattern</a:t>
            </a:r>
            <a:r>
              <a:rPr lang="en-US" dirty="0"/>
              <a:t> emerging – obvious and tacit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DE3E12-0A27-5B2F-18C9-08F6B0E7AFFC}"/>
              </a:ext>
            </a:extLst>
          </p:cNvPr>
          <p:cNvSpPr txBox="1"/>
          <p:nvPr/>
        </p:nvSpPr>
        <p:spPr>
          <a:xfrm>
            <a:off x="1069848" y="5283236"/>
            <a:ext cx="3603378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Memo-</a:t>
            </a:r>
            <a:r>
              <a:rPr lang="en-US" b="1" dirty="0" err="1"/>
              <a:t>ing</a:t>
            </a:r>
            <a:endParaRPr lang="en-US" b="1" dirty="0"/>
          </a:p>
          <a:p>
            <a:r>
              <a:rPr lang="en-US" dirty="0"/>
              <a:t>Participants limited their responses and engagement for each diary entry. </a:t>
            </a:r>
          </a:p>
          <a:p>
            <a:r>
              <a:rPr lang="en-US" dirty="0"/>
              <a:t>-Researcher reflexivity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95AFC-8A52-62CC-C686-221E5FB5D43D}"/>
              </a:ext>
            </a:extLst>
          </p:cNvPr>
          <p:cNvSpPr txBox="1"/>
          <p:nvPr/>
        </p:nvSpPr>
        <p:spPr>
          <a:xfrm>
            <a:off x="4980184" y="4738598"/>
            <a:ext cx="3451298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Theoretical sensitivity </a:t>
            </a:r>
            <a:r>
              <a:rPr lang="en-US" dirty="0"/>
              <a:t>– </a:t>
            </a:r>
          </a:p>
          <a:p>
            <a:r>
              <a:rPr lang="en-US" dirty="0"/>
              <a:t>add questions </a:t>
            </a:r>
          </a:p>
          <a:p>
            <a:r>
              <a:rPr lang="en-US" dirty="0"/>
              <a:t>-explore emotions from posts</a:t>
            </a:r>
          </a:p>
          <a:p>
            <a:r>
              <a:rPr lang="en-US" dirty="0"/>
              <a:t>-debriefing more overt, </a:t>
            </a:r>
          </a:p>
          <a:p>
            <a:r>
              <a:rPr lang="en-US" dirty="0"/>
              <a:t>-more detail for diary &amp; VN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59303E-FBBC-B0B4-BC03-0FEA368AD3AB}"/>
              </a:ext>
            </a:extLst>
          </p:cNvPr>
          <p:cNvSpPr txBox="1"/>
          <p:nvPr/>
        </p:nvSpPr>
        <p:spPr>
          <a:xfrm>
            <a:off x="1069974" y="3775776"/>
            <a:ext cx="1091222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NB* Know the ontological approach to CGT – symbolic interactionist paradigm (social theory) – people construct society &amp; create meaning through use of symbols (words, gestures) and social interaction.</a:t>
            </a:r>
          </a:p>
        </p:txBody>
      </p:sp>
      <p:sp>
        <p:nvSpPr>
          <p:cNvPr id="13" name="Bent Arrow 12">
            <a:extLst>
              <a:ext uri="{FF2B5EF4-FFF2-40B4-BE49-F238E27FC236}">
                <a16:creationId xmlns:a16="http://schemas.microsoft.com/office/drawing/2014/main" id="{84567F07-1E28-4495-FE70-14DBF623A5A3}"/>
              </a:ext>
            </a:extLst>
          </p:cNvPr>
          <p:cNvSpPr/>
          <p:nvPr/>
        </p:nvSpPr>
        <p:spPr>
          <a:xfrm rot="10800000" flipH="1">
            <a:off x="588326" y="3943116"/>
            <a:ext cx="273132" cy="90941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1DE280-5D69-C6FC-B823-CC191685D9C5}"/>
              </a:ext>
            </a:extLst>
          </p:cNvPr>
          <p:cNvSpPr txBox="1"/>
          <p:nvPr/>
        </p:nvSpPr>
        <p:spPr>
          <a:xfrm>
            <a:off x="8530905" y="4725087"/>
            <a:ext cx="3451298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Theoretical sampling </a:t>
            </a:r>
            <a:r>
              <a:rPr lang="en-US" dirty="0"/>
              <a:t>– </a:t>
            </a:r>
          </a:p>
          <a:p>
            <a:r>
              <a:rPr lang="en-US" dirty="0"/>
              <a:t>-select participants to meet the criteria of the theoretical sensitivity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78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{4903B40D-2456-DC44-8780-9102B4F552B2}tf10001070</Template>
  <TotalTime>4349</TotalTime>
  <Words>1259</Words>
  <Application>Microsoft Macintosh PowerPoint</Application>
  <PresentationFormat>Widescreen</PresentationFormat>
  <Paragraphs>274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Rockwell Extra Bold</vt:lpstr>
      <vt:lpstr>Wingdings</vt:lpstr>
      <vt:lpstr>Wood Type</vt:lpstr>
      <vt:lpstr>CAPACITATING PROFESSIONALS TO BUILD THEORIES WITH GROUNDED THEORY:  PHASE 1&amp;2 OF GENERATION Z SOCIAL MEDIA EXPERIENCES</vt:lpstr>
      <vt:lpstr>Outline of the presentation</vt:lpstr>
      <vt:lpstr>Establish your research interest/ concern</vt:lpstr>
      <vt:lpstr>THEORETICAL SAMPLING</vt:lpstr>
      <vt:lpstr>THEORETICAL SAMPLING</vt:lpstr>
      <vt:lpstr>PowerPoint Presentation</vt:lpstr>
      <vt:lpstr>PowerPoint Presentation</vt:lpstr>
      <vt:lpstr>Data analysis</vt:lpstr>
      <vt:lpstr>Participant interaction Ph1</vt:lpstr>
      <vt:lpstr>Participant interaction Ph2</vt:lpstr>
      <vt:lpstr>CGT CODING PROCESS</vt:lpstr>
      <vt:lpstr>Ph1 coding, concepts and relationships</vt:lpstr>
      <vt:lpstr>Ph1 P1 coding, concepts and relationships – diary keeping</vt:lpstr>
      <vt:lpstr>Ph1 P2 coding, concepts and relationships – diary keeping</vt:lpstr>
      <vt:lpstr>EMERGENT THEORY DEVELOPMENT - draft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Iterative Data Collection &amp; Data analysis in CGT</dc:title>
  <dc:creator>Robyncoleman2022@outlook.com</dc:creator>
  <cp:lastModifiedBy>Robyncoleman2022@outlook.com</cp:lastModifiedBy>
  <cp:revision>26</cp:revision>
  <dcterms:created xsi:type="dcterms:W3CDTF">2023-08-03T10:06:12Z</dcterms:created>
  <dcterms:modified xsi:type="dcterms:W3CDTF">2023-09-26T21:35:17Z</dcterms:modified>
</cp:coreProperties>
</file>