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9"/>
    <p:restoredTop sz="94622"/>
  </p:normalViewPr>
  <p:slideViewPr>
    <p:cSldViewPr snapToGrid="0" snapToObjects="1">
      <p:cViewPr varScale="1">
        <p:scale>
          <a:sx n="59" d="100"/>
          <a:sy n="59" d="100"/>
        </p:scale>
        <p:origin x="93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image" Target="../media/image3.jpeg"/><Relationship Id="rId4" Type="http://schemas.openxmlformats.org/officeDocument/2006/relationships/image" Target="../media/image6.jpg"/></Relationships>
</file>

<file path=ppt/diagrams/_rels/drawing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image" Target="../media/image3.jpeg"/><Relationship Id="rId4" Type="http://schemas.openxmlformats.org/officeDocument/2006/relationships/image" Target="../media/image6.jp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96FE48-4C90-4547-9466-42D2AAC5B407}" type="doc">
      <dgm:prSet loTypeId="urn:microsoft.com/office/officeart/2005/8/layout/default" loCatId="list" qsTypeId="urn:microsoft.com/office/officeart/2005/8/quickstyle/simple4" qsCatId="simple" csTypeId="urn:microsoft.com/office/officeart/2005/8/colors/accent1_2" csCatId="accent1"/>
      <dgm:spPr/>
      <dgm:t>
        <a:bodyPr/>
        <a:lstStyle/>
        <a:p>
          <a:endParaRPr lang="en-US"/>
        </a:p>
      </dgm:t>
    </dgm:pt>
    <dgm:pt modelId="{782CC767-31B2-439F-AD80-01FCA8C1CD10}">
      <dgm:prSet/>
      <dgm:spPr/>
      <dgm:t>
        <a:bodyPr/>
        <a:lstStyle/>
        <a:p>
          <a:r>
            <a:rPr lang="en-ZA"/>
            <a:t>Greater number of service users engage in treatment on involuntary basis as opposed to voluntary users. (add statistics -) </a:t>
          </a:r>
          <a:endParaRPr lang="en-US"/>
        </a:p>
      </dgm:t>
    </dgm:pt>
    <dgm:pt modelId="{B3F8EA04-CA07-402B-97C6-7C3DD49E739F}" type="parTrans" cxnId="{70503C74-4543-4312-91D6-A17ADCCD66B1}">
      <dgm:prSet/>
      <dgm:spPr/>
      <dgm:t>
        <a:bodyPr/>
        <a:lstStyle/>
        <a:p>
          <a:endParaRPr lang="en-US"/>
        </a:p>
      </dgm:t>
    </dgm:pt>
    <dgm:pt modelId="{8DC5037B-8DD3-495C-8C67-26E03F9E3944}" type="sibTrans" cxnId="{70503C74-4543-4312-91D6-A17ADCCD66B1}">
      <dgm:prSet/>
      <dgm:spPr/>
      <dgm:t>
        <a:bodyPr/>
        <a:lstStyle/>
        <a:p>
          <a:endParaRPr lang="en-US"/>
        </a:p>
      </dgm:t>
    </dgm:pt>
    <dgm:pt modelId="{7A0D062A-1E60-4161-AC36-35F46C8CEEE1}">
      <dgm:prSet/>
      <dgm:spPr/>
      <dgm:t>
        <a:bodyPr/>
        <a:lstStyle/>
        <a:p>
          <a:r>
            <a:rPr lang="en-ZA" dirty="0"/>
            <a:t>No intervention methodologies and programmes designed for involuntary service users. </a:t>
          </a:r>
          <a:endParaRPr lang="en-US" dirty="0"/>
        </a:p>
      </dgm:t>
    </dgm:pt>
    <dgm:pt modelId="{A4233C13-DEED-4614-89FB-B7A4554AC21C}" type="parTrans" cxnId="{A09B2ABB-7D69-4720-A273-F79D032F051E}">
      <dgm:prSet/>
      <dgm:spPr/>
      <dgm:t>
        <a:bodyPr/>
        <a:lstStyle/>
        <a:p>
          <a:endParaRPr lang="en-US"/>
        </a:p>
      </dgm:t>
    </dgm:pt>
    <dgm:pt modelId="{30152FAA-1786-45AB-A484-AD2F421D5A81}" type="sibTrans" cxnId="{A09B2ABB-7D69-4720-A273-F79D032F051E}">
      <dgm:prSet/>
      <dgm:spPr/>
      <dgm:t>
        <a:bodyPr/>
        <a:lstStyle/>
        <a:p>
          <a:endParaRPr lang="en-US"/>
        </a:p>
      </dgm:t>
    </dgm:pt>
    <dgm:pt modelId="{DEA9F801-6901-4736-AFED-3540D670807A}">
      <dgm:prSet/>
      <dgm:spPr/>
      <dgm:t>
        <a:bodyPr/>
        <a:lstStyle/>
        <a:p>
          <a:r>
            <a:rPr lang="en-ZA"/>
            <a:t>Social workers at a local level of service provision receive a lot of cases that reach them through counter-referral and assisted referral. </a:t>
          </a:r>
          <a:endParaRPr lang="en-US"/>
        </a:p>
      </dgm:t>
    </dgm:pt>
    <dgm:pt modelId="{63760935-217A-4CB5-B5CD-C9ED26F0B081}" type="parTrans" cxnId="{0EA2D5ED-94BB-4BE7-9174-A4462F4112D3}">
      <dgm:prSet/>
      <dgm:spPr/>
      <dgm:t>
        <a:bodyPr/>
        <a:lstStyle/>
        <a:p>
          <a:endParaRPr lang="en-US"/>
        </a:p>
      </dgm:t>
    </dgm:pt>
    <dgm:pt modelId="{66EDD079-3F11-4816-A847-CB7635E2E632}" type="sibTrans" cxnId="{0EA2D5ED-94BB-4BE7-9174-A4462F4112D3}">
      <dgm:prSet/>
      <dgm:spPr/>
      <dgm:t>
        <a:bodyPr/>
        <a:lstStyle/>
        <a:p>
          <a:endParaRPr lang="en-US"/>
        </a:p>
      </dgm:t>
    </dgm:pt>
    <dgm:pt modelId="{E33BD76C-B580-480B-A9D0-F1F74B7FB8FA}">
      <dgm:prSet/>
      <dgm:spPr/>
      <dgm:t>
        <a:bodyPr/>
        <a:lstStyle/>
        <a:p>
          <a:r>
            <a:rPr lang="en-ZA"/>
            <a:t>Failed abstinence is high among involuntary service users, and this is precipitated by the lack of insight for behaviour change.    </a:t>
          </a:r>
          <a:endParaRPr lang="en-US"/>
        </a:p>
      </dgm:t>
    </dgm:pt>
    <dgm:pt modelId="{C970E9EF-754D-4F27-AEF8-E1DF472B2FA7}" type="parTrans" cxnId="{3517D104-0357-44B6-949D-C8C3C11418AD}">
      <dgm:prSet/>
      <dgm:spPr/>
      <dgm:t>
        <a:bodyPr/>
        <a:lstStyle/>
        <a:p>
          <a:endParaRPr lang="en-US"/>
        </a:p>
      </dgm:t>
    </dgm:pt>
    <dgm:pt modelId="{896AFBDD-DDCE-47AC-9F26-72CEC383CA7D}" type="sibTrans" cxnId="{3517D104-0357-44B6-949D-C8C3C11418AD}">
      <dgm:prSet/>
      <dgm:spPr/>
      <dgm:t>
        <a:bodyPr/>
        <a:lstStyle/>
        <a:p>
          <a:endParaRPr lang="en-US"/>
        </a:p>
      </dgm:t>
    </dgm:pt>
    <dgm:pt modelId="{9C0CAAF9-5332-42DF-A27B-6477BC004988}">
      <dgm:prSet/>
      <dgm:spPr/>
      <dgm:t>
        <a:bodyPr/>
        <a:lstStyle/>
        <a:p>
          <a:r>
            <a:rPr lang="en-ZA" b="1"/>
            <a:t>There is a need to develop intervention mechanisms to help combat the prevalence of failed abstinence among involuntary service users. This should start from proper conceptualisation of an involuntary service users in a south African treatment context. </a:t>
          </a:r>
          <a:endParaRPr lang="en-US"/>
        </a:p>
      </dgm:t>
    </dgm:pt>
    <dgm:pt modelId="{7D856E16-582F-4012-9942-6687EBEA32B4}" type="parTrans" cxnId="{9D5FA9E8-6912-47E1-B891-EF6F8FB03BF5}">
      <dgm:prSet/>
      <dgm:spPr/>
      <dgm:t>
        <a:bodyPr/>
        <a:lstStyle/>
        <a:p>
          <a:endParaRPr lang="en-US"/>
        </a:p>
      </dgm:t>
    </dgm:pt>
    <dgm:pt modelId="{F1A9304F-7046-4C50-B644-13FA67609D1C}" type="sibTrans" cxnId="{9D5FA9E8-6912-47E1-B891-EF6F8FB03BF5}">
      <dgm:prSet/>
      <dgm:spPr/>
      <dgm:t>
        <a:bodyPr/>
        <a:lstStyle/>
        <a:p>
          <a:endParaRPr lang="en-US"/>
        </a:p>
      </dgm:t>
    </dgm:pt>
    <dgm:pt modelId="{4AB03157-0961-4E13-AD31-E9D6A5D90C77}" type="pres">
      <dgm:prSet presAssocID="{3996FE48-4C90-4547-9466-42D2AAC5B407}" presName="diagram" presStyleCnt="0">
        <dgm:presLayoutVars>
          <dgm:dir/>
          <dgm:resizeHandles val="exact"/>
        </dgm:presLayoutVars>
      </dgm:prSet>
      <dgm:spPr/>
    </dgm:pt>
    <dgm:pt modelId="{49D7D7CD-42D7-44D0-AABC-0427CE431A2C}" type="pres">
      <dgm:prSet presAssocID="{782CC767-31B2-439F-AD80-01FCA8C1CD10}" presName="node" presStyleLbl="node1" presStyleIdx="0" presStyleCnt="5">
        <dgm:presLayoutVars>
          <dgm:bulletEnabled val="1"/>
        </dgm:presLayoutVars>
      </dgm:prSet>
      <dgm:spPr/>
    </dgm:pt>
    <dgm:pt modelId="{C0EA9D9F-490C-4134-9EE6-87CEC6B5BA86}" type="pres">
      <dgm:prSet presAssocID="{8DC5037B-8DD3-495C-8C67-26E03F9E3944}" presName="sibTrans" presStyleCnt="0"/>
      <dgm:spPr/>
    </dgm:pt>
    <dgm:pt modelId="{A84F4979-C741-4A12-8ECC-4372230DF3B1}" type="pres">
      <dgm:prSet presAssocID="{7A0D062A-1E60-4161-AC36-35F46C8CEEE1}" presName="node" presStyleLbl="node1" presStyleIdx="1" presStyleCnt="5">
        <dgm:presLayoutVars>
          <dgm:bulletEnabled val="1"/>
        </dgm:presLayoutVars>
      </dgm:prSet>
      <dgm:spPr/>
    </dgm:pt>
    <dgm:pt modelId="{7150D086-8E87-49E5-95E3-0C951697524E}" type="pres">
      <dgm:prSet presAssocID="{30152FAA-1786-45AB-A484-AD2F421D5A81}" presName="sibTrans" presStyleCnt="0"/>
      <dgm:spPr/>
    </dgm:pt>
    <dgm:pt modelId="{00E01A14-B659-476B-844A-497C841AFCDA}" type="pres">
      <dgm:prSet presAssocID="{DEA9F801-6901-4736-AFED-3540D670807A}" presName="node" presStyleLbl="node1" presStyleIdx="2" presStyleCnt="5">
        <dgm:presLayoutVars>
          <dgm:bulletEnabled val="1"/>
        </dgm:presLayoutVars>
      </dgm:prSet>
      <dgm:spPr/>
    </dgm:pt>
    <dgm:pt modelId="{5208A9A0-62CA-4EBA-AB29-6AFFA656190E}" type="pres">
      <dgm:prSet presAssocID="{66EDD079-3F11-4816-A847-CB7635E2E632}" presName="sibTrans" presStyleCnt="0"/>
      <dgm:spPr/>
    </dgm:pt>
    <dgm:pt modelId="{2CDF4D0B-51ED-47B4-9157-0A74A3CC3BE5}" type="pres">
      <dgm:prSet presAssocID="{E33BD76C-B580-480B-A9D0-F1F74B7FB8FA}" presName="node" presStyleLbl="node1" presStyleIdx="3" presStyleCnt="5">
        <dgm:presLayoutVars>
          <dgm:bulletEnabled val="1"/>
        </dgm:presLayoutVars>
      </dgm:prSet>
      <dgm:spPr/>
    </dgm:pt>
    <dgm:pt modelId="{F35CF5D2-DDB0-4C38-B700-08A542497F41}" type="pres">
      <dgm:prSet presAssocID="{896AFBDD-DDCE-47AC-9F26-72CEC383CA7D}" presName="sibTrans" presStyleCnt="0"/>
      <dgm:spPr/>
    </dgm:pt>
    <dgm:pt modelId="{9EE601FB-452E-42E8-9D92-EC826C9D50F9}" type="pres">
      <dgm:prSet presAssocID="{9C0CAAF9-5332-42DF-A27B-6477BC004988}" presName="node" presStyleLbl="node1" presStyleIdx="4" presStyleCnt="5">
        <dgm:presLayoutVars>
          <dgm:bulletEnabled val="1"/>
        </dgm:presLayoutVars>
      </dgm:prSet>
      <dgm:spPr/>
    </dgm:pt>
  </dgm:ptLst>
  <dgm:cxnLst>
    <dgm:cxn modelId="{3517D104-0357-44B6-949D-C8C3C11418AD}" srcId="{3996FE48-4C90-4547-9466-42D2AAC5B407}" destId="{E33BD76C-B580-480B-A9D0-F1F74B7FB8FA}" srcOrd="3" destOrd="0" parTransId="{C970E9EF-754D-4F27-AEF8-E1DF472B2FA7}" sibTransId="{896AFBDD-DDCE-47AC-9F26-72CEC383CA7D}"/>
    <dgm:cxn modelId="{53FBCD1F-FF3F-4250-B8A1-091D8C97447D}" type="presOf" srcId="{3996FE48-4C90-4547-9466-42D2AAC5B407}" destId="{4AB03157-0961-4E13-AD31-E9D6A5D90C77}" srcOrd="0" destOrd="0" presId="urn:microsoft.com/office/officeart/2005/8/layout/default"/>
    <dgm:cxn modelId="{CB6B713F-1CCF-4C70-ACB6-EA71A59D15EA}" type="presOf" srcId="{7A0D062A-1E60-4161-AC36-35F46C8CEEE1}" destId="{A84F4979-C741-4A12-8ECC-4372230DF3B1}" srcOrd="0" destOrd="0" presId="urn:microsoft.com/office/officeart/2005/8/layout/default"/>
    <dgm:cxn modelId="{2DCAA44B-BBD6-429A-A1F5-5D982CA7B89E}" type="presOf" srcId="{782CC767-31B2-439F-AD80-01FCA8C1CD10}" destId="{49D7D7CD-42D7-44D0-AABC-0427CE431A2C}" srcOrd="0" destOrd="0" presId="urn:microsoft.com/office/officeart/2005/8/layout/default"/>
    <dgm:cxn modelId="{70503C74-4543-4312-91D6-A17ADCCD66B1}" srcId="{3996FE48-4C90-4547-9466-42D2AAC5B407}" destId="{782CC767-31B2-439F-AD80-01FCA8C1CD10}" srcOrd="0" destOrd="0" parTransId="{B3F8EA04-CA07-402B-97C6-7C3DD49E739F}" sibTransId="{8DC5037B-8DD3-495C-8C67-26E03F9E3944}"/>
    <dgm:cxn modelId="{187EB05A-4500-4C2A-8F59-88B24523DE94}" type="presOf" srcId="{9C0CAAF9-5332-42DF-A27B-6477BC004988}" destId="{9EE601FB-452E-42E8-9D92-EC826C9D50F9}" srcOrd="0" destOrd="0" presId="urn:microsoft.com/office/officeart/2005/8/layout/default"/>
    <dgm:cxn modelId="{A09B2ABB-7D69-4720-A273-F79D032F051E}" srcId="{3996FE48-4C90-4547-9466-42D2AAC5B407}" destId="{7A0D062A-1E60-4161-AC36-35F46C8CEEE1}" srcOrd="1" destOrd="0" parTransId="{A4233C13-DEED-4614-89FB-B7A4554AC21C}" sibTransId="{30152FAA-1786-45AB-A484-AD2F421D5A81}"/>
    <dgm:cxn modelId="{8D4A90C3-102E-4A88-90C2-7E6B0CFF56E4}" type="presOf" srcId="{E33BD76C-B580-480B-A9D0-F1F74B7FB8FA}" destId="{2CDF4D0B-51ED-47B4-9157-0A74A3CC3BE5}" srcOrd="0" destOrd="0" presId="urn:microsoft.com/office/officeart/2005/8/layout/default"/>
    <dgm:cxn modelId="{A9588EC9-F91E-42F3-A145-AB8B67D5A1E5}" type="presOf" srcId="{DEA9F801-6901-4736-AFED-3540D670807A}" destId="{00E01A14-B659-476B-844A-497C841AFCDA}" srcOrd="0" destOrd="0" presId="urn:microsoft.com/office/officeart/2005/8/layout/default"/>
    <dgm:cxn modelId="{9D5FA9E8-6912-47E1-B891-EF6F8FB03BF5}" srcId="{3996FE48-4C90-4547-9466-42D2AAC5B407}" destId="{9C0CAAF9-5332-42DF-A27B-6477BC004988}" srcOrd="4" destOrd="0" parTransId="{7D856E16-582F-4012-9942-6687EBEA32B4}" sibTransId="{F1A9304F-7046-4C50-B644-13FA67609D1C}"/>
    <dgm:cxn modelId="{0EA2D5ED-94BB-4BE7-9174-A4462F4112D3}" srcId="{3996FE48-4C90-4547-9466-42D2AAC5B407}" destId="{DEA9F801-6901-4736-AFED-3540D670807A}" srcOrd="2" destOrd="0" parTransId="{63760935-217A-4CB5-B5CD-C9ED26F0B081}" sibTransId="{66EDD079-3F11-4816-A847-CB7635E2E632}"/>
    <dgm:cxn modelId="{CE741FED-486C-49A5-B2EC-BFF23B9DA842}" type="presParOf" srcId="{4AB03157-0961-4E13-AD31-E9D6A5D90C77}" destId="{49D7D7CD-42D7-44D0-AABC-0427CE431A2C}" srcOrd="0" destOrd="0" presId="urn:microsoft.com/office/officeart/2005/8/layout/default"/>
    <dgm:cxn modelId="{DC009DA5-DB4F-49C7-A608-AFEB7D082C05}" type="presParOf" srcId="{4AB03157-0961-4E13-AD31-E9D6A5D90C77}" destId="{C0EA9D9F-490C-4134-9EE6-87CEC6B5BA86}" srcOrd="1" destOrd="0" presId="urn:microsoft.com/office/officeart/2005/8/layout/default"/>
    <dgm:cxn modelId="{12004090-2D2D-4348-ABDF-E71D8EFF2A8E}" type="presParOf" srcId="{4AB03157-0961-4E13-AD31-E9D6A5D90C77}" destId="{A84F4979-C741-4A12-8ECC-4372230DF3B1}" srcOrd="2" destOrd="0" presId="urn:microsoft.com/office/officeart/2005/8/layout/default"/>
    <dgm:cxn modelId="{9E9A8737-8E4F-4F68-93A1-054DD0D876F8}" type="presParOf" srcId="{4AB03157-0961-4E13-AD31-E9D6A5D90C77}" destId="{7150D086-8E87-49E5-95E3-0C951697524E}" srcOrd="3" destOrd="0" presId="urn:microsoft.com/office/officeart/2005/8/layout/default"/>
    <dgm:cxn modelId="{A3106139-8A1E-42DF-A946-C7F3D45020A7}" type="presParOf" srcId="{4AB03157-0961-4E13-AD31-E9D6A5D90C77}" destId="{00E01A14-B659-476B-844A-497C841AFCDA}" srcOrd="4" destOrd="0" presId="urn:microsoft.com/office/officeart/2005/8/layout/default"/>
    <dgm:cxn modelId="{9E43FE8F-D894-4920-B7B0-79BD5C6E1251}" type="presParOf" srcId="{4AB03157-0961-4E13-AD31-E9D6A5D90C77}" destId="{5208A9A0-62CA-4EBA-AB29-6AFFA656190E}" srcOrd="5" destOrd="0" presId="urn:microsoft.com/office/officeart/2005/8/layout/default"/>
    <dgm:cxn modelId="{051F529C-1D06-409A-8182-CBEF17BCEA99}" type="presParOf" srcId="{4AB03157-0961-4E13-AD31-E9D6A5D90C77}" destId="{2CDF4D0B-51ED-47B4-9157-0A74A3CC3BE5}" srcOrd="6" destOrd="0" presId="urn:microsoft.com/office/officeart/2005/8/layout/default"/>
    <dgm:cxn modelId="{968B3753-7022-45F1-95FD-58A9BD8558ED}" type="presParOf" srcId="{4AB03157-0961-4E13-AD31-E9D6A5D90C77}" destId="{F35CF5D2-DDB0-4C38-B700-08A542497F41}" srcOrd="7" destOrd="0" presId="urn:microsoft.com/office/officeart/2005/8/layout/default"/>
    <dgm:cxn modelId="{C421A3C6-AA00-4087-98CF-3C0FBEFD6613}" type="presParOf" srcId="{4AB03157-0961-4E13-AD31-E9D6A5D90C77}" destId="{9EE601FB-452E-42E8-9D92-EC826C9D50F9}"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996FE48-4C90-4547-9466-42D2AAC5B407}" type="doc">
      <dgm:prSet loTypeId="urn:microsoft.com/office/officeart/2005/8/layout/default" loCatId="list" qsTypeId="urn:microsoft.com/office/officeart/2005/8/quickstyle/simple4" qsCatId="simple" csTypeId="urn:microsoft.com/office/officeart/2005/8/colors/accent1_2" csCatId="accent1" phldr="1"/>
      <dgm:spPr/>
      <dgm:t>
        <a:bodyPr/>
        <a:lstStyle/>
        <a:p>
          <a:endParaRPr lang="en-US"/>
        </a:p>
      </dgm:t>
    </dgm:pt>
    <dgm:pt modelId="{082AE710-6766-4673-BF7A-D69963029F5D}">
      <dgm:prSet/>
      <dgm:spPr/>
      <dgm:t>
        <a:bodyPr/>
        <a:lstStyle/>
        <a:p>
          <a:r>
            <a:rPr lang="en-ZA" dirty="0"/>
            <a:t>Effective Policy Formulation</a:t>
          </a:r>
        </a:p>
        <a:p>
          <a:r>
            <a:rPr lang="en-ZA" dirty="0"/>
            <a:t>(Inclusive Service Provision) </a:t>
          </a:r>
        </a:p>
      </dgm:t>
    </dgm:pt>
    <dgm:pt modelId="{A181CCEF-D5A2-4F45-BACF-97D401E0E803}" type="parTrans" cxnId="{C0121622-B0BE-4BD5-B8B6-32F5B51662D6}">
      <dgm:prSet/>
      <dgm:spPr/>
      <dgm:t>
        <a:bodyPr/>
        <a:lstStyle/>
        <a:p>
          <a:endParaRPr lang="en-ZA"/>
        </a:p>
      </dgm:t>
    </dgm:pt>
    <dgm:pt modelId="{EBAFD9C1-DE24-4FD3-BD59-22B23AA88684}" type="sibTrans" cxnId="{C0121622-B0BE-4BD5-B8B6-32F5B51662D6}">
      <dgm:prSet/>
      <dgm:spPr/>
      <dgm:t>
        <a:bodyPr/>
        <a:lstStyle/>
        <a:p>
          <a:endParaRPr lang="en-ZA"/>
        </a:p>
      </dgm:t>
    </dgm:pt>
    <dgm:pt modelId="{DCE2ED95-74F9-4703-9C73-8D42490CE4EB}">
      <dgm:prSet/>
      <dgm:spPr/>
      <dgm:t>
        <a:bodyPr/>
        <a:lstStyle/>
        <a:p>
          <a:r>
            <a:rPr lang="en-ZA" dirty="0"/>
            <a:t>Developing Treatment Programmes</a:t>
          </a:r>
        </a:p>
        <a:p>
          <a:r>
            <a:rPr lang="en-ZA" dirty="0"/>
            <a:t>Designing Inclusive Service  </a:t>
          </a:r>
        </a:p>
      </dgm:t>
    </dgm:pt>
    <dgm:pt modelId="{F058011B-6990-4DE9-A532-AAB54ACDF7E8}" type="parTrans" cxnId="{3D0F38C2-CD11-4203-8F8A-5CD3DCCC3EF0}">
      <dgm:prSet/>
      <dgm:spPr/>
      <dgm:t>
        <a:bodyPr/>
        <a:lstStyle/>
        <a:p>
          <a:endParaRPr lang="en-ZA"/>
        </a:p>
      </dgm:t>
    </dgm:pt>
    <dgm:pt modelId="{A119C623-A7E6-4652-9AE8-27C1DC47BD01}" type="sibTrans" cxnId="{3D0F38C2-CD11-4203-8F8A-5CD3DCCC3EF0}">
      <dgm:prSet/>
      <dgm:spPr/>
      <dgm:t>
        <a:bodyPr/>
        <a:lstStyle/>
        <a:p>
          <a:endParaRPr lang="en-ZA"/>
        </a:p>
      </dgm:t>
    </dgm:pt>
    <dgm:pt modelId="{3F48A9C6-628F-4E09-921B-7A023A726675}">
      <dgm:prSet/>
      <dgm:spPr/>
      <dgm:t>
        <a:bodyPr/>
        <a:lstStyle/>
        <a:p>
          <a:r>
            <a:rPr lang="en-ZA" dirty="0"/>
            <a:t>Realigning Service Delivery Model for Substance Abuse Treatment </a:t>
          </a:r>
        </a:p>
        <a:p>
          <a:r>
            <a:rPr lang="en-ZA" dirty="0"/>
            <a:t>Developing Primary Intervention Programmes   </a:t>
          </a:r>
        </a:p>
      </dgm:t>
    </dgm:pt>
    <dgm:pt modelId="{57E69701-5373-49CD-ADA1-360DB1BF937A}" type="parTrans" cxnId="{37B49024-FEBF-41D3-A30C-D8E538C76A0D}">
      <dgm:prSet/>
      <dgm:spPr/>
      <dgm:t>
        <a:bodyPr/>
        <a:lstStyle/>
        <a:p>
          <a:endParaRPr lang="en-ZA"/>
        </a:p>
      </dgm:t>
    </dgm:pt>
    <dgm:pt modelId="{8E8ACEDF-29B7-4DB1-842B-DCD4F96EDE51}" type="sibTrans" cxnId="{37B49024-FEBF-41D3-A30C-D8E538C76A0D}">
      <dgm:prSet/>
      <dgm:spPr/>
      <dgm:t>
        <a:bodyPr/>
        <a:lstStyle/>
        <a:p>
          <a:endParaRPr lang="en-ZA"/>
        </a:p>
      </dgm:t>
    </dgm:pt>
    <dgm:pt modelId="{4AB03157-0961-4E13-AD31-E9D6A5D90C77}" type="pres">
      <dgm:prSet presAssocID="{3996FE48-4C90-4547-9466-42D2AAC5B407}" presName="diagram" presStyleCnt="0">
        <dgm:presLayoutVars>
          <dgm:dir/>
          <dgm:resizeHandles val="exact"/>
        </dgm:presLayoutVars>
      </dgm:prSet>
      <dgm:spPr/>
    </dgm:pt>
    <dgm:pt modelId="{3E39FA8F-B7B2-4BAA-AD92-2AD04C886966}" type="pres">
      <dgm:prSet presAssocID="{082AE710-6766-4673-BF7A-D69963029F5D}" presName="node" presStyleLbl="node1" presStyleIdx="0" presStyleCnt="3">
        <dgm:presLayoutVars>
          <dgm:bulletEnabled val="1"/>
        </dgm:presLayoutVars>
      </dgm:prSet>
      <dgm:spPr/>
    </dgm:pt>
    <dgm:pt modelId="{79C380F3-44D9-4D6E-A03D-78EBCE34C2F7}" type="pres">
      <dgm:prSet presAssocID="{EBAFD9C1-DE24-4FD3-BD59-22B23AA88684}" presName="sibTrans" presStyleCnt="0"/>
      <dgm:spPr/>
    </dgm:pt>
    <dgm:pt modelId="{F0FAA6F9-DF71-407E-B8A6-846127E5D8E3}" type="pres">
      <dgm:prSet presAssocID="{DCE2ED95-74F9-4703-9C73-8D42490CE4EB}" presName="node" presStyleLbl="node1" presStyleIdx="1" presStyleCnt="3">
        <dgm:presLayoutVars>
          <dgm:bulletEnabled val="1"/>
        </dgm:presLayoutVars>
      </dgm:prSet>
      <dgm:spPr/>
    </dgm:pt>
    <dgm:pt modelId="{790FC95D-9120-4263-8331-5E89CA365567}" type="pres">
      <dgm:prSet presAssocID="{A119C623-A7E6-4652-9AE8-27C1DC47BD01}" presName="sibTrans" presStyleCnt="0"/>
      <dgm:spPr/>
    </dgm:pt>
    <dgm:pt modelId="{8A07D44E-71E2-4A22-9F1F-F80281EC05F3}" type="pres">
      <dgm:prSet presAssocID="{3F48A9C6-628F-4E09-921B-7A023A726675}" presName="node" presStyleLbl="node1" presStyleIdx="2" presStyleCnt="3">
        <dgm:presLayoutVars>
          <dgm:bulletEnabled val="1"/>
        </dgm:presLayoutVars>
      </dgm:prSet>
      <dgm:spPr/>
    </dgm:pt>
  </dgm:ptLst>
  <dgm:cxnLst>
    <dgm:cxn modelId="{53FBCD1F-FF3F-4250-B8A1-091D8C97447D}" type="presOf" srcId="{3996FE48-4C90-4547-9466-42D2AAC5B407}" destId="{4AB03157-0961-4E13-AD31-E9D6A5D90C77}" srcOrd="0" destOrd="0" presId="urn:microsoft.com/office/officeart/2005/8/layout/default"/>
    <dgm:cxn modelId="{C0121622-B0BE-4BD5-B8B6-32F5B51662D6}" srcId="{3996FE48-4C90-4547-9466-42D2AAC5B407}" destId="{082AE710-6766-4673-BF7A-D69963029F5D}" srcOrd="0" destOrd="0" parTransId="{A181CCEF-D5A2-4F45-BACF-97D401E0E803}" sibTransId="{EBAFD9C1-DE24-4FD3-BD59-22B23AA88684}"/>
    <dgm:cxn modelId="{37B49024-FEBF-41D3-A30C-D8E538C76A0D}" srcId="{3996FE48-4C90-4547-9466-42D2AAC5B407}" destId="{3F48A9C6-628F-4E09-921B-7A023A726675}" srcOrd="2" destOrd="0" parTransId="{57E69701-5373-49CD-ADA1-360DB1BF937A}" sibTransId="{8E8ACEDF-29B7-4DB1-842B-DCD4F96EDE51}"/>
    <dgm:cxn modelId="{DD60FC88-C1F9-477A-B399-7C76BEF007E5}" type="presOf" srcId="{3F48A9C6-628F-4E09-921B-7A023A726675}" destId="{8A07D44E-71E2-4A22-9F1F-F80281EC05F3}" srcOrd="0" destOrd="0" presId="urn:microsoft.com/office/officeart/2005/8/layout/default"/>
    <dgm:cxn modelId="{3D0F38C2-CD11-4203-8F8A-5CD3DCCC3EF0}" srcId="{3996FE48-4C90-4547-9466-42D2AAC5B407}" destId="{DCE2ED95-74F9-4703-9C73-8D42490CE4EB}" srcOrd="1" destOrd="0" parTransId="{F058011B-6990-4DE9-A532-AAB54ACDF7E8}" sibTransId="{A119C623-A7E6-4652-9AE8-27C1DC47BD01}"/>
    <dgm:cxn modelId="{793C1DC3-3295-442D-964B-5582D27E6B83}" type="presOf" srcId="{DCE2ED95-74F9-4703-9C73-8D42490CE4EB}" destId="{F0FAA6F9-DF71-407E-B8A6-846127E5D8E3}" srcOrd="0" destOrd="0" presId="urn:microsoft.com/office/officeart/2005/8/layout/default"/>
    <dgm:cxn modelId="{53FC9FFB-472A-438A-9A21-F6FD2C3B2F4F}" type="presOf" srcId="{082AE710-6766-4673-BF7A-D69963029F5D}" destId="{3E39FA8F-B7B2-4BAA-AD92-2AD04C886966}" srcOrd="0" destOrd="0" presId="urn:microsoft.com/office/officeart/2005/8/layout/default"/>
    <dgm:cxn modelId="{ACDE56F5-FEEE-4AD7-A368-5FFCE0D28864}" type="presParOf" srcId="{4AB03157-0961-4E13-AD31-E9D6A5D90C77}" destId="{3E39FA8F-B7B2-4BAA-AD92-2AD04C886966}" srcOrd="0" destOrd="0" presId="urn:microsoft.com/office/officeart/2005/8/layout/default"/>
    <dgm:cxn modelId="{58E7F9DA-37E5-4851-9FF8-986714176A23}" type="presParOf" srcId="{4AB03157-0961-4E13-AD31-E9D6A5D90C77}" destId="{79C380F3-44D9-4D6E-A03D-78EBCE34C2F7}" srcOrd="1" destOrd="0" presId="urn:microsoft.com/office/officeart/2005/8/layout/default"/>
    <dgm:cxn modelId="{B8ABD0AC-FF61-4684-B997-AFDB37EF4DEF}" type="presParOf" srcId="{4AB03157-0961-4E13-AD31-E9D6A5D90C77}" destId="{F0FAA6F9-DF71-407E-B8A6-846127E5D8E3}" srcOrd="2" destOrd="0" presId="urn:microsoft.com/office/officeart/2005/8/layout/default"/>
    <dgm:cxn modelId="{009B8B1A-CBE4-4297-AF15-B09DAD9DF473}" type="presParOf" srcId="{4AB03157-0961-4E13-AD31-E9D6A5D90C77}" destId="{790FC95D-9120-4263-8331-5E89CA365567}" srcOrd="3" destOrd="0" presId="urn:microsoft.com/office/officeart/2005/8/layout/default"/>
    <dgm:cxn modelId="{7876136A-7FD6-4957-9D6F-A492309E03EF}" type="presParOf" srcId="{4AB03157-0961-4E13-AD31-E9D6A5D90C77}" destId="{8A07D44E-71E2-4A22-9F1F-F80281EC05F3}"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996FE48-4C90-4547-9466-42D2AAC5B407}" type="doc">
      <dgm:prSet loTypeId="urn:microsoft.com/office/officeart/2005/8/layout/vList3" loCatId="list" qsTypeId="urn:microsoft.com/office/officeart/2005/8/quickstyle/simple4" qsCatId="simple" csTypeId="urn:microsoft.com/office/officeart/2005/8/colors/accent1_2" csCatId="accent1" phldr="1"/>
      <dgm:spPr/>
      <dgm:t>
        <a:bodyPr/>
        <a:lstStyle/>
        <a:p>
          <a:endParaRPr lang="en-US"/>
        </a:p>
      </dgm:t>
    </dgm:pt>
    <dgm:pt modelId="{7B938CCD-9E5B-487D-AD92-B97FC904FDEB}">
      <dgm:prSet custT="1"/>
      <dgm:spPr/>
      <dgm:t>
        <a:bodyPr/>
        <a:lstStyle/>
        <a:p>
          <a:r>
            <a:rPr lang="en-US" sz="2400" dirty="0"/>
            <a:t>Little attention given to involuntary service users</a:t>
          </a:r>
          <a:r>
            <a:rPr lang="en-US" sz="1500" dirty="0"/>
            <a:t>.</a:t>
          </a:r>
          <a:endParaRPr lang="en-ZA" sz="1500" dirty="0"/>
        </a:p>
      </dgm:t>
    </dgm:pt>
    <dgm:pt modelId="{4498BAF7-067D-4155-AB4E-D374D6494099}" type="parTrans" cxnId="{89584723-7196-4E1D-91FA-477ED2A30E49}">
      <dgm:prSet/>
      <dgm:spPr/>
      <dgm:t>
        <a:bodyPr/>
        <a:lstStyle/>
        <a:p>
          <a:endParaRPr lang="en-ZA"/>
        </a:p>
      </dgm:t>
    </dgm:pt>
    <dgm:pt modelId="{6FECE072-3988-495B-B921-1ED448B717A7}" type="sibTrans" cxnId="{89584723-7196-4E1D-91FA-477ED2A30E49}">
      <dgm:prSet/>
      <dgm:spPr/>
      <dgm:t>
        <a:bodyPr/>
        <a:lstStyle/>
        <a:p>
          <a:endParaRPr lang="en-ZA"/>
        </a:p>
      </dgm:t>
    </dgm:pt>
    <dgm:pt modelId="{FF612953-4CD1-4348-836F-6CCE3D402628}">
      <dgm:prSet custT="1"/>
      <dgm:spPr/>
      <dgm:t>
        <a:bodyPr/>
        <a:lstStyle/>
        <a:p>
          <a:r>
            <a:rPr lang="en-US" sz="2400" dirty="0"/>
            <a:t>Substance dependency helping processes and policy lens in general focus more on voluntary service users. </a:t>
          </a:r>
        </a:p>
      </dgm:t>
    </dgm:pt>
    <dgm:pt modelId="{F60F3363-0826-4DBA-AA5C-673678207B5F}" type="parTrans" cxnId="{98215DED-463A-4102-9C4C-7083EA719C24}">
      <dgm:prSet/>
      <dgm:spPr/>
      <dgm:t>
        <a:bodyPr/>
        <a:lstStyle/>
        <a:p>
          <a:endParaRPr lang="en-ZA"/>
        </a:p>
      </dgm:t>
    </dgm:pt>
    <dgm:pt modelId="{1E4F8886-E57B-4D28-8DEF-C37FA033859F}" type="sibTrans" cxnId="{98215DED-463A-4102-9C4C-7083EA719C24}">
      <dgm:prSet/>
      <dgm:spPr/>
      <dgm:t>
        <a:bodyPr/>
        <a:lstStyle/>
        <a:p>
          <a:endParaRPr lang="en-ZA"/>
        </a:p>
      </dgm:t>
    </dgm:pt>
    <dgm:pt modelId="{176F4245-3621-445D-A157-8A1211706FEC}">
      <dgm:prSet/>
      <dgm:spPr/>
      <dgm:t>
        <a:bodyPr/>
        <a:lstStyle/>
        <a:p>
          <a:r>
            <a:rPr lang="en-US" dirty="0"/>
            <a:t>The lack of competence among social work practitioners was discovered. Lack of understanding of the practice procedures relevant for involuntary service users, lack of resources, poor assessment avenues and shortage of treatment facilities were all shortcomings impacting the role of social workers.</a:t>
          </a:r>
        </a:p>
      </dgm:t>
    </dgm:pt>
    <dgm:pt modelId="{3914AD20-A7A5-4621-8F38-3AB2511E18A7}" type="parTrans" cxnId="{36C64366-CC52-4678-930E-7DF0481F8E1B}">
      <dgm:prSet/>
      <dgm:spPr/>
      <dgm:t>
        <a:bodyPr/>
        <a:lstStyle/>
        <a:p>
          <a:endParaRPr lang="en-ZA"/>
        </a:p>
      </dgm:t>
    </dgm:pt>
    <dgm:pt modelId="{1F22EA04-C3E6-4808-A49B-3690DC5AE988}" type="sibTrans" cxnId="{36C64366-CC52-4678-930E-7DF0481F8E1B}">
      <dgm:prSet/>
      <dgm:spPr/>
      <dgm:t>
        <a:bodyPr/>
        <a:lstStyle/>
        <a:p>
          <a:endParaRPr lang="en-ZA"/>
        </a:p>
      </dgm:t>
    </dgm:pt>
    <dgm:pt modelId="{E80E89B7-5585-453D-B361-0997780CFE91}">
      <dgm:prSet/>
      <dgm:spPr/>
      <dgm:t>
        <a:bodyPr/>
        <a:lstStyle/>
        <a:p>
          <a:r>
            <a:rPr lang="en-US"/>
            <a:t>Reconceptualisation of an involuntary service user by taking into consideration other service user components will play a valuable role in closing treatment gaps, pave paths towards the development of treatment programmes for involuntary service users.   </a:t>
          </a:r>
          <a:endParaRPr lang="en-US" dirty="0"/>
        </a:p>
      </dgm:t>
    </dgm:pt>
    <dgm:pt modelId="{0BE6F712-8095-4E77-BA9B-1031D04576ED}" type="parTrans" cxnId="{86345478-4CDA-48AE-AA7C-7315CB799DA3}">
      <dgm:prSet/>
      <dgm:spPr/>
      <dgm:t>
        <a:bodyPr/>
        <a:lstStyle/>
        <a:p>
          <a:endParaRPr lang="en-ZA"/>
        </a:p>
      </dgm:t>
    </dgm:pt>
    <dgm:pt modelId="{6730248F-ADD4-4BCB-A78B-70864FC89080}" type="sibTrans" cxnId="{86345478-4CDA-48AE-AA7C-7315CB799DA3}">
      <dgm:prSet/>
      <dgm:spPr/>
      <dgm:t>
        <a:bodyPr/>
        <a:lstStyle/>
        <a:p>
          <a:endParaRPr lang="en-ZA"/>
        </a:p>
      </dgm:t>
    </dgm:pt>
    <dgm:pt modelId="{FB29734E-1F02-49C0-9C39-FB0BB84CF22F}" type="pres">
      <dgm:prSet presAssocID="{3996FE48-4C90-4547-9466-42D2AAC5B407}" presName="linearFlow" presStyleCnt="0">
        <dgm:presLayoutVars>
          <dgm:dir/>
          <dgm:resizeHandles val="exact"/>
        </dgm:presLayoutVars>
      </dgm:prSet>
      <dgm:spPr/>
    </dgm:pt>
    <dgm:pt modelId="{30BADF02-F571-46AB-A017-07AFB69D2BB6}" type="pres">
      <dgm:prSet presAssocID="{7B938CCD-9E5B-487D-AD92-B97FC904FDEB}" presName="composite" presStyleCnt="0"/>
      <dgm:spPr/>
    </dgm:pt>
    <dgm:pt modelId="{E2E7C042-22D1-4802-A3DC-5FA9193767F5}" type="pres">
      <dgm:prSet presAssocID="{7B938CCD-9E5B-487D-AD92-B97FC904FDEB}" presName="imgShp" presStyleLbl="fgImgPlace1" presStyleIdx="0" presStyleCnt="4"/>
      <dgm:spPr>
        <a:blipFill>
          <a:blip xmlns:r="http://schemas.openxmlformats.org/officeDocument/2006/relationships" r:embed="rId1"/>
          <a:srcRect/>
          <a:stretch>
            <a:fillRect l="-7000" r="-7000"/>
          </a:stretch>
        </a:blipFill>
      </dgm:spPr>
    </dgm:pt>
    <dgm:pt modelId="{D2A9811F-384F-48C4-A0D0-5A46FAFC1CED}" type="pres">
      <dgm:prSet presAssocID="{7B938CCD-9E5B-487D-AD92-B97FC904FDEB}" presName="txShp" presStyleLbl="node1" presStyleIdx="0" presStyleCnt="4" custScaleX="100496">
        <dgm:presLayoutVars>
          <dgm:bulletEnabled val="1"/>
        </dgm:presLayoutVars>
      </dgm:prSet>
      <dgm:spPr/>
    </dgm:pt>
    <dgm:pt modelId="{9EA5BC92-8DC9-4A89-8C26-F3CDB2B2BF35}" type="pres">
      <dgm:prSet presAssocID="{6FECE072-3988-495B-B921-1ED448B717A7}" presName="spacing" presStyleCnt="0"/>
      <dgm:spPr/>
    </dgm:pt>
    <dgm:pt modelId="{D4F0152E-6328-45A5-9BA1-277E08D19EDB}" type="pres">
      <dgm:prSet presAssocID="{FF612953-4CD1-4348-836F-6CCE3D402628}" presName="composite" presStyleCnt="0"/>
      <dgm:spPr/>
    </dgm:pt>
    <dgm:pt modelId="{B957FBBA-6E0A-44C6-8B39-BDA3549B3DC6}" type="pres">
      <dgm:prSet presAssocID="{FF612953-4CD1-4348-836F-6CCE3D402628}" presName="imgShp" presStyleLbl="fgImgPlace1" presStyleIdx="1" presStyleCnt="4"/>
      <dgm:spPr>
        <a:blipFill>
          <a:blip xmlns:r="http://schemas.openxmlformats.org/officeDocument/2006/relationships" r:embed="rId2"/>
          <a:srcRect/>
          <a:stretch>
            <a:fillRect l="-13000" r="-13000"/>
          </a:stretch>
        </a:blipFill>
      </dgm:spPr>
    </dgm:pt>
    <dgm:pt modelId="{F2E1FD3C-06DD-4C73-91E1-3189542355D7}" type="pres">
      <dgm:prSet presAssocID="{FF612953-4CD1-4348-836F-6CCE3D402628}" presName="txShp" presStyleLbl="node1" presStyleIdx="1" presStyleCnt="4">
        <dgm:presLayoutVars>
          <dgm:bulletEnabled val="1"/>
        </dgm:presLayoutVars>
      </dgm:prSet>
      <dgm:spPr/>
    </dgm:pt>
    <dgm:pt modelId="{594D3C01-04B8-423E-BDCE-99FA24A73678}" type="pres">
      <dgm:prSet presAssocID="{1E4F8886-E57B-4D28-8DEF-C37FA033859F}" presName="spacing" presStyleCnt="0"/>
      <dgm:spPr/>
    </dgm:pt>
    <dgm:pt modelId="{93DB04CF-A164-4407-B7C6-83D0E11DD469}" type="pres">
      <dgm:prSet presAssocID="{176F4245-3621-445D-A157-8A1211706FEC}" presName="composite" presStyleCnt="0"/>
      <dgm:spPr/>
    </dgm:pt>
    <dgm:pt modelId="{EB2049CF-B4AB-4841-AEAD-0428B7A9B63F}" type="pres">
      <dgm:prSet presAssocID="{176F4245-3621-445D-A157-8A1211706FEC}" presName="imgShp" presStyleLbl="fgImgPlace1" presStyleIdx="2" presStyleCnt="4"/>
      <dgm:spPr>
        <a:blipFill>
          <a:blip xmlns:r="http://schemas.openxmlformats.org/officeDocument/2006/relationships" r:embed="rId3"/>
          <a:srcRect/>
          <a:stretch>
            <a:fillRect l="-43000" r="-43000"/>
          </a:stretch>
        </a:blipFill>
      </dgm:spPr>
    </dgm:pt>
    <dgm:pt modelId="{F97EE3A0-750C-462F-8B3A-8E1E033BF28E}" type="pres">
      <dgm:prSet presAssocID="{176F4245-3621-445D-A157-8A1211706FEC}" presName="txShp" presStyleLbl="node1" presStyleIdx="2" presStyleCnt="4">
        <dgm:presLayoutVars>
          <dgm:bulletEnabled val="1"/>
        </dgm:presLayoutVars>
      </dgm:prSet>
      <dgm:spPr/>
    </dgm:pt>
    <dgm:pt modelId="{6F97ECA6-A6A3-4F00-BC5F-405D17E5EA2A}" type="pres">
      <dgm:prSet presAssocID="{1F22EA04-C3E6-4808-A49B-3690DC5AE988}" presName="spacing" presStyleCnt="0"/>
      <dgm:spPr/>
    </dgm:pt>
    <dgm:pt modelId="{311E66EE-892D-436C-B9D2-1055544119B1}" type="pres">
      <dgm:prSet presAssocID="{E80E89B7-5585-453D-B361-0997780CFE91}" presName="composite" presStyleCnt="0"/>
      <dgm:spPr/>
    </dgm:pt>
    <dgm:pt modelId="{02607FE6-8A30-4A9E-9E50-FC2D389A8C67}" type="pres">
      <dgm:prSet presAssocID="{E80E89B7-5585-453D-B361-0997780CFE91}" presName="imgShp" presStyleLbl="fgImgPlace1" presStyleIdx="3" presStyleCnt="4"/>
      <dgm:spPr>
        <a:blipFill>
          <a:blip xmlns:r="http://schemas.openxmlformats.org/officeDocument/2006/relationships" r:embed="rId4"/>
          <a:srcRect/>
          <a:stretch>
            <a:fillRect l="-39000" r="-39000"/>
          </a:stretch>
        </a:blipFill>
      </dgm:spPr>
    </dgm:pt>
    <dgm:pt modelId="{698325A5-F3BC-4ADB-927E-89328A68B5F6}" type="pres">
      <dgm:prSet presAssocID="{E80E89B7-5585-453D-B361-0997780CFE91}" presName="txShp" presStyleLbl="node1" presStyleIdx="3" presStyleCnt="4">
        <dgm:presLayoutVars>
          <dgm:bulletEnabled val="1"/>
        </dgm:presLayoutVars>
      </dgm:prSet>
      <dgm:spPr/>
    </dgm:pt>
  </dgm:ptLst>
  <dgm:cxnLst>
    <dgm:cxn modelId="{388D3209-FE9A-42A2-8906-903AB88F8525}" type="presOf" srcId="{E80E89B7-5585-453D-B361-0997780CFE91}" destId="{698325A5-F3BC-4ADB-927E-89328A68B5F6}" srcOrd="0" destOrd="0" presId="urn:microsoft.com/office/officeart/2005/8/layout/vList3"/>
    <dgm:cxn modelId="{89584723-7196-4E1D-91FA-477ED2A30E49}" srcId="{3996FE48-4C90-4547-9466-42D2AAC5B407}" destId="{7B938CCD-9E5B-487D-AD92-B97FC904FDEB}" srcOrd="0" destOrd="0" parTransId="{4498BAF7-067D-4155-AB4E-D374D6494099}" sibTransId="{6FECE072-3988-495B-B921-1ED448B717A7}"/>
    <dgm:cxn modelId="{36C64366-CC52-4678-930E-7DF0481F8E1B}" srcId="{3996FE48-4C90-4547-9466-42D2AAC5B407}" destId="{176F4245-3621-445D-A157-8A1211706FEC}" srcOrd="2" destOrd="0" parTransId="{3914AD20-A7A5-4621-8F38-3AB2511E18A7}" sibTransId="{1F22EA04-C3E6-4808-A49B-3690DC5AE988}"/>
    <dgm:cxn modelId="{FE38604C-078D-49B8-A395-93C0603BDAF8}" type="presOf" srcId="{FF612953-4CD1-4348-836F-6CCE3D402628}" destId="{F2E1FD3C-06DD-4C73-91E1-3189542355D7}" srcOrd="0" destOrd="0" presId="urn:microsoft.com/office/officeart/2005/8/layout/vList3"/>
    <dgm:cxn modelId="{86345478-4CDA-48AE-AA7C-7315CB799DA3}" srcId="{3996FE48-4C90-4547-9466-42D2AAC5B407}" destId="{E80E89B7-5585-453D-B361-0997780CFE91}" srcOrd="3" destOrd="0" parTransId="{0BE6F712-8095-4E77-BA9B-1031D04576ED}" sibTransId="{6730248F-ADD4-4BCB-A78B-70864FC89080}"/>
    <dgm:cxn modelId="{021D7AAC-6D72-4A43-AE78-66FBF18C4A01}" type="presOf" srcId="{3996FE48-4C90-4547-9466-42D2AAC5B407}" destId="{FB29734E-1F02-49C0-9C39-FB0BB84CF22F}" srcOrd="0" destOrd="0" presId="urn:microsoft.com/office/officeart/2005/8/layout/vList3"/>
    <dgm:cxn modelId="{B90B8FB4-F210-4788-94C3-81FD82F4ABAC}" type="presOf" srcId="{176F4245-3621-445D-A157-8A1211706FEC}" destId="{F97EE3A0-750C-462F-8B3A-8E1E033BF28E}" srcOrd="0" destOrd="0" presId="urn:microsoft.com/office/officeart/2005/8/layout/vList3"/>
    <dgm:cxn modelId="{98215DED-463A-4102-9C4C-7083EA719C24}" srcId="{3996FE48-4C90-4547-9466-42D2AAC5B407}" destId="{FF612953-4CD1-4348-836F-6CCE3D402628}" srcOrd="1" destOrd="0" parTransId="{F60F3363-0826-4DBA-AA5C-673678207B5F}" sibTransId="{1E4F8886-E57B-4D28-8DEF-C37FA033859F}"/>
    <dgm:cxn modelId="{DE57B0EE-BEFB-431F-A782-E01C981D16D9}" type="presOf" srcId="{7B938CCD-9E5B-487D-AD92-B97FC904FDEB}" destId="{D2A9811F-384F-48C4-A0D0-5A46FAFC1CED}" srcOrd="0" destOrd="0" presId="urn:microsoft.com/office/officeart/2005/8/layout/vList3"/>
    <dgm:cxn modelId="{900800CE-B95F-41D1-96E8-A7BC091C932F}" type="presParOf" srcId="{FB29734E-1F02-49C0-9C39-FB0BB84CF22F}" destId="{30BADF02-F571-46AB-A017-07AFB69D2BB6}" srcOrd="0" destOrd="0" presId="urn:microsoft.com/office/officeart/2005/8/layout/vList3"/>
    <dgm:cxn modelId="{9B676C3B-2642-4A20-8011-A3B104EDCD8E}" type="presParOf" srcId="{30BADF02-F571-46AB-A017-07AFB69D2BB6}" destId="{E2E7C042-22D1-4802-A3DC-5FA9193767F5}" srcOrd="0" destOrd="0" presId="urn:microsoft.com/office/officeart/2005/8/layout/vList3"/>
    <dgm:cxn modelId="{23DDBCDB-1357-46FB-8282-F13041DF4AF1}" type="presParOf" srcId="{30BADF02-F571-46AB-A017-07AFB69D2BB6}" destId="{D2A9811F-384F-48C4-A0D0-5A46FAFC1CED}" srcOrd="1" destOrd="0" presId="urn:microsoft.com/office/officeart/2005/8/layout/vList3"/>
    <dgm:cxn modelId="{81FFDB6C-6DD1-4339-84B6-10F00B1F36AB}" type="presParOf" srcId="{FB29734E-1F02-49C0-9C39-FB0BB84CF22F}" destId="{9EA5BC92-8DC9-4A89-8C26-F3CDB2B2BF35}" srcOrd="1" destOrd="0" presId="urn:microsoft.com/office/officeart/2005/8/layout/vList3"/>
    <dgm:cxn modelId="{610AC55B-E838-4B77-A39A-F30C9A6D5DA2}" type="presParOf" srcId="{FB29734E-1F02-49C0-9C39-FB0BB84CF22F}" destId="{D4F0152E-6328-45A5-9BA1-277E08D19EDB}" srcOrd="2" destOrd="0" presId="urn:microsoft.com/office/officeart/2005/8/layout/vList3"/>
    <dgm:cxn modelId="{2AE1C6C9-855F-4273-B945-FCF4B19778B2}" type="presParOf" srcId="{D4F0152E-6328-45A5-9BA1-277E08D19EDB}" destId="{B957FBBA-6E0A-44C6-8B39-BDA3549B3DC6}" srcOrd="0" destOrd="0" presId="urn:microsoft.com/office/officeart/2005/8/layout/vList3"/>
    <dgm:cxn modelId="{5D2406C7-2AEC-4C13-A2E3-B158BCE333D1}" type="presParOf" srcId="{D4F0152E-6328-45A5-9BA1-277E08D19EDB}" destId="{F2E1FD3C-06DD-4C73-91E1-3189542355D7}" srcOrd="1" destOrd="0" presId="urn:microsoft.com/office/officeart/2005/8/layout/vList3"/>
    <dgm:cxn modelId="{F43D67F1-2017-4C08-A975-6F97B7C8E217}" type="presParOf" srcId="{FB29734E-1F02-49C0-9C39-FB0BB84CF22F}" destId="{594D3C01-04B8-423E-BDCE-99FA24A73678}" srcOrd="3" destOrd="0" presId="urn:microsoft.com/office/officeart/2005/8/layout/vList3"/>
    <dgm:cxn modelId="{EE835910-09BA-4318-8748-2E8CBEA03B35}" type="presParOf" srcId="{FB29734E-1F02-49C0-9C39-FB0BB84CF22F}" destId="{93DB04CF-A164-4407-B7C6-83D0E11DD469}" srcOrd="4" destOrd="0" presId="urn:microsoft.com/office/officeart/2005/8/layout/vList3"/>
    <dgm:cxn modelId="{2D8FB8CF-1059-416E-8041-D57E2C843224}" type="presParOf" srcId="{93DB04CF-A164-4407-B7C6-83D0E11DD469}" destId="{EB2049CF-B4AB-4841-AEAD-0428B7A9B63F}" srcOrd="0" destOrd="0" presId="urn:microsoft.com/office/officeart/2005/8/layout/vList3"/>
    <dgm:cxn modelId="{0280D4FA-AFC0-4C37-B7BF-61B503C8B3D9}" type="presParOf" srcId="{93DB04CF-A164-4407-B7C6-83D0E11DD469}" destId="{F97EE3A0-750C-462F-8B3A-8E1E033BF28E}" srcOrd="1" destOrd="0" presId="urn:microsoft.com/office/officeart/2005/8/layout/vList3"/>
    <dgm:cxn modelId="{ECBDCB46-79DA-4D2E-83DB-C34D16D27C84}" type="presParOf" srcId="{FB29734E-1F02-49C0-9C39-FB0BB84CF22F}" destId="{6F97ECA6-A6A3-4F00-BC5F-405D17E5EA2A}" srcOrd="5" destOrd="0" presId="urn:microsoft.com/office/officeart/2005/8/layout/vList3"/>
    <dgm:cxn modelId="{26A09123-F696-4A8E-9805-FF1331325822}" type="presParOf" srcId="{FB29734E-1F02-49C0-9C39-FB0BB84CF22F}" destId="{311E66EE-892D-436C-B9D2-1055544119B1}" srcOrd="6" destOrd="0" presId="urn:microsoft.com/office/officeart/2005/8/layout/vList3"/>
    <dgm:cxn modelId="{30001DCD-A66B-41E2-B096-26CEDA96DC66}" type="presParOf" srcId="{311E66EE-892D-436C-B9D2-1055544119B1}" destId="{02607FE6-8A30-4A9E-9E50-FC2D389A8C67}" srcOrd="0" destOrd="0" presId="urn:microsoft.com/office/officeart/2005/8/layout/vList3"/>
    <dgm:cxn modelId="{74B5DACC-B880-4627-A655-AFBE974525F6}" type="presParOf" srcId="{311E66EE-892D-436C-B9D2-1055544119B1}" destId="{698325A5-F3BC-4ADB-927E-89328A68B5F6}"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D7D7CD-42D7-44D0-AABC-0427CE431A2C}">
      <dsp:nvSpPr>
        <dsp:cNvPr id="0" name=""/>
        <dsp:cNvSpPr/>
      </dsp:nvSpPr>
      <dsp:spPr>
        <a:xfrm>
          <a:off x="0" y="192739"/>
          <a:ext cx="3298031" cy="197881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ZA" sz="1600" kern="1200"/>
            <a:t>Greater number of service users engage in treatment on involuntary basis as opposed to voluntary users. (add statistics -) </a:t>
          </a:r>
          <a:endParaRPr lang="en-US" sz="1600" kern="1200"/>
        </a:p>
      </dsp:txBody>
      <dsp:txXfrm>
        <a:off x="0" y="192739"/>
        <a:ext cx="3298031" cy="1978818"/>
      </dsp:txXfrm>
    </dsp:sp>
    <dsp:sp modelId="{A84F4979-C741-4A12-8ECC-4372230DF3B1}">
      <dsp:nvSpPr>
        <dsp:cNvPr id="0" name=""/>
        <dsp:cNvSpPr/>
      </dsp:nvSpPr>
      <dsp:spPr>
        <a:xfrm>
          <a:off x="3627834" y="192739"/>
          <a:ext cx="3298031" cy="197881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ZA" sz="1600" kern="1200" dirty="0"/>
            <a:t>No intervention methodologies and programmes designed for involuntary service users. </a:t>
          </a:r>
          <a:endParaRPr lang="en-US" sz="1600" kern="1200" dirty="0"/>
        </a:p>
      </dsp:txBody>
      <dsp:txXfrm>
        <a:off x="3627834" y="192739"/>
        <a:ext cx="3298031" cy="1978818"/>
      </dsp:txXfrm>
    </dsp:sp>
    <dsp:sp modelId="{00E01A14-B659-476B-844A-497C841AFCDA}">
      <dsp:nvSpPr>
        <dsp:cNvPr id="0" name=""/>
        <dsp:cNvSpPr/>
      </dsp:nvSpPr>
      <dsp:spPr>
        <a:xfrm>
          <a:off x="7255668" y="192739"/>
          <a:ext cx="3298031" cy="197881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ZA" sz="1600" kern="1200"/>
            <a:t>Social workers at a local level of service provision receive a lot of cases that reach them through counter-referral and assisted referral. </a:t>
          </a:r>
          <a:endParaRPr lang="en-US" sz="1600" kern="1200"/>
        </a:p>
      </dsp:txBody>
      <dsp:txXfrm>
        <a:off x="7255668" y="192739"/>
        <a:ext cx="3298031" cy="1978818"/>
      </dsp:txXfrm>
    </dsp:sp>
    <dsp:sp modelId="{2CDF4D0B-51ED-47B4-9157-0A74A3CC3BE5}">
      <dsp:nvSpPr>
        <dsp:cNvPr id="0" name=""/>
        <dsp:cNvSpPr/>
      </dsp:nvSpPr>
      <dsp:spPr>
        <a:xfrm>
          <a:off x="1813917" y="2501361"/>
          <a:ext cx="3298031" cy="197881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ZA" sz="1600" kern="1200"/>
            <a:t>Failed abstinence is high among involuntary service users, and this is precipitated by the lack of insight for behaviour change.    </a:t>
          </a:r>
          <a:endParaRPr lang="en-US" sz="1600" kern="1200"/>
        </a:p>
      </dsp:txBody>
      <dsp:txXfrm>
        <a:off x="1813917" y="2501361"/>
        <a:ext cx="3298031" cy="1978818"/>
      </dsp:txXfrm>
    </dsp:sp>
    <dsp:sp modelId="{9EE601FB-452E-42E8-9D92-EC826C9D50F9}">
      <dsp:nvSpPr>
        <dsp:cNvPr id="0" name=""/>
        <dsp:cNvSpPr/>
      </dsp:nvSpPr>
      <dsp:spPr>
        <a:xfrm>
          <a:off x="5441751" y="2501361"/>
          <a:ext cx="3298031" cy="1978818"/>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ZA" sz="1600" b="1" kern="1200"/>
            <a:t>There is a need to develop intervention mechanisms to help combat the prevalence of failed abstinence among involuntary service users. This should start from proper conceptualisation of an involuntary service users in a south African treatment context. </a:t>
          </a:r>
          <a:endParaRPr lang="en-US" sz="1600" kern="1200"/>
        </a:p>
      </dsp:txBody>
      <dsp:txXfrm>
        <a:off x="5441751" y="2501361"/>
        <a:ext cx="3298031" cy="19788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E39FA8F-B7B2-4BAA-AD92-2AD04C886966}">
      <dsp:nvSpPr>
        <dsp:cNvPr id="0" name=""/>
        <dsp:cNvSpPr/>
      </dsp:nvSpPr>
      <dsp:spPr>
        <a:xfrm>
          <a:off x="1483856" y="3269"/>
          <a:ext cx="3612374" cy="216742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ZA" sz="2400" kern="1200" dirty="0"/>
            <a:t>Effective Policy Formulation</a:t>
          </a:r>
        </a:p>
        <a:p>
          <a:pPr marL="0" lvl="0" indent="0" algn="ctr" defTabSz="1066800">
            <a:lnSpc>
              <a:spcPct val="90000"/>
            </a:lnSpc>
            <a:spcBef>
              <a:spcPct val="0"/>
            </a:spcBef>
            <a:spcAft>
              <a:spcPct val="35000"/>
            </a:spcAft>
            <a:buNone/>
          </a:pPr>
          <a:r>
            <a:rPr lang="en-ZA" sz="2400" kern="1200" dirty="0"/>
            <a:t>(Inclusive Service Provision) </a:t>
          </a:r>
        </a:p>
      </dsp:txBody>
      <dsp:txXfrm>
        <a:off x="1483856" y="3269"/>
        <a:ext cx="3612374" cy="2167424"/>
      </dsp:txXfrm>
    </dsp:sp>
    <dsp:sp modelId="{F0FAA6F9-DF71-407E-B8A6-846127E5D8E3}">
      <dsp:nvSpPr>
        <dsp:cNvPr id="0" name=""/>
        <dsp:cNvSpPr/>
      </dsp:nvSpPr>
      <dsp:spPr>
        <a:xfrm>
          <a:off x="5457468" y="3269"/>
          <a:ext cx="3612374" cy="216742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ZA" sz="2400" kern="1200" dirty="0"/>
            <a:t>Developing Treatment Programmes</a:t>
          </a:r>
        </a:p>
        <a:p>
          <a:pPr marL="0" lvl="0" indent="0" algn="ctr" defTabSz="1066800">
            <a:lnSpc>
              <a:spcPct val="90000"/>
            </a:lnSpc>
            <a:spcBef>
              <a:spcPct val="0"/>
            </a:spcBef>
            <a:spcAft>
              <a:spcPct val="35000"/>
            </a:spcAft>
            <a:buNone/>
          </a:pPr>
          <a:r>
            <a:rPr lang="en-ZA" sz="2400" kern="1200" dirty="0"/>
            <a:t>Designing Inclusive Service  </a:t>
          </a:r>
        </a:p>
      </dsp:txBody>
      <dsp:txXfrm>
        <a:off x="5457468" y="3269"/>
        <a:ext cx="3612374" cy="2167424"/>
      </dsp:txXfrm>
    </dsp:sp>
    <dsp:sp modelId="{8A07D44E-71E2-4A22-9F1F-F80281EC05F3}">
      <dsp:nvSpPr>
        <dsp:cNvPr id="0" name=""/>
        <dsp:cNvSpPr/>
      </dsp:nvSpPr>
      <dsp:spPr>
        <a:xfrm>
          <a:off x="3470662" y="2531932"/>
          <a:ext cx="3612374" cy="2167424"/>
        </a:xfrm>
        <a:prstGeom prst="rect">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ZA" sz="2400" kern="1200" dirty="0"/>
            <a:t>Realigning Service Delivery Model for Substance Abuse Treatment </a:t>
          </a:r>
        </a:p>
        <a:p>
          <a:pPr marL="0" lvl="0" indent="0" algn="ctr" defTabSz="1066800">
            <a:lnSpc>
              <a:spcPct val="90000"/>
            </a:lnSpc>
            <a:spcBef>
              <a:spcPct val="0"/>
            </a:spcBef>
            <a:spcAft>
              <a:spcPct val="35000"/>
            </a:spcAft>
            <a:buNone/>
          </a:pPr>
          <a:r>
            <a:rPr lang="en-ZA" sz="2400" kern="1200" dirty="0"/>
            <a:t>Developing Primary Intervention Programmes   </a:t>
          </a:r>
        </a:p>
      </dsp:txBody>
      <dsp:txXfrm>
        <a:off x="3470662" y="2531932"/>
        <a:ext cx="3612374" cy="216742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A9811F-384F-48C4-A0D0-5A46FAFC1CED}">
      <dsp:nvSpPr>
        <dsp:cNvPr id="0" name=""/>
        <dsp:cNvSpPr/>
      </dsp:nvSpPr>
      <dsp:spPr>
        <a:xfrm rot="10800000">
          <a:off x="1981594" y="1878"/>
          <a:ext cx="7053020" cy="959830"/>
        </a:xfrm>
        <a:prstGeom prst="homePlat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23258" tIns="91440" rIns="170688" bIns="91440" numCol="1" spcCol="1270" anchor="ctr" anchorCtr="0">
          <a:noAutofit/>
        </a:bodyPr>
        <a:lstStyle/>
        <a:p>
          <a:pPr marL="0" lvl="0" indent="0" algn="ctr" defTabSz="1066800">
            <a:lnSpc>
              <a:spcPct val="90000"/>
            </a:lnSpc>
            <a:spcBef>
              <a:spcPct val="0"/>
            </a:spcBef>
            <a:spcAft>
              <a:spcPct val="35000"/>
            </a:spcAft>
            <a:buNone/>
          </a:pPr>
          <a:r>
            <a:rPr lang="en-US" sz="2400" kern="1200" dirty="0"/>
            <a:t>Little attention given to involuntary service users</a:t>
          </a:r>
          <a:r>
            <a:rPr lang="en-US" sz="1500" kern="1200" dirty="0"/>
            <a:t>.</a:t>
          </a:r>
          <a:endParaRPr lang="en-ZA" sz="1500" kern="1200" dirty="0"/>
        </a:p>
      </dsp:txBody>
      <dsp:txXfrm rot="10800000">
        <a:off x="2221551" y="1878"/>
        <a:ext cx="6813063" cy="959830"/>
      </dsp:txXfrm>
    </dsp:sp>
    <dsp:sp modelId="{E2E7C042-22D1-4802-A3DC-5FA9193767F5}">
      <dsp:nvSpPr>
        <dsp:cNvPr id="0" name=""/>
        <dsp:cNvSpPr/>
      </dsp:nvSpPr>
      <dsp:spPr>
        <a:xfrm>
          <a:off x="1519084" y="1878"/>
          <a:ext cx="959830" cy="959830"/>
        </a:xfrm>
        <a:prstGeom prst="ellipse">
          <a:avLst/>
        </a:prstGeom>
        <a:blipFill>
          <a:blip xmlns:r="http://schemas.openxmlformats.org/officeDocument/2006/relationships" r:embed="rId1"/>
          <a:srcRect/>
          <a:stretch>
            <a:fillRect l="-7000" r="-7000"/>
          </a:stretch>
        </a:blipFill>
        <a:ln>
          <a:noFill/>
        </a:ln>
        <a:effectLst/>
      </dsp:spPr>
      <dsp:style>
        <a:lnRef idx="0">
          <a:scrgbClr r="0" g="0" b="0"/>
        </a:lnRef>
        <a:fillRef idx="1">
          <a:scrgbClr r="0" g="0" b="0"/>
        </a:fillRef>
        <a:effectRef idx="2">
          <a:scrgbClr r="0" g="0" b="0"/>
        </a:effectRef>
        <a:fontRef idx="minor"/>
      </dsp:style>
    </dsp:sp>
    <dsp:sp modelId="{F2E1FD3C-06DD-4C73-91E1-3189542355D7}">
      <dsp:nvSpPr>
        <dsp:cNvPr id="0" name=""/>
        <dsp:cNvSpPr/>
      </dsp:nvSpPr>
      <dsp:spPr>
        <a:xfrm rot="10800000">
          <a:off x="2007702" y="1248225"/>
          <a:ext cx="7018210" cy="959830"/>
        </a:xfrm>
        <a:prstGeom prst="homePlat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23258" tIns="91440" rIns="170688" bIns="91440" numCol="1" spcCol="1270" anchor="ctr" anchorCtr="0">
          <a:noAutofit/>
        </a:bodyPr>
        <a:lstStyle/>
        <a:p>
          <a:pPr marL="0" lvl="0" indent="0" algn="ctr" defTabSz="1066800">
            <a:lnSpc>
              <a:spcPct val="90000"/>
            </a:lnSpc>
            <a:spcBef>
              <a:spcPct val="0"/>
            </a:spcBef>
            <a:spcAft>
              <a:spcPct val="35000"/>
            </a:spcAft>
            <a:buNone/>
          </a:pPr>
          <a:r>
            <a:rPr lang="en-US" sz="2400" kern="1200" dirty="0"/>
            <a:t>Substance dependency helping processes and policy lens in general focus more on voluntary service users. </a:t>
          </a:r>
        </a:p>
      </dsp:txBody>
      <dsp:txXfrm rot="10800000">
        <a:off x="2247659" y="1248225"/>
        <a:ext cx="6778253" cy="959830"/>
      </dsp:txXfrm>
    </dsp:sp>
    <dsp:sp modelId="{B957FBBA-6E0A-44C6-8B39-BDA3549B3DC6}">
      <dsp:nvSpPr>
        <dsp:cNvPr id="0" name=""/>
        <dsp:cNvSpPr/>
      </dsp:nvSpPr>
      <dsp:spPr>
        <a:xfrm>
          <a:off x="1527787" y="1248225"/>
          <a:ext cx="959830" cy="959830"/>
        </a:xfrm>
        <a:prstGeom prst="ellipse">
          <a:avLst/>
        </a:prstGeom>
        <a:blipFill>
          <a:blip xmlns:r="http://schemas.openxmlformats.org/officeDocument/2006/relationships" r:embed="rId2"/>
          <a:srcRect/>
          <a:stretch>
            <a:fillRect l="-13000" r="-13000"/>
          </a:stretch>
        </a:blipFill>
        <a:ln>
          <a:noFill/>
        </a:ln>
        <a:effectLst/>
      </dsp:spPr>
      <dsp:style>
        <a:lnRef idx="0">
          <a:scrgbClr r="0" g="0" b="0"/>
        </a:lnRef>
        <a:fillRef idx="1">
          <a:scrgbClr r="0" g="0" b="0"/>
        </a:fillRef>
        <a:effectRef idx="2">
          <a:scrgbClr r="0" g="0" b="0"/>
        </a:effectRef>
        <a:fontRef idx="minor"/>
      </dsp:style>
    </dsp:sp>
    <dsp:sp modelId="{F97EE3A0-750C-462F-8B3A-8E1E033BF28E}">
      <dsp:nvSpPr>
        <dsp:cNvPr id="0" name=""/>
        <dsp:cNvSpPr/>
      </dsp:nvSpPr>
      <dsp:spPr>
        <a:xfrm rot="10800000">
          <a:off x="2007702" y="2494571"/>
          <a:ext cx="7018210" cy="959830"/>
        </a:xfrm>
        <a:prstGeom prst="homePlat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23258" tIns="57150" rIns="106680" bIns="57150" numCol="1" spcCol="1270" anchor="ctr" anchorCtr="0">
          <a:noAutofit/>
        </a:bodyPr>
        <a:lstStyle/>
        <a:p>
          <a:pPr marL="0" lvl="0" indent="0" algn="ctr" defTabSz="666750">
            <a:lnSpc>
              <a:spcPct val="90000"/>
            </a:lnSpc>
            <a:spcBef>
              <a:spcPct val="0"/>
            </a:spcBef>
            <a:spcAft>
              <a:spcPct val="35000"/>
            </a:spcAft>
            <a:buNone/>
          </a:pPr>
          <a:r>
            <a:rPr lang="en-US" sz="1500" kern="1200" dirty="0"/>
            <a:t>The lack of competence among social work practitioners was discovered. Lack of understanding of the practice procedures relevant for involuntary service users, lack of resources, poor assessment avenues and shortage of treatment facilities were all shortcomings impacting the role of social workers.</a:t>
          </a:r>
        </a:p>
      </dsp:txBody>
      <dsp:txXfrm rot="10800000">
        <a:off x="2247659" y="2494571"/>
        <a:ext cx="6778253" cy="959830"/>
      </dsp:txXfrm>
    </dsp:sp>
    <dsp:sp modelId="{EB2049CF-B4AB-4841-AEAD-0428B7A9B63F}">
      <dsp:nvSpPr>
        <dsp:cNvPr id="0" name=""/>
        <dsp:cNvSpPr/>
      </dsp:nvSpPr>
      <dsp:spPr>
        <a:xfrm>
          <a:off x="1527787" y="2494571"/>
          <a:ext cx="959830" cy="959830"/>
        </a:xfrm>
        <a:prstGeom prst="ellipse">
          <a:avLst/>
        </a:prstGeom>
        <a:blipFill>
          <a:blip xmlns:r="http://schemas.openxmlformats.org/officeDocument/2006/relationships" r:embed="rId3"/>
          <a:srcRect/>
          <a:stretch>
            <a:fillRect l="-43000" r="-43000"/>
          </a:stretch>
        </a:blipFill>
        <a:ln>
          <a:noFill/>
        </a:ln>
        <a:effectLst/>
      </dsp:spPr>
      <dsp:style>
        <a:lnRef idx="0">
          <a:scrgbClr r="0" g="0" b="0"/>
        </a:lnRef>
        <a:fillRef idx="1">
          <a:scrgbClr r="0" g="0" b="0"/>
        </a:fillRef>
        <a:effectRef idx="2">
          <a:scrgbClr r="0" g="0" b="0"/>
        </a:effectRef>
        <a:fontRef idx="minor"/>
      </dsp:style>
    </dsp:sp>
    <dsp:sp modelId="{698325A5-F3BC-4ADB-927E-89328A68B5F6}">
      <dsp:nvSpPr>
        <dsp:cNvPr id="0" name=""/>
        <dsp:cNvSpPr/>
      </dsp:nvSpPr>
      <dsp:spPr>
        <a:xfrm rot="10800000">
          <a:off x="2007702" y="3740918"/>
          <a:ext cx="7018210" cy="959830"/>
        </a:xfrm>
        <a:prstGeom prst="homePlate">
          <a:avLst/>
        </a:prstGeom>
        <a:gradFill rotWithShape="0">
          <a:gsLst>
            <a:gs pos="0">
              <a:schemeClr val="accent1">
                <a:hueOff val="0"/>
                <a:satOff val="0"/>
                <a:lumOff val="0"/>
                <a:alphaOff val="0"/>
                <a:satMod val="103000"/>
                <a:lumMod val="102000"/>
                <a:tint val="94000"/>
              </a:schemeClr>
            </a:gs>
            <a:gs pos="50000">
              <a:schemeClr val="accent1">
                <a:hueOff val="0"/>
                <a:satOff val="0"/>
                <a:lumOff val="0"/>
                <a:alphaOff val="0"/>
                <a:satMod val="110000"/>
                <a:lumMod val="100000"/>
                <a:shade val="100000"/>
              </a:schemeClr>
            </a:gs>
            <a:gs pos="100000">
              <a:schemeClr val="accent1">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423258" tIns="57150" rIns="106680" bIns="57150" numCol="1" spcCol="1270" anchor="ctr" anchorCtr="0">
          <a:noAutofit/>
        </a:bodyPr>
        <a:lstStyle/>
        <a:p>
          <a:pPr marL="0" lvl="0" indent="0" algn="ctr" defTabSz="666750">
            <a:lnSpc>
              <a:spcPct val="90000"/>
            </a:lnSpc>
            <a:spcBef>
              <a:spcPct val="0"/>
            </a:spcBef>
            <a:spcAft>
              <a:spcPct val="35000"/>
            </a:spcAft>
            <a:buNone/>
          </a:pPr>
          <a:r>
            <a:rPr lang="en-US" sz="1500" kern="1200"/>
            <a:t>Reconceptualisation of an involuntary service user by taking into consideration other service user components will play a valuable role in closing treatment gaps, pave paths towards the development of treatment programmes for involuntary service users.   </a:t>
          </a:r>
          <a:endParaRPr lang="en-US" sz="1500" kern="1200" dirty="0"/>
        </a:p>
      </dsp:txBody>
      <dsp:txXfrm rot="10800000">
        <a:off x="2247659" y="3740918"/>
        <a:ext cx="6778253" cy="959830"/>
      </dsp:txXfrm>
    </dsp:sp>
    <dsp:sp modelId="{02607FE6-8A30-4A9E-9E50-FC2D389A8C67}">
      <dsp:nvSpPr>
        <dsp:cNvPr id="0" name=""/>
        <dsp:cNvSpPr/>
      </dsp:nvSpPr>
      <dsp:spPr>
        <a:xfrm>
          <a:off x="1527787" y="3740918"/>
          <a:ext cx="959830" cy="959830"/>
        </a:xfrm>
        <a:prstGeom prst="ellipse">
          <a:avLst/>
        </a:prstGeom>
        <a:blipFill>
          <a:blip xmlns:r="http://schemas.openxmlformats.org/officeDocument/2006/relationships" r:embed="rId4"/>
          <a:srcRect/>
          <a:stretch>
            <a:fillRect l="-39000" r="-39000"/>
          </a:stretch>
        </a:blipFill>
        <a:ln>
          <a:noFill/>
        </a:ln>
        <a:effectLst/>
      </dsp:spPr>
      <dsp:style>
        <a:lnRef idx="0">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BA3BBD-6242-C249-8516-7B3AA11674CF}" type="datetimeFigureOut">
              <a:rPr lang="en-US" smtClean="0"/>
              <a:t>9/26/2023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CCBA47-E15B-4B4D-83D6-853F1EF83261}" type="slidenum">
              <a:rPr lang="en-US" smtClean="0"/>
              <a:t>‹#›</a:t>
            </a:fld>
            <a:endParaRPr lang="en-US"/>
          </a:p>
        </p:txBody>
      </p:sp>
    </p:spTree>
    <p:extLst>
      <p:ext uri="{BB962C8B-B14F-4D97-AF65-F5344CB8AC3E}">
        <p14:creationId xmlns:p14="http://schemas.microsoft.com/office/powerpoint/2010/main" val="527159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6D039-561A-8D4D-9CE6-110D9D3C5C4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A5B7BBE-6B9F-DF40-BC43-2122287B1B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E01D755-9BF7-1349-A182-93C3619A07E7}"/>
              </a:ext>
            </a:extLst>
          </p:cNvPr>
          <p:cNvSpPr>
            <a:spLocks noGrp="1"/>
          </p:cNvSpPr>
          <p:nvPr>
            <p:ph type="dt" sz="half" idx="10"/>
          </p:nvPr>
        </p:nvSpPr>
        <p:spPr/>
        <p:txBody>
          <a:bodyPr/>
          <a:lstStyle/>
          <a:p>
            <a:fld id="{1F635B26-DA32-FC42-81F9-1E6180DD43B2}" type="datetimeFigureOut">
              <a:rPr lang="en-US" smtClean="0"/>
              <a:t>9/26/2023</a:t>
            </a:fld>
            <a:endParaRPr lang="en-US"/>
          </a:p>
        </p:txBody>
      </p:sp>
      <p:sp>
        <p:nvSpPr>
          <p:cNvPr id="5" name="Footer Placeholder 4">
            <a:extLst>
              <a:ext uri="{FF2B5EF4-FFF2-40B4-BE49-F238E27FC236}">
                <a16:creationId xmlns:a16="http://schemas.microsoft.com/office/drawing/2014/main" id="{59BE966B-126B-8A42-8C1C-0CC82A8566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CD40C9-6BAE-6C4D-85EC-ED38F169ABAD}"/>
              </a:ext>
            </a:extLst>
          </p:cNvPr>
          <p:cNvSpPr>
            <a:spLocks noGrp="1"/>
          </p:cNvSpPr>
          <p:nvPr>
            <p:ph type="sldNum" sz="quarter" idx="12"/>
          </p:nvPr>
        </p:nvSpPr>
        <p:spPr/>
        <p:txBody>
          <a:bodyPr/>
          <a:lstStyle/>
          <a:p>
            <a:fld id="{7E104C27-2EB5-1D47-AAFF-4479D239797C}" type="slidenum">
              <a:rPr lang="en-US" smtClean="0"/>
              <a:t>‹#›</a:t>
            </a:fld>
            <a:endParaRPr lang="en-US"/>
          </a:p>
        </p:txBody>
      </p:sp>
    </p:spTree>
    <p:extLst>
      <p:ext uri="{BB962C8B-B14F-4D97-AF65-F5344CB8AC3E}">
        <p14:creationId xmlns:p14="http://schemas.microsoft.com/office/powerpoint/2010/main" val="2070004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0D0AE-F481-6545-AB45-09D58E6693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EA7817-AFDD-1446-8328-6F95B69681DF}"/>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79F010-A982-2D4E-9EB9-AC1F0BA54FDA}"/>
              </a:ext>
            </a:extLst>
          </p:cNvPr>
          <p:cNvSpPr>
            <a:spLocks noGrp="1"/>
          </p:cNvSpPr>
          <p:nvPr>
            <p:ph type="dt" sz="half" idx="10"/>
          </p:nvPr>
        </p:nvSpPr>
        <p:spPr/>
        <p:txBody>
          <a:bodyPr/>
          <a:lstStyle/>
          <a:p>
            <a:fld id="{1F635B26-DA32-FC42-81F9-1E6180DD43B2}" type="datetimeFigureOut">
              <a:rPr lang="en-US" smtClean="0"/>
              <a:t>9/26/2023</a:t>
            </a:fld>
            <a:endParaRPr lang="en-US"/>
          </a:p>
        </p:txBody>
      </p:sp>
      <p:sp>
        <p:nvSpPr>
          <p:cNvPr id="5" name="Footer Placeholder 4">
            <a:extLst>
              <a:ext uri="{FF2B5EF4-FFF2-40B4-BE49-F238E27FC236}">
                <a16:creationId xmlns:a16="http://schemas.microsoft.com/office/drawing/2014/main" id="{B350CFA0-68D8-5C4B-970E-0903BBC9F0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2855B78-4409-074C-A37C-DD3C3A222CC1}"/>
              </a:ext>
            </a:extLst>
          </p:cNvPr>
          <p:cNvSpPr>
            <a:spLocks noGrp="1"/>
          </p:cNvSpPr>
          <p:nvPr>
            <p:ph type="sldNum" sz="quarter" idx="12"/>
          </p:nvPr>
        </p:nvSpPr>
        <p:spPr/>
        <p:txBody>
          <a:bodyPr/>
          <a:lstStyle/>
          <a:p>
            <a:fld id="{7E104C27-2EB5-1D47-AAFF-4479D239797C}" type="slidenum">
              <a:rPr lang="en-US" smtClean="0"/>
              <a:t>‹#›</a:t>
            </a:fld>
            <a:endParaRPr lang="en-US"/>
          </a:p>
        </p:txBody>
      </p:sp>
    </p:spTree>
    <p:extLst>
      <p:ext uri="{BB962C8B-B14F-4D97-AF65-F5344CB8AC3E}">
        <p14:creationId xmlns:p14="http://schemas.microsoft.com/office/powerpoint/2010/main" val="2869565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F9BB6B3-AC6E-9949-9F0D-5F5B3B10D79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6115E51-0D1F-A641-954D-63B7051C155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A908A6-4C54-634F-8DC3-1B720DC10DDE}"/>
              </a:ext>
            </a:extLst>
          </p:cNvPr>
          <p:cNvSpPr>
            <a:spLocks noGrp="1"/>
          </p:cNvSpPr>
          <p:nvPr>
            <p:ph type="dt" sz="half" idx="10"/>
          </p:nvPr>
        </p:nvSpPr>
        <p:spPr/>
        <p:txBody>
          <a:bodyPr/>
          <a:lstStyle/>
          <a:p>
            <a:fld id="{1F635B26-DA32-FC42-81F9-1E6180DD43B2}" type="datetimeFigureOut">
              <a:rPr lang="en-US" smtClean="0"/>
              <a:t>9/26/2023</a:t>
            </a:fld>
            <a:endParaRPr lang="en-US"/>
          </a:p>
        </p:txBody>
      </p:sp>
      <p:sp>
        <p:nvSpPr>
          <p:cNvPr id="5" name="Footer Placeholder 4">
            <a:extLst>
              <a:ext uri="{FF2B5EF4-FFF2-40B4-BE49-F238E27FC236}">
                <a16:creationId xmlns:a16="http://schemas.microsoft.com/office/drawing/2014/main" id="{F5F8FA82-3418-4242-A2CE-15CC44A2F6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5A26D0-32B3-7E4B-A31F-9B1FB69ACFED}"/>
              </a:ext>
            </a:extLst>
          </p:cNvPr>
          <p:cNvSpPr>
            <a:spLocks noGrp="1"/>
          </p:cNvSpPr>
          <p:nvPr>
            <p:ph type="sldNum" sz="quarter" idx="12"/>
          </p:nvPr>
        </p:nvSpPr>
        <p:spPr/>
        <p:txBody>
          <a:bodyPr/>
          <a:lstStyle/>
          <a:p>
            <a:fld id="{7E104C27-2EB5-1D47-AAFF-4479D239797C}" type="slidenum">
              <a:rPr lang="en-US" smtClean="0"/>
              <a:t>‹#›</a:t>
            </a:fld>
            <a:endParaRPr lang="en-US"/>
          </a:p>
        </p:txBody>
      </p:sp>
    </p:spTree>
    <p:extLst>
      <p:ext uri="{BB962C8B-B14F-4D97-AF65-F5344CB8AC3E}">
        <p14:creationId xmlns:p14="http://schemas.microsoft.com/office/powerpoint/2010/main" val="3369094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D1768-6639-7C40-BBDD-5734536D02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E3DD76-54DF-FE45-BB67-0B0659DD80D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2AC8A4-90AC-5449-BBF5-B3FF9D0A595C}"/>
              </a:ext>
            </a:extLst>
          </p:cNvPr>
          <p:cNvSpPr>
            <a:spLocks noGrp="1"/>
          </p:cNvSpPr>
          <p:nvPr>
            <p:ph type="dt" sz="half" idx="10"/>
          </p:nvPr>
        </p:nvSpPr>
        <p:spPr/>
        <p:txBody>
          <a:bodyPr/>
          <a:lstStyle/>
          <a:p>
            <a:fld id="{1F635B26-DA32-FC42-81F9-1E6180DD43B2}" type="datetimeFigureOut">
              <a:rPr lang="en-US" smtClean="0"/>
              <a:t>9/26/2023</a:t>
            </a:fld>
            <a:endParaRPr lang="en-US"/>
          </a:p>
        </p:txBody>
      </p:sp>
      <p:sp>
        <p:nvSpPr>
          <p:cNvPr id="5" name="Footer Placeholder 4">
            <a:extLst>
              <a:ext uri="{FF2B5EF4-FFF2-40B4-BE49-F238E27FC236}">
                <a16:creationId xmlns:a16="http://schemas.microsoft.com/office/drawing/2014/main" id="{90165E48-637F-6C49-87B7-04D1AF8CDC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E838DA-371B-0747-B901-BFE578F5082E}"/>
              </a:ext>
            </a:extLst>
          </p:cNvPr>
          <p:cNvSpPr>
            <a:spLocks noGrp="1"/>
          </p:cNvSpPr>
          <p:nvPr>
            <p:ph type="sldNum" sz="quarter" idx="12"/>
          </p:nvPr>
        </p:nvSpPr>
        <p:spPr/>
        <p:txBody>
          <a:bodyPr/>
          <a:lstStyle/>
          <a:p>
            <a:fld id="{7E104C27-2EB5-1D47-AAFF-4479D239797C}" type="slidenum">
              <a:rPr lang="en-US" smtClean="0"/>
              <a:t>‹#›</a:t>
            </a:fld>
            <a:endParaRPr lang="en-US"/>
          </a:p>
        </p:txBody>
      </p:sp>
    </p:spTree>
    <p:extLst>
      <p:ext uri="{BB962C8B-B14F-4D97-AF65-F5344CB8AC3E}">
        <p14:creationId xmlns:p14="http://schemas.microsoft.com/office/powerpoint/2010/main" val="623563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87EC3-5554-9B44-8879-FBF373079CB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16629A1-3DDC-5D4A-AA65-E0CA11979E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D033BC9-9357-294D-9E2F-B079DE2089E2}"/>
              </a:ext>
            </a:extLst>
          </p:cNvPr>
          <p:cNvSpPr>
            <a:spLocks noGrp="1"/>
          </p:cNvSpPr>
          <p:nvPr>
            <p:ph type="dt" sz="half" idx="10"/>
          </p:nvPr>
        </p:nvSpPr>
        <p:spPr/>
        <p:txBody>
          <a:bodyPr/>
          <a:lstStyle/>
          <a:p>
            <a:fld id="{1F635B26-DA32-FC42-81F9-1E6180DD43B2}" type="datetimeFigureOut">
              <a:rPr lang="en-US" smtClean="0"/>
              <a:t>9/26/2023</a:t>
            </a:fld>
            <a:endParaRPr lang="en-US"/>
          </a:p>
        </p:txBody>
      </p:sp>
      <p:sp>
        <p:nvSpPr>
          <p:cNvPr id="5" name="Footer Placeholder 4">
            <a:extLst>
              <a:ext uri="{FF2B5EF4-FFF2-40B4-BE49-F238E27FC236}">
                <a16:creationId xmlns:a16="http://schemas.microsoft.com/office/drawing/2014/main" id="{35281EBF-0ED7-7C41-82CE-CA1F58BD0C7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13CF36-3E4E-2F49-8040-0443ACE19AF0}"/>
              </a:ext>
            </a:extLst>
          </p:cNvPr>
          <p:cNvSpPr>
            <a:spLocks noGrp="1"/>
          </p:cNvSpPr>
          <p:nvPr>
            <p:ph type="sldNum" sz="quarter" idx="12"/>
          </p:nvPr>
        </p:nvSpPr>
        <p:spPr/>
        <p:txBody>
          <a:bodyPr/>
          <a:lstStyle/>
          <a:p>
            <a:fld id="{7E104C27-2EB5-1D47-AAFF-4479D239797C}" type="slidenum">
              <a:rPr lang="en-US" smtClean="0"/>
              <a:t>‹#›</a:t>
            </a:fld>
            <a:endParaRPr lang="en-US"/>
          </a:p>
        </p:txBody>
      </p:sp>
    </p:spTree>
    <p:extLst>
      <p:ext uri="{BB962C8B-B14F-4D97-AF65-F5344CB8AC3E}">
        <p14:creationId xmlns:p14="http://schemas.microsoft.com/office/powerpoint/2010/main" val="3592907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85B78-4778-5D44-AC7D-ECBC17606D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EFCBC0-30F8-E14C-81B5-8F284267E86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7629CBF-51D0-6F46-B066-9AF977C2CDD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E0B35A9-7A29-DE4A-B26E-2F7DADBD7F07}"/>
              </a:ext>
            </a:extLst>
          </p:cNvPr>
          <p:cNvSpPr>
            <a:spLocks noGrp="1"/>
          </p:cNvSpPr>
          <p:nvPr>
            <p:ph type="dt" sz="half" idx="10"/>
          </p:nvPr>
        </p:nvSpPr>
        <p:spPr/>
        <p:txBody>
          <a:bodyPr/>
          <a:lstStyle/>
          <a:p>
            <a:fld id="{1F635B26-DA32-FC42-81F9-1E6180DD43B2}" type="datetimeFigureOut">
              <a:rPr lang="en-US" smtClean="0"/>
              <a:t>9/26/2023</a:t>
            </a:fld>
            <a:endParaRPr lang="en-US"/>
          </a:p>
        </p:txBody>
      </p:sp>
      <p:sp>
        <p:nvSpPr>
          <p:cNvPr id="6" name="Footer Placeholder 5">
            <a:extLst>
              <a:ext uri="{FF2B5EF4-FFF2-40B4-BE49-F238E27FC236}">
                <a16:creationId xmlns:a16="http://schemas.microsoft.com/office/drawing/2014/main" id="{E9EFCD0C-D715-4E46-AED5-CDB09FB5F7D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56864E-204F-5647-929B-2F89A99E5EB4}"/>
              </a:ext>
            </a:extLst>
          </p:cNvPr>
          <p:cNvSpPr>
            <a:spLocks noGrp="1"/>
          </p:cNvSpPr>
          <p:nvPr>
            <p:ph type="sldNum" sz="quarter" idx="12"/>
          </p:nvPr>
        </p:nvSpPr>
        <p:spPr/>
        <p:txBody>
          <a:bodyPr/>
          <a:lstStyle/>
          <a:p>
            <a:fld id="{7E104C27-2EB5-1D47-AAFF-4479D239797C}" type="slidenum">
              <a:rPr lang="en-US" smtClean="0"/>
              <a:t>‹#›</a:t>
            </a:fld>
            <a:endParaRPr lang="en-US"/>
          </a:p>
        </p:txBody>
      </p:sp>
    </p:spTree>
    <p:extLst>
      <p:ext uri="{BB962C8B-B14F-4D97-AF65-F5344CB8AC3E}">
        <p14:creationId xmlns:p14="http://schemas.microsoft.com/office/powerpoint/2010/main" val="1085600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BAE2A-ACB1-6643-82CF-60F12C9914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EA4020E-A385-F740-9787-3F13E388BC7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75674C5-6CCC-2548-95A9-C9F96E12D5BE}"/>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B43B50C-115D-C143-8BD7-8F6AF3BC09E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A286DCF-725B-0D49-B806-FD8186B8863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59B3296-5EFA-8C47-98FD-9B8663A39882}"/>
              </a:ext>
            </a:extLst>
          </p:cNvPr>
          <p:cNvSpPr>
            <a:spLocks noGrp="1"/>
          </p:cNvSpPr>
          <p:nvPr>
            <p:ph type="dt" sz="half" idx="10"/>
          </p:nvPr>
        </p:nvSpPr>
        <p:spPr/>
        <p:txBody>
          <a:bodyPr/>
          <a:lstStyle/>
          <a:p>
            <a:fld id="{1F635B26-DA32-FC42-81F9-1E6180DD43B2}" type="datetimeFigureOut">
              <a:rPr lang="en-US" smtClean="0"/>
              <a:t>9/26/2023</a:t>
            </a:fld>
            <a:endParaRPr lang="en-US"/>
          </a:p>
        </p:txBody>
      </p:sp>
      <p:sp>
        <p:nvSpPr>
          <p:cNvPr id="8" name="Footer Placeholder 7">
            <a:extLst>
              <a:ext uri="{FF2B5EF4-FFF2-40B4-BE49-F238E27FC236}">
                <a16:creationId xmlns:a16="http://schemas.microsoft.com/office/drawing/2014/main" id="{37FED43B-6561-B244-A849-76C8D7BED2B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64A88DB-CB0C-1545-9279-F8476BD77266}"/>
              </a:ext>
            </a:extLst>
          </p:cNvPr>
          <p:cNvSpPr>
            <a:spLocks noGrp="1"/>
          </p:cNvSpPr>
          <p:nvPr>
            <p:ph type="sldNum" sz="quarter" idx="12"/>
          </p:nvPr>
        </p:nvSpPr>
        <p:spPr/>
        <p:txBody>
          <a:bodyPr/>
          <a:lstStyle/>
          <a:p>
            <a:fld id="{7E104C27-2EB5-1D47-AAFF-4479D239797C}" type="slidenum">
              <a:rPr lang="en-US" smtClean="0"/>
              <a:t>‹#›</a:t>
            </a:fld>
            <a:endParaRPr lang="en-US"/>
          </a:p>
        </p:txBody>
      </p:sp>
    </p:spTree>
    <p:extLst>
      <p:ext uri="{BB962C8B-B14F-4D97-AF65-F5344CB8AC3E}">
        <p14:creationId xmlns:p14="http://schemas.microsoft.com/office/powerpoint/2010/main" val="660835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0B2802-A401-FB46-93E1-53F77D2F20D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660B142-E80D-2348-9ECB-362EBED9C648}"/>
              </a:ext>
            </a:extLst>
          </p:cNvPr>
          <p:cNvSpPr>
            <a:spLocks noGrp="1"/>
          </p:cNvSpPr>
          <p:nvPr>
            <p:ph type="dt" sz="half" idx="10"/>
          </p:nvPr>
        </p:nvSpPr>
        <p:spPr/>
        <p:txBody>
          <a:bodyPr/>
          <a:lstStyle/>
          <a:p>
            <a:fld id="{1F635B26-DA32-FC42-81F9-1E6180DD43B2}" type="datetimeFigureOut">
              <a:rPr lang="en-US" smtClean="0"/>
              <a:t>9/26/2023</a:t>
            </a:fld>
            <a:endParaRPr lang="en-US"/>
          </a:p>
        </p:txBody>
      </p:sp>
      <p:sp>
        <p:nvSpPr>
          <p:cNvPr id="4" name="Footer Placeholder 3">
            <a:extLst>
              <a:ext uri="{FF2B5EF4-FFF2-40B4-BE49-F238E27FC236}">
                <a16:creationId xmlns:a16="http://schemas.microsoft.com/office/drawing/2014/main" id="{3858A702-5881-294C-9457-DE30DD64EE6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F1054BC-36F2-F84A-942E-2EF020B1CBA9}"/>
              </a:ext>
            </a:extLst>
          </p:cNvPr>
          <p:cNvSpPr>
            <a:spLocks noGrp="1"/>
          </p:cNvSpPr>
          <p:nvPr>
            <p:ph type="sldNum" sz="quarter" idx="12"/>
          </p:nvPr>
        </p:nvSpPr>
        <p:spPr/>
        <p:txBody>
          <a:bodyPr/>
          <a:lstStyle/>
          <a:p>
            <a:fld id="{7E104C27-2EB5-1D47-AAFF-4479D239797C}" type="slidenum">
              <a:rPr lang="en-US" smtClean="0"/>
              <a:t>‹#›</a:t>
            </a:fld>
            <a:endParaRPr lang="en-US"/>
          </a:p>
        </p:txBody>
      </p:sp>
    </p:spTree>
    <p:extLst>
      <p:ext uri="{BB962C8B-B14F-4D97-AF65-F5344CB8AC3E}">
        <p14:creationId xmlns:p14="http://schemas.microsoft.com/office/powerpoint/2010/main" val="2221313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7D98600-F4A5-5A44-91CB-877D5AC0303F}"/>
              </a:ext>
            </a:extLst>
          </p:cNvPr>
          <p:cNvSpPr>
            <a:spLocks noGrp="1"/>
          </p:cNvSpPr>
          <p:nvPr>
            <p:ph type="dt" sz="half" idx="10"/>
          </p:nvPr>
        </p:nvSpPr>
        <p:spPr/>
        <p:txBody>
          <a:bodyPr/>
          <a:lstStyle/>
          <a:p>
            <a:fld id="{1F635B26-DA32-FC42-81F9-1E6180DD43B2}" type="datetimeFigureOut">
              <a:rPr lang="en-US" smtClean="0"/>
              <a:t>9/26/2023</a:t>
            </a:fld>
            <a:endParaRPr lang="en-US"/>
          </a:p>
        </p:txBody>
      </p:sp>
      <p:sp>
        <p:nvSpPr>
          <p:cNvPr id="3" name="Footer Placeholder 2">
            <a:extLst>
              <a:ext uri="{FF2B5EF4-FFF2-40B4-BE49-F238E27FC236}">
                <a16:creationId xmlns:a16="http://schemas.microsoft.com/office/drawing/2014/main" id="{046CCBBD-E351-C64E-83AC-466A33129C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4A16B46-85FB-C34A-AB45-618FBD67336F}"/>
              </a:ext>
            </a:extLst>
          </p:cNvPr>
          <p:cNvSpPr>
            <a:spLocks noGrp="1"/>
          </p:cNvSpPr>
          <p:nvPr>
            <p:ph type="sldNum" sz="quarter" idx="12"/>
          </p:nvPr>
        </p:nvSpPr>
        <p:spPr/>
        <p:txBody>
          <a:bodyPr/>
          <a:lstStyle/>
          <a:p>
            <a:fld id="{7E104C27-2EB5-1D47-AAFF-4479D239797C}" type="slidenum">
              <a:rPr lang="en-US" smtClean="0"/>
              <a:t>‹#›</a:t>
            </a:fld>
            <a:endParaRPr lang="en-US"/>
          </a:p>
        </p:txBody>
      </p:sp>
    </p:spTree>
    <p:extLst>
      <p:ext uri="{BB962C8B-B14F-4D97-AF65-F5344CB8AC3E}">
        <p14:creationId xmlns:p14="http://schemas.microsoft.com/office/powerpoint/2010/main" val="36710050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3AD9C-58F0-874A-BF76-5F151A2BB3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99C1128-E381-6B45-8EEE-8D0F7B123A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C1289B3-0B85-A04B-8B47-1669EF9AC1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935A86F-D4DE-CE4C-A5C0-40DBCBA596FC}"/>
              </a:ext>
            </a:extLst>
          </p:cNvPr>
          <p:cNvSpPr>
            <a:spLocks noGrp="1"/>
          </p:cNvSpPr>
          <p:nvPr>
            <p:ph type="dt" sz="half" idx="10"/>
          </p:nvPr>
        </p:nvSpPr>
        <p:spPr/>
        <p:txBody>
          <a:bodyPr/>
          <a:lstStyle/>
          <a:p>
            <a:fld id="{1F635B26-DA32-FC42-81F9-1E6180DD43B2}" type="datetimeFigureOut">
              <a:rPr lang="en-US" smtClean="0"/>
              <a:t>9/26/2023</a:t>
            </a:fld>
            <a:endParaRPr lang="en-US"/>
          </a:p>
        </p:txBody>
      </p:sp>
      <p:sp>
        <p:nvSpPr>
          <p:cNvPr id="6" name="Footer Placeholder 5">
            <a:extLst>
              <a:ext uri="{FF2B5EF4-FFF2-40B4-BE49-F238E27FC236}">
                <a16:creationId xmlns:a16="http://schemas.microsoft.com/office/drawing/2014/main" id="{449B4F7D-7F93-644C-B245-3CD5BA1A23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D97DDE3-B10A-9B48-9EEA-6B8DC24C7E36}"/>
              </a:ext>
            </a:extLst>
          </p:cNvPr>
          <p:cNvSpPr>
            <a:spLocks noGrp="1"/>
          </p:cNvSpPr>
          <p:nvPr>
            <p:ph type="sldNum" sz="quarter" idx="12"/>
          </p:nvPr>
        </p:nvSpPr>
        <p:spPr/>
        <p:txBody>
          <a:bodyPr/>
          <a:lstStyle/>
          <a:p>
            <a:fld id="{7E104C27-2EB5-1D47-AAFF-4479D239797C}" type="slidenum">
              <a:rPr lang="en-US" smtClean="0"/>
              <a:t>‹#›</a:t>
            </a:fld>
            <a:endParaRPr lang="en-US"/>
          </a:p>
        </p:txBody>
      </p:sp>
    </p:spTree>
    <p:extLst>
      <p:ext uri="{BB962C8B-B14F-4D97-AF65-F5344CB8AC3E}">
        <p14:creationId xmlns:p14="http://schemas.microsoft.com/office/powerpoint/2010/main" val="1677394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9020C-6CC8-B645-A421-8E3323AE9E4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03EEA88-C4F2-8C47-9596-22E81F96C4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88E8E35A-4149-9947-92D4-37D3944990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DF8A102-7E06-9B4C-B3B5-FA2C1D4677BB}"/>
              </a:ext>
            </a:extLst>
          </p:cNvPr>
          <p:cNvSpPr>
            <a:spLocks noGrp="1"/>
          </p:cNvSpPr>
          <p:nvPr>
            <p:ph type="dt" sz="half" idx="10"/>
          </p:nvPr>
        </p:nvSpPr>
        <p:spPr/>
        <p:txBody>
          <a:bodyPr/>
          <a:lstStyle/>
          <a:p>
            <a:fld id="{1F635B26-DA32-FC42-81F9-1E6180DD43B2}" type="datetimeFigureOut">
              <a:rPr lang="en-US" smtClean="0"/>
              <a:t>9/26/2023</a:t>
            </a:fld>
            <a:endParaRPr lang="en-US"/>
          </a:p>
        </p:txBody>
      </p:sp>
      <p:sp>
        <p:nvSpPr>
          <p:cNvPr id="6" name="Footer Placeholder 5">
            <a:extLst>
              <a:ext uri="{FF2B5EF4-FFF2-40B4-BE49-F238E27FC236}">
                <a16:creationId xmlns:a16="http://schemas.microsoft.com/office/drawing/2014/main" id="{2585F82F-01DF-5740-9227-B4B7B2B36F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4E7D97-F9BC-0641-A654-DB3FB60B4894}"/>
              </a:ext>
            </a:extLst>
          </p:cNvPr>
          <p:cNvSpPr>
            <a:spLocks noGrp="1"/>
          </p:cNvSpPr>
          <p:nvPr>
            <p:ph type="sldNum" sz="quarter" idx="12"/>
          </p:nvPr>
        </p:nvSpPr>
        <p:spPr/>
        <p:txBody>
          <a:bodyPr/>
          <a:lstStyle/>
          <a:p>
            <a:fld id="{7E104C27-2EB5-1D47-AAFF-4479D239797C}" type="slidenum">
              <a:rPr lang="en-US" smtClean="0"/>
              <a:t>‹#›</a:t>
            </a:fld>
            <a:endParaRPr lang="en-US"/>
          </a:p>
        </p:txBody>
      </p:sp>
    </p:spTree>
    <p:extLst>
      <p:ext uri="{BB962C8B-B14F-4D97-AF65-F5344CB8AC3E}">
        <p14:creationId xmlns:p14="http://schemas.microsoft.com/office/powerpoint/2010/main" val="2384568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23BE33-E3EC-9A4A-87A1-EC7B179754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5540EC5-F161-524C-9EB7-DC98F6A53A8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B394E37-679F-FC4D-B6BB-BDF66E6B401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635B26-DA32-FC42-81F9-1E6180DD43B2}" type="datetimeFigureOut">
              <a:rPr lang="en-US" smtClean="0"/>
              <a:t>9/26/2023</a:t>
            </a:fld>
            <a:endParaRPr lang="en-US"/>
          </a:p>
        </p:txBody>
      </p:sp>
      <p:sp>
        <p:nvSpPr>
          <p:cNvPr id="5" name="Footer Placeholder 4">
            <a:extLst>
              <a:ext uri="{FF2B5EF4-FFF2-40B4-BE49-F238E27FC236}">
                <a16:creationId xmlns:a16="http://schemas.microsoft.com/office/drawing/2014/main" id="{AA9BFC51-2220-294D-AB44-7B6985CC29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B56E6B5-F5D5-964E-8D9A-4CCA15574D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E104C27-2EB5-1D47-AAFF-4479D239797C}" type="slidenum">
              <a:rPr lang="en-US" smtClean="0"/>
              <a:t>‹#›</a:t>
            </a:fld>
            <a:endParaRPr lang="en-US"/>
          </a:p>
        </p:txBody>
      </p:sp>
    </p:spTree>
    <p:extLst>
      <p:ext uri="{BB962C8B-B14F-4D97-AF65-F5344CB8AC3E}">
        <p14:creationId xmlns:p14="http://schemas.microsoft.com/office/powerpoint/2010/main" val="41912841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image" Target="../media/image2.jpg"/><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F9428DD7-175C-B449-BE83-FC79C14ECA36}"/>
              </a:ext>
            </a:extLst>
          </p:cNvPr>
          <p:cNvPicPr>
            <a:picLocks noChangeAspect="1"/>
          </p:cNvPicPr>
          <p:nvPr/>
        </p:nvPicPr>
        <p:blipFill>
          <a:blip r:embed="rId2"/>
          <a:stretch>
            <a:fillRect/>
          </a:stretch>
        </p:blipFill>
        <p:spPr>
          <a:xfrm>
            <a:off x="1524" y="0"/>
            <a:ext cx="12188952" cy="6858000"/>
          </a:xfrm>
          <a:prstGeom prst="rect">
            <a:avLst/>
          </a:prstGeom>
        </p:spPr>
      </p:pic>
      <p:sp>
        <p:nvSpPr>
          <p:cNvPr id="2" name="Title 1">
            <a:extLst>
              <a:ext uri="{FF2B5EF4-FFF2-40B4-BE49-F238E27FC236}">
                <a16:creationId xmlns:a16="http://schemas.microsoft.com/office/drawing/2014/main" id="{77F763D8-9400-8941-90AB-0C7DE0843FD2}"/>
              </a:ext>
            </a:extLst>
          </p:cNvPr>
          <p:cNvSpPr>
            <a:spLocks noGrp="1"/>
          </p:cNvSpPr>
          <p:nvPr>
            <p:ph type="ctrTitle"/>
          </p:nvPr>
        </p:nvSpPr>
        <p:spPr/>
        <p:txBody>
          <a:bodyPr>
            <a:noAutofit/>
          </a:bodyPr>
          <a:lstStyle/>
          <a:p>
            <a:pPr fontAlgn="t">
              <a:lnSpc>
                <a:spcPct val="100000"/>
              </a:lnSpc>
            </a:pPr>
            <a:r>
              <a:rPr lang="en-US" sz="3600" dirty="0">
                <a:effectLst>
                  <a:outerShdw blurRad="38100" dist="38100" dir="2700000" algn="tl">
                    <a:srgbClr val="000000">
                      <a:alpha val="43137"/>
                    </a:srgbClr>
                  </a:outerShdw>
                </a:effectLst>
              </a:rPr>
              <a:t>Re-Examining the Conceptualisation of a Substance User in Involuntary Treatment, Taking to Account the South African Legislation (the Prevention of and Treatment for Substance Abuse Act (No. 70 of 2008) </a:t>
            </a:r>
            <a:r>
              <a:rPr lang="en-US" sz="3600" dirty="0">
                <a:solidFill>
                  <a:schemeClr val="bg1"/>
                </a:solidFill>
              </a:rPr>
              <a:t> </a:t>
            </a:r>
          </a:p>
        </p:txBody>
      </p:sp>
      <p:sp>
        <p:nvSpPr>
          <p:cNvPr id="3" name="Subtitle 2">
            <a:extLst>
              <a:ext uri="{FF2B5EF4-FFF2-40B4-BE49-F238E27FC236}">
                <a16:creationId xmlns:a16="http://schemas.microsoft.com/office/drawing/2014/main" id="{0137E48E-872A-9641-BBF1-D29BD06FCEE3}"/>
              </a:ext>
            </a:extLst>
          </p:cNvPr>
          <p:cNvSpPr>
            <a:spLocks noGrp="1"/>
          </p:cNvSpPr>
          <p:nvPr>
            <p:ph type="subTitle" idx="1"/>
          </p:nvPr>
        </p:nvSpPr>
        <p:spPr/>
        <p:txBody>
          <a:bodyPr/>
          <a:lstStyle/>
          <a:p>
            <a:pPr algn="r"/>
            <a:r>
              <a:rPr lang="en-US" dirty="0">
                <a:solidFill>
                  <a:schemeClr val="bg1"/>
                </a:solidFill>
              </a:rPr>
              <a:t>Presented by:</a:t>
            </a:r>
          </a:p>
          <a:p>
            <a:pPr algn="r"/>
            <a:r>
              <a:rPr lang="en-US" dirty="0">
                <a:solidFill>
                  <a:schemeClr val="bg1"/>
                </a:solidFill>
              </a:rPr>
              <a:t>Nkanyiso Nkazimulo Mkhize </a:t>
            </a:r>
          </a:p>
        </p:txBody>
      </p:sp>
    </p:spTree>
    <p:extLst>
      <p:ext uri="{BB962C8B-B14F-4D97-AF65-F5344CB8AC3E}">
        <p14:creationId xmlns:p14="http://schemas.microsoft.com/office/powerpoint/2010/main" val="40683809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DC8DEA5A-BFDD-8C41-AB75-FC1B77DD9FCD}"/>
              </a:ext>
            </a:extLst>
          </p:cNvPr>
          <p:cNvPicPr>
            <a:picLocks noGrp="1" noChangeAspect="1"/>
          </p:cNvPicPr>
          <p:nvPr>
            <p:ph idx="1"/>
          </p:nvPr>
        </p:nvPicPr>
        <p:blipFill>
          <a:blip r:embed="rId2"/>
          <a:stretch>
            <a:fillRect/>
          </a:stretch>
        </p:blipFill>
        <p:spPr>
          <a:xfrm>
            <a:off x="0" y="-1714"/>
            <a:ext cx="12191999" cy="6859714"/>
          </a:xfrm>
        </p:spPr>
      </p:pic>
      <p:sp>
        <p:nvSpPr>
          <p:cNvPr id="2" name="Title 1">
            <a:extLst>
              <a:ext uri="{FF2B5EF4-FFF2-40B4-BE49-F238E27FC236}">
                <a16:creationId xmlns:a16="http://schemas.microsoft.com/office/drawing/2014/main" id="{D3A31D9F-0EE7-2344-905B-20FBB1426ADE}"/>
              </a:ext>
            </a:extLst>
          </p:cNvPr>
          <p:cNvSpPr>
            <a:spLocks noGrp="1"/>
          </p:cNvSpPr>
          <p:nvPr>
            <p:ph type="title"/>
          </p:nvPr>
        </p:nvSpPr>
        <p:spPr>
          <a:xfrm>
            <a:off x="838200" y="365126"/>
            <a:ext cx="5174673" cy="535420"/>
          </a:xfrm>
        </p:spPr>
        <p:txBody>
          <a:bodyPr>
            <a:normAutofit/>
          </a:bodyPr>
          <a:lstStyle/>
          <a:p>
            <a:r>
              <a:rPr lang="en-US" sz="3200" b="1" dirty="0"/>
              <a:t>Background</a:t>
            </a:r>
            <a:r>
              <a:rPr lang="en-US" sz="3200" dirty="0"/>
              <a:t> </a:t>
            </a:r>
          </a:p>
        </p:txBody>
      </p:sp>
      <p:sp>
        <p:nvSpPr>
          <p:cNvPr id="6" name="TextBox 5">
            <a:extLst>
              <a:ext uri="{FF2B5EF4-FFF2-40B4-BE49-F238E27FC236}">
                <a16:creationId xmlns:a16="http://schemas.microsoft.com/office/drawing/2014/main" id="{EDF9ABA6-886C-8147-A169-908252921535}"/>
              </a:ext>
            </a:extLst>
          </p:cNvPr>
          <p:cNvSpPr txBox="1"/>
          <p:nvPr/>
        </p:nvSpPr>
        <p:spPr>
          <a:xfrm>
            <a:off x="838200" y="1059561"/>
            <a:ext cx="10577945" cy="5021055"/>
          </a:xfrm>
          <a:prstGeom prst="rect">
            <a:avLst/>
          </a:prstGeom>
          <a:noFill/>
        </p:spPr>
        <p:txBody>
          <a:bodyPr wrap="square" rtlCol="0">
            <a:spAutoFit/>
          </a:bodyPr>
          <a:lstStyle/>
          <a:p>
            <a:pPr algn="just">
              <a:lnSpc>
                <a:spcPct val="150000"/>
              </a:lnSpc>
            </a:pPr>
            <a:r>
              <a:rPr lang="en-ZA" sz="2400" kern="0" dirty="0">
                <a:effectLst/>
                <a:latin typeface="Calibri" panose="020F0502020204030204" pitchFamily="34" charset="0"/>
                <a:ea typeface="Calibri" panose="020F0502020204030204" pitchFamily="34" charset="0"/>
              </a:rPr>
              <a:t>Substance use is a widespread devastating global problem. The UNODC reports that approximately 269 million people use drugs, and the number of those with substance use disorders (</a:t>
            </a:r>
            <a:r>
              <a:rPr lang="en-ZA" sz="2400" kern="0" dirty="0" err="1">
                <a:effectLst/>
                <a:latin typeface="Calibri" panose="020F0502020204030204" pitchFamily="34" charset="0"/>
                <a:ea typeface="Calibri" panose="020F0502020204030204" pitchFamily="34" charset="0"/>
              </a:rPr>
              <a:t>SUDs</a:t>
            </a:r>
            <a:r>
              <a:rPr lang="en-ZA" sz="2400" kern="0" dirty="0">
                <a:effectLst/>
                <a:latin typeface="Calibri" panose="020F0502020204030204" pitchFamily="34" charset="0"/>
                <a:ea typeface="Calibri" panose="020F0502020204030204" pitchFamily="34" charset="0"/>
              </a:rPr>
              <a:t>) will rise by eleven percent globally and forty percent in Africa by 2030. Despite the high demand for treatment, many individuals with SUD access treatment services on involuntary basis which result in failed abstinence in a short space of time. This paper addresses the insufficient understanding of involuntary treatment and involuntary service users, impacting the delivery of their treatment services as defined by the Prevention of, and treatment for substance dependence act. </a:t>
            </a:r>
            <a:endParaRPr lang="en-ZA" sz="2400" dirty="0"/>
          </a:p>
        </p:txBody>
      </p:sp>
    </p:spTree>
    <p:extLst>
      <p:ext uri="{BB962C8B-B14F-4D97-AF65-F5344CB8AC3E}">
        <p14:creationId xmlns:p14="http://schemas.microsoft.com/office/powerpoint/2010/main" val="36065550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DC8DEA5A-BFDD-8C41-AB75-FC1B77DD9FCD}"/>
              </a:ext>
            </a:extLst>
          </p:cNvPr>
          <p:cNvPicPr>
            <a:picLocks noGrp="1" noChangeAspect="1"/>
          </p:cNvPicPr>
          <p:nvPr>
            <p:ph idx="1"/>
          </p:nvPr>
        </p:nvPicPr>
        <p:blipFill>
          <a:blip r:embed="rId2"/>
          <a:stretch>
            <a:fillRect/>
          </a:stretch>
        </p:blipFill>
        <p:spPr>
          <a:xfrm>
            <a:off x="0" y="-1714"/>
            <a:ext cx="12191999" cy="6859714"/>
          </a:xfrm>
        </p:spPr>
      </p:pic>
      <p:sp>
        <p:nvSpPr>
          <p:cNvPr id="2" name="Title 1">
            <a:extLst>
              <a:ext uri="{FF2B5EF4-FFF2-40B4-BE49-F238E27FC236}">
                <a16:creationId xmlns:a16="http://schemas.microsoft.com/office/drawing/2014/main" id="{D3A31D9F-0EE7-2344-905B-20FBB1426ADE}"/>
              </a:ext>
            </a:extLst>
          </p:cNvPr>
          <p:cNvSpPr>
            <a:spLocks noGrp="1"/>
          </p:cNvSpPr>
          <p:nvPr>
            <p:ph type="title"/>
          </p:nvPr>
        </p:nvSpPr>
        <p:spPr>
          <a:xfrm>
            <a:off x="838199" y="365126"/>
            <a:ext cx="7903029" cy="535420"/>
          </a:xfrm>
        </p:spPr>
        <p:txBody>
          <a:bodyPr>
            <a:normAutofit/>
          </a:bodyPr>
          <a:lstStyle/>
          <a:p>
            <a:r>
              <a:rPr lang="en-ZA" sz="3200" b="1" dirty="0">
                <a:solidFill>
                  <a:schemeClr val="accent5"/>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Who is an Involuntary Service User </a:t>
            </a:r>
            <a:endParaRPr lang="en-US" sz="3200" dirty="0"/>
          </a:p>
        </p:txBody>
      </p:sp>
      <p:sp>
        <p:nvSpPr>
          <p:cNvPr id="6" name="TextBox 5">
            <a:extLst>
              <a:ext uri="{FF2B5EF4-FFF2-40B4-BE49-F238E27FC236}">
                <a16:creationId xmlns:a16="http://schemas.microsoft.com/office/drawing/2014/main" id="{EDF9ABA6-886C-8147-A169-908252921535}"/>
              </a:ext>
            </a:extLst>
          </p:cNvPr>
          <p:cNvSpPr txBox="1"/>
          <p:nvPr/>
        </p:nvSpPr>
        <p:spPr>
          <a:xfrm>
            <a:off x="838200" y="1059561"/>
            <a:ext cx="10577945" cy="4190314"/>
          </a:xfrm>
          <a:prstGeom prst="rect">
            <a:avLst/>
          </a:prstGeom>
          <a:noFill/>
        </p:spPr>
        <p:txBody>
          <a:bodyPr wrap="square" rtlCol="0">
            <a:spAutoFit/>
          </a:bodyPr>
          <a:lstStyle/>
          <a:p>
            <a:pPr algn="just">
              <a:lnSpc>
                <a:spcPct val="150000"/>
              </a:lnSpc>
            </a:pPr>
            <a:r>
              <a:rPr lang="en-ZA" sz="2000" kern="0" dirty="0">
                <a:effectLst/>
                <a:latin typeface="Arial" panose="020B0604020202020204" pitchFamily="34" charset="0"/>
                <a:ea typeface="Times New Roman" panose="02020603050405020304" pitchFamily="18" charset="0"/>
              </a:rPr>
              <a:t>The Prevention of, and Treatment for Substance Abuse Legislation (Act no.70 of 2008) defines an involuntary service user as “a person who has been admitted to</a:t>
            </a:r>
            <a:r>
              <a:rPr lang="en-ZA" sz="2000" kern="0" spc="200" dirty="0">
                <a:effectLst/>
                <a:latin typeface="Arial" panose="020B0604020202020204" pitchFamily="34" charset="0"/>
                <a:ea typeface="Times New Roman" panose="02020603050405020304" pitchFamily="18" charset="0"/>
              </a:rPr>
              <a:t> </a:t>
            </a:r>
            <a:r>
              <a:rPr lang="en-ZA" sz="2000" kern="0" dirty="0">
                <a:effectLst/>
                <a:latin typeface="Arial" panose="020B0604020202020204" pitchFamily="34" charset="0"/>
                <a:ea typeface="Times New Roman" panose="02020603050405020304" pitchFamily="18" charset="0"/>
              </a:rPr>
              <a:t>a treatment centre to undergo in-patient treatment by means of a court order obtainable through court inquiry processes” (p.10). The Act further refers to an “involuntary service user as someone who is transferred from a prison; child and youth care centre, alternative care, or health establishment for purposes of accessing substance use treatment and rehabilitation” (p.40). </a:t>
            </a:r>
          </a:p>
          <a:p>
            <a:pPr algn="just">
              <a:lnSpc>
                <a:spcPct val="150000"/>
              </a:lnSpc>
            </a:pPr>
            <a:r>
              <a:rPr lang="en-ZA" sz="2000" b="1" kern="0" dirty="0">
                <a:effectLst/>
                <a:latin typeface="Arial" panose="020B0604020202020204" pitchFamily="34" charset="0"/>
                <a:ea typeface="Times New Roman" panose="02020603050405020304" pitchFamily="18" charset="0"/>
              </a:rPr>
              <a:t>This description of an involuntary service user is selective:</a:t>
            </a:r>
          </a:p>
          <a:p>
            <a:pPr marL="285750" indent="-285750" algn="just">
              <a:lnSpc>
                <a:spcPct val="150000"/>
              </a:lnSpc>
              <a:buFont typeface="Courier New" panose="02070309020205020404" pitchFamily="49" charset="0"/>
              <a:buChar char="o"/>
            </a:pPr>
            <a:r>
              <a:rPr lang="en-ZA" sz="2000" kern="0" dirty="0">
                <a:effectLst/>
                <a:latin typeface="Arial" panose="020B0604020202020204" pitchFamily="34" charset="0"/>
                <a:ea typeface="Times New Roman" panose="02020603050405020304" pitchFamily="18" charset="0"/>
              </a:rPr>
              <a:t>It only defines an involuntary service user on statutory/ court mandatory basis. </a:t>
            </a:r>
          </a:p>
          <a:p>
            <a:pPr marL="285750" indent="-285750" algn="just">
              <a:lnSpc>
                <a:spcPct val="150000"/>
              </a:lnSpc>
              <a:buFont typeface="Courier New" panose="02070309020205020404" pitchFamily="49" charset="0"/>
              <a:buChar char="o"/>
            </a:pPr>
            <a:r>
              <a:rPr lang="en-ZA" sz="2000" kern="0" dirty="0">
                <a:effectLst/>
                <a:latin typeface="Arial" panose="020B0604020202020204" pitchFamily="34" charset="0"/>
                <a:ea typeface="Times New Roman" panose="02020603050405020304" pitchFamily="18" charset="0"/>
              </a:rPr>
              <a:t>The act focuses only on in-patient treatment categories.  </a:t>
            </a:r>
          </a:p>
        </p:txBody>
      </p:sp>
    </p:spTree>
    <p:extLst>
      <p:ext uri="{BB962C8B-B14F-4D97-AF65-F5344CB8AC3E}">
        <p14:creationId xmlns:p14="http://schemas.microsoft.com/office/powerpoint/2010/main" val="3086018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DC8DEA5A-BFDD-8C41-AB75-FC1B77DD9FCD}"/>
              </a:ext>
            </a:extLst>
          </p:cNvPr>
          <p:cNvPicPr>
            <a:picLocks noGrp="1" noChangeAspect="1"/>
          </p:cNvPicPr>
          <p:nvPr>
            <p:ph idx="1"/>
          </p:nvPr>
        </p:nvPicPr>
        <p:blipFill>
          <a:blip r:embed="rId2"/>
          <a:stretch>
            <a:fillRect/>
          </a:stretch>
        </p:blipFill>
        <p:spPr>
          <a:xfrm>
            <a:off x="0" y="-1714"/>
            <a:ext cx="12191999" cy="6859714"/>
          </a:xfrm>
        </p:spPr>
      </p:pic>
      <p:sp>
        <p:nvSpPr>
          <p:cNvPr id="2" name="Title 1">
            <a:extLst>
              <a:ext uri="{FF2B5EF4-FFF2-40B4-BE49-F238E27FC236}">
                <a16:creationId xmlns:a16="http://schemas.microsoft.com/office/drawing/2014/main" id="{D3A31D9F-0EE7-2344-905B-20FBB1426ADE}"/>
              </a:ext>
            </a:extLst>
          </p:cNvPr>
          <p:cNvSpPr>
            <a:spLocks noGrp="1"/>
          </p:cNvSpPr>
          <p:nvPr>
            <p:ph type="title"/>
          </p:nvPr>
        </p:nvSpPr>
        <p:spPr>
          <a:xfrm>
            <a:off x="838200" y="365126"/>
            <a:ext cx="10243457" cy="535420"/>
          </a:xfrm>
        </p:spPr>
        <p:txBody>
          <a:bodyPr>
            <a:normAutofit/>
          </a:bodyPr>
          <a:lstStyle/>
          <a:p>
            <a:r>
              <a:rPr lang="en-ZA" sz="3200" b="1" dirty="0">
                <a:solidFill>
                  <a:schemeClr val="accent5"/>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Adequate Description of an Involuntary Service User </a:t>
            </a:r>
            <a:endParaRPr lang="en-US" sz="3200" dirty="0"/>
          </a:p>
        </p:txBody>
      </p:sp>
      <p:sp>
        <p:nvSpPr>
          <p:cNvPr id="6" name="TextBox 5">
            <a:extLst>
              <a:ext uri="{FF2B5EF4-FFF2-40B4-BE49-F238E27FC236}">
                <a16:creationId xmlns:a16="http://schemas.microsoft.com/office/drawing/2014/main" id="{EDF9ABA6-886C-8147-A169-908252921535}"/>
              </a:ext>
            </a:extLst>
          </p:cNvPr>
          <p:cNvSpPr txBox="1"/>
          <p:nvPr/>
        </p:nvSpPr>
        <p:spPr>
          <a:xfrm>
            <a:off x="838200" y="1059561"/>
            <a:ext cx="10577945" cy="2776401"/>
          </a:xfrm>
          <a:prstGeom prst="rect">
            <a:avLst/>
          </a:prstGeom>
          <a:noFill/>
        </p:spPr>
        <p:txBody>
          <a:bodyPr wrap="square" rtlCol="0">
            <a:spAutoFit/>
          </a:bodyPr>
          <a:lstStyle/>
          <a:p>
            <a:pPr algn="just">
              <a:lnSpc>
                <a:spcPct val="200000"/>
              </a:lnSpc>
            </a:pPr>
            <a:r>
              <a:rPr lang="en-ZA" sz="1800" kern="0" dirty="0">
                <a:effectLst/>
                <a:latin typeface="Arial" panose="020B0604020202020204" pitchFamily="34" charset="0"/>
                <a:ea typeface="Times New Roman" panose="02020603050405020304" pitchFamily="18" charset="0"/>
              </a:rPr>
              <a:t>Generally, an involuntary service user refers to an individual who is coerced to receive service (Rooney &amp; </a:t>
            </a:r>
            <a:r>
              <a:rPr lang="en-ZA" sz="1800" kern="0" dirty="0" err="1">
                <a:effectLst/>
                <a:latin typeface="Arial" panose="020B0604020202020204" pitchFamily="34" charset="0"/>
                <a:ea typeface="Times New Roman" panose="02020603050405020304" pitchFamily="18" charset="0"/>
              </a:rPr>
              <a:t>Mirik</a:t>
            </a:r>
            <a:r>
              <a:rPr lang="en-ZA" sz="1800" kern="0" dirty="0">
                <a:effectLst/>
                <a:latin typeface="Arial" panose="020B0604020202020204" pitchFamily="34" charset="0"/>
                <a:ea typeface="Times New Roman" panose="02020603050405020304" pitchFamily="18" charset="0"/>
              </a:rPr>
              <a:t>, 2018). </a:t>
            </a:r>
          </a:p>
          <a:p>
            <a:pPr algn="just">
              <a:lnSpc>
                <a:spcPct val="200000"/>
              </a:lnSpc>
            </a:pPr>
            <a:r>
              <a:rPr lang="en-ZA" sz="1800" kern="0" dirty="0">
                <a:effectLst/>
                <a:latin typeface="Arial" panose="020B0604020202020204" pitchFamily="34" charset="0"/>
                <a:ea typeface="Times New Roman" panose="02020603050405020304" pitchFamily="18" charset="0"/>
              </a:rPr>
              <a:t>In substance use and treatment context, an involuntary service user is a client who is engaged in either in-patient or out-patient treatment for substance dependency problem without having personally chosen to participate in treatment help (</a:t>
            </a:r>
            <a:r>
              <a:rPr lang="en-ZA" sz="1800" kern="0" dirty="0" err="1">
                <a:effectLst/>
                <a:latin typeface="Arial" panose="020B0604020202020204" pitchFamily="34" charset="0"/>
                <a:ea typeface="Times New Roman" panose="02020603050405020304" pitchFamily="18" charset="0"/>
              </a:rPr>
              <a:t>Munirul</a:t>
            </a:r>
            <a:r>
              <a:rPr lang="en-ZA" sz="1800" kern="0" dirty="0">
                <a:effectLst/>
                <a:latin typeface="Arial" panose="020B0604020202020204" pitchFamily="34" charset="0"/>
                <a:ea typeface="Times New Roman" panose="02020603050405020304" pitchFamily="18" charset="0"/>
              </a:rPr>
              <a:t>, 2017).</a:t>
            </a:r>
          </a:p>
        </p:txBody>
      </p:sp>
    </p:spTree>
    <p:extLst>
      <p:ext uri="{BB962C8B-B14F-4D97-AF65-F5344CB8AC3E}">
        <p14:creationId xmlns:p14="http://schemas.microsoft.com/office/powerpoint/2010/main" val="3550922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DC8DEA5A-BFDD-8C41-AB75-FC1B77DD9FCD}"/>
              </a:ext>
            </a:extLst>
          </p:cNvPr>
          <p:cNvPicPr>
            <a:picLocks noGrp="1" noChangeAspect="1"/>
          </p:cNvPicPr>
          <p:nvPr>
            <p:ph idx="1"/>
          </p:nvPr>
        </p:nvPicPr>
        <p:blipFill>
          <a:blip r:embed="rId2"/>
          <a:stretch>
            <a:fillRect/>
          </a:stretch>
        </p:blipFill>
        <p:spPr>
          <a:xfrm>
            <a:off x="0" y="-1714"/>
            <a:ext cx="12191999" cy="6859714"/>
          </a:xfrm>
        </p:spPr>
      </p:pic>
      <p:sp>
        <p:nvSpPr>
          <p:cNvPr id="2" name="Title 1">
            <a:extLst>
              <a:ext uri="{FF2B5EF4-FFF2-40B4-BE49-F238E27FC236}">
                <a16:creationId xmlns:a16="http://schemas.microsoft.com/office/drawing/2014/main" id="{D3A31D9F-0EE7-2344-905B-20FBB1426ADE}"/>
              </a:ext>
            </a:extLst>
          </p:cNvPr>
          <p:cNvSpPr>
            <a:spLocks noGrp="1"/>
          </p:cNvSpPr>
          <p:nvPr>
            <p:ph type="title"/>
          </p:nvPr>
        </p:nvSpPr>
        <p:spPr>
          <a:xfrm>
            <a:off x="838200" y="365126"/>
            <a:ext cx="11038114" cy="535420"/>
          </a:xfrm>
        </p:spPr>
        <p:txBody>
          <a:bodyPr>
            <a:normAutofit fontScale="90000"/>
          </a:bodyPr>
          <a:lstStyle/>
          <a:p>
            <a:r>
              <a:rPr lang="en-ZA" sz="3200" b="1" dirty="0">
                <a:solidFill>
                  <a:schemeClr val="accent5"/>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Adequate Description of an Involuntary Service User </a:t>
            </a:r>
            <a:r>
              <a:rPr lang="en-ZA" sz="3200" b="1" dirty="0" err="1">
                <a:solidFill>
                  <a:schemeClr val="accent5"/>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Cont</a:t>
            </a:r>
            <a:r>
              <a:rPr lang="en-ZA" sz="3200" b="1" dirty="0">
                <a:solidFill>
                  <a:schemeClr val="accent5"/>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a:t>
            </a:r>
            <a:endParaRPr lang="en-US" sz="3200" dirty="0"/>
          </a:p>
        </p:txBody>
      </p:sp>
      <p:sp>
        <p:nvSpPr>
          <p:cNvPr id="6" name="TextBox 5">
            <a:extLst>
              <a:ext uri="{FF2B5EF4-FFF2-40B4-BE49-F238E27FC236}">
                <a16:creationId xmlns:a16="http://schemas.microsoft.com/office/drawing/2014/main" id="{EDF9ABA6-886C-8147-A169-908252921535}"/>
              </a:ext>
            </a:extLst>
          </p:cNvPr>
          <p:cNvSpPr txBox="1"/>
          <p:nvPr/>
        </p:nvSpPr>
        <p:spPr>
          <a:xfrm>
            <a:off x="838200" y="1124875"/>
            <a:ext cx="10577945" cy="4657685"/>
          </a:xfrm>
          <a:prstGeom prst="rect">
            <a:avLst/>
          </a:prstGeom>
          <a:noFill/>
        </p:spPr>
        <p:txBody>
          <a:bodyPr wrap="square" rtlCol="0">
            <a:spAutoFit/>
          </a:bodyPr>
          <a:lstStyle/>
          <a:p>
            <a:pPr marL="302260" marR="165735" algn="just">
              <a:lnSpc>
                <a:spcPct val="150000"/>
              </a:lnSpc>
              <a:spcAft>
                <a:spcPts val="1200"/>
              </a:spcAft>
            </a:pPr>
            <a:r>
              <a:rPr lang="en-ZA" sz="1800">
                <a:effectLst/>
                <a:latin typeface="Arial" panose="020B0604020202020204" pitchFamily="34" charset="0"/>
                <a:ea typeface="Times New Roman" panose="02020603050405020304" pitchFamily="18" charset="0"/>
              </a:rPr>
              <a:t>Considering the descriptive gaps in the act, the following </a:t>
            </a:r>
            <a:r>
              <a:rPr lang="en-ZA" sz="1800">
                <a:latin typeface="Arial" panose="020B0604020202020204" pitchFamily="34" charset="0"/>
                <a:ea typeface="Times New Roman" panose="02020603050405020304" pitchFamily="18" charset="0"/>
              </a:rPr>
              <a:t>descriptive elements are considered </a:t>
            </a:r>
            <a:r>
              <a:rPr lang="en-ZA" sz="1800">
                <a:effectLst/>
                <a:latin typeface="Arial" panose="020B0604020202020204" pitchFamily="34" charset="0"/>
                <a:ea typeface="Times New Roman" panose="02020603050405020304" pitchFamily="18" charset="0"/>
              </a:rPr>
              <a:t>adequate: </a:t>
            </a:r>
          </a:p>
          <a:p>
            <a:pPr marL="588010" marR="165735" indent="-285750" algn="just">
              <a:lnSpc>
                <a:spcPct val="150000"/>
              </a:lnSpc>
              <a:spcAft>
                <a:spcPts val="1200"/>
              </a:spcAft>
              <a:buFont typeface="Courier New" panose="02070309020205020404" pitchFamily="49" charset="0"/>
              <a:buChar char="o"/>
            </a:pPr>
            <a:r>
              <a:rPr lang="en-ZA" sz="1800">
                <a:effectLst/>
                <a:latin typeface="Arial" panose="020B0604020202020204" pitchFamily="34" charset="0"/>
                <a:ea typeface="Times New Roman" panose="02020603050405020304" pitchFamily="18" charset="0"/>
              </a:rPr>
              <a:t>a client or a patient with substance use or misuse condition who is mandated by circumstances to consider the treatment</a:t>
            </a:r>
          </a:p>
          <a:p>
            <a:pPr marL="588010" marR="165735" indent="-285750" algn="just">
              <a:lnSpc>
                <a:spcPct val="150000"/>
              </a:lnSpc>
              <a:spcAft>
                <a:spcPts val="1200"/>
              </a:spcAft>
              <a:buFont typeface="Courier New" panose="02070309020205020404" pitchFamily="49" charset="0"/>
              <a:buChar char="o"/>
            </a:pPr>
            <a:r>
              <a:rPr lang="en-ZA" sz="1800">
                <a:effectLst/>
                <a:latin typeface="Arial" panose="020B0604020202020204" pitchFamily="34" charset="0"/>
                <a:ea typeface="Times New Roman" panose="02020603050405020304" pitchFamily="18" charset="0"/>
              </a:rPr>
              <a:t>a substance dependent client that is referred for an in-patient or out-patient treatment by a significant other after they would have considered that</a:t>
            </a:r>
            <a:r>
              <a:rPr lang="en-ZA" sz="1800" spc="200">
                <a:effectLst/>
                <a:latin typeface="Arial" panose="020B0604020202020204" pitchFamily="34" charset="0"/>
                <a:ea typeface="Times New Roman" panose="02020603050405020304" pitchFamily="18" charset="0"/>
              </a:rPr>
              <a:t> </a:t>
            </a:r>
            <a:r>
              <a:rPr lang="en-ZA" sz="1800">
                <a:effectLst/>
                <a:latin typeface="Arial" panose="020B0604020202020204" pitchFamily="34" charset="0"/>
                <a:ea typeface="Times New Roman" panose="02020603050405020304" pitchFamily="18" charset="0"/>
              </a:rPr>
              <a:t>the dependency condition is likely to put other family members’ social functioning at-risk.</a:t>
            </a:r>
          </a:p>
          <a:p>
            <a:pPr marL="588010" marR="165735" indent="-285750" algn="just">
              <a:lnSpc>
                <a:spcPct val="150000"/>
              </a:lnSpc>
              <a:spcAft>
                <a:spcPts val="1200"/>
              </a:spcAft>
              <a:buFont typeface="Courier New" panose="02070309020205020404" pitchFamily="49" charset="0"/>
              <a:buChar char="o"/>
            </a:pPr>
            <a:r>
              <a:rPr lang="en-ZA" sz="1800">
                <a:effectLst/>
                <a:latin typeface="Arial" panose="020B0604020202020204" pitchFamily="34" charset="0"/>
                <a:ea typeface="Times New Roman" panose="02020603050405020304" pitchFamily="18" charset="0"/>
              </a:rPr>
              <a:t>an employee with a substance dependency problem whose treatment is initiated by the employer because of a directive or a recommendation by the Occupational Health and Wellness Team. </a:t>
            </a:r>
            <a:endParaRPr lang="en-ZA" sz="1800" dirty="0">
              <a:effectLst/>
              <a:latin typeface="Arial" panose="020B0604020202020204" pitchFamily="34" charset="0"/>
              <a:ea typeface="Times New Roman" panose="02020603050405020304" pitchFamily="18" charset="0"/>
            </a:endParaRPr>
          </a:p>
        </p:txBody>
      </p:sp>
    </p:spTree>
    <p:extLst>
      <p:ext uri="{BB962C8B-B14F-4D97-AF65-F5344CB8AC3E}">
        <p14:creationId xmlns:p14="http://schemas.microsoft.com/office/powerpoint/2010/main" val="4680659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DC8DEA5A-BFDD-8C41-AB75-FC1B77DD9FCD}"/>
              </a:ext>
            </a:extLst>
          </p:cNvPr>
          <p:cNvPicPr>
            <a:picLocks noGrp="1" noChangeAspect="1"/>
          </p:cNvPicPr>
          <p:nvPr>
            <p:ph idx="1"/>
          </p:nvPr>
        </p:nvPicPr>
        <p:blipFill>
          <a:blip r:embed="rId2"/>
          <a:stretch>
            <a:fillRect/>
          </a:stretch>
        </p:blipFill>
        <p:spPr>
          <a:xfrm>
            <a:off x="0" y="-1714"/>
            <a:ext cx="12191999" cy="6859714"/>
          </a:xfrm>
        </p:spPr>
      </p:pic>
      <p:sp>
        <p:nvSpPr>
          <p:cNvPr id="2" name="Title 1">
            <a:extLst>
              <a:ext uri="{FF2B5EF4-FFF2-40B4-BE49-F238E27FC236}">
                <a16:creationId xmlns:a16="http://schemas.microsoft.com/office/drawing/2014/main" id="{D3A31D9F-0EE7-2344-905B-20FBB1426ADE}"/>
              </a:ext>
            </a:extLst>
          </p:cNvPr>
          <p:cNvSpPr>
            <a:spLocks noGrp="1"/>
          </p:cNvSpPr>
          <p:nvPr>
            <p:ph type="title"/>
          </p:nvPr>
        </p:nvSpPr>
        <p:spPr>
          <a:xfrm>
            <a:off x="838200" y="365126"/>
            <a:ext cx="5174673" cy="535420"/>
          </a:xfrm>
        </p:spPr>
        <p:txBody>
          <a:bodyPr>
            <a:normAutofit/>
          </a:bodyPr>
          <a:lstStyle/>
          <a:p>
            <a:r>
              <a:rPr lang="en-ZA" sz="3200" b="1" dirty="0">
                <a:solidFill>
                  <a:schemeClr val="accent5"/>
                </a:solidFill>
                <a:latin typeface="Cambria" panose="02040503050406030204" pitchFamily="18" charset="0"/>
                <a:ea typeface="Cambria" panose="02040503050406030204" pitchFamily="18" charset="0"/>
              </a:rPr>
              <a:t>Methodology</a:t>
            </a:r>
            <a:endParaRPr lang="en-US" sz="3200" dirty="0"/>
          </a:p>
        </p:txBody>
      </p:sp>
      <p:sp>
        <p:nvSpPr>
          <p:cNvPr id="6" name="TextBox 5">
            <a:extLst>
              <a:ext uri="{FF2B5EF4-FFF2-40B4-BE49-F238E27FC236}">
                <a16:creationId xmlns:a16="http://schemas.microsoft.com/office/drawing/2014/main" id="{EDF9ABA6-886C-8147-A169-908252921535}"/>
              </a:ext>
            </a:extLst>
          </p:cNvPr>
          <p:cNvSpPr txBox="1"/>
          <p:nvPr/>
        </p:nvSpPr>
        <p:spPr>
          <a:xfrm>
            <a:off x="838200" y="1059561"/>
            <a:ext cx="10577945" cy="3266920"/>
          </a:xfrm>
          <a:prstGeom prst="rect">
            <a:avLst/>
          </a:prstGeom>
          <a:noFill/>
        </p:spPr>
        <p:txBody>
          <a:bodyPr wrap="square" rtlCol="0">
            <a:spAutoFit/>
          </a:bodyPr>
          <a:lstStyle/>
          <a:p>
            <a:pPr marL="588010" marR="165735" indent="-285750">
              <a:lnSpc>
                <a:spcPct val="150000"/>
              </a:lnSpc>
              <a:spcAft>
                <a:spcPts val="1200"/>
              </a:spcAft>
              <a:buFont typeface="Arial" panose="020B0604020202020204" pitchFamily="34" charset="0"/>
              <a:buChar char="•"/>
            </a:pPr>
            <a:r>
              <a:rPr lang="en-ZA" sz="1800" dirty="0">
                <a:latin typeface="Cambria" panose="02040503050406030204" pitchFamily="18" charset="0"/>
                <a:ea typeface="Cambria" panose="02040503050406030204" pitchFamily="18" charset="0"/>
              </a:rPr>
              <a:t>Q</a:t>
            </a:r>
            <a:r>
              <a:rPr lang="en-ZA" sz="2000" dirty="0">
                <a:latin typeface="Cambria" panose="02040503050406030204" pitchFamily="18" charset="0"/>
                <a:ea typeface="Cambria" panose="02040503050406030204" pitchFamily="18" charset="0"/>
              </a:rPr>
              <a:t>ualitative study  - King Cetshwayo District (KCD) (</a:t>
            </a:r>
            <a:r>
              <a:rPr lang="en-ZA" sz="2000" dirty="0" err="1">
                <a:latin typeface="Cambria" panose="02040503050406030204" pitchFamily="18" charset="0"/>
                <a:ea typeface="Cambria" panose="02040503050406030204" pitchFamily="18" charset="0"/>
              </a:rPr>
              <a:t>SANCA</a:t>
            </a:r>
            <a:r>
              <a:rPr lang="en-ZA" sz="2000" dirty="0">
                <a:latin typeface="Cambria" panose="02040503050406030204" pitchFamily="18" charset="0"/>
                <a:ea typeface="Cambria" panose="02040503050406030204" pitchFamily="18" charset="0"/>
              </a:rPr>
              <a:t> &amp; DSD S/O)</a:t>
            </a:r>
          </a:p>
          <a:p>
            <a:pPr marL="588010" marR="165735" indent="-285750">
              <a:lnSpc>
                <a:spcPct val="150000"/>
              </a:lnSpc>
              <a:spcAft>
                <a:spcPts val="1200"/>
              </a:spcAft>
              <a:buFont typeface="Arial" panose="020B0604020202020204" pitchFamily="34" charset="0"/>
              <a:buChar char="•"/>
            </a:pPr>
            <a:r>
              <a:rPr lang="en-ZA" sz="2000" dirty="0">
                <a:latin typeface="Cambria" panose="02040503050406030204" pitchFamily="18" charset="0"/>
                <a:ea typeface="Cambria" panose="02040503050406030204" pitchFamily="18" charset="0"/>
              </a:rPr>
              <a:t>Used interpretivist – to gather perceptions and experiences </a:t>
            </a:r>
          </a:p>
          <a:p>
            <a:pPr marL="588010" marR="165735" indent="-285750">
              <a:lnSpc>
                <a:spcPct val="150000"/>
              </a:lnSpc>
              <a:spcAft>
                <a:spcPts val="1200"/>
              </a:spcAft>
              <a:buFont typeface="Arial" panose="020B0604020202020204" pitchFamily="34" charset="0"/>
              <a:buChar char="•"/>
            </a:pPr>
            <a:r>
              <a:rPr lang="en-ZA" sz="2000" dirty="0">
                <a:latin typeface="Cambria" panose="02040503050406030204" pitchFamily="18" charset="0"/>
                <a:ea typeface="Cambria" panose="02040503050406030204" pitchFamily="18" charset="0"/>
              </a:rPr>
              <a:t>Using semi-structured interviews, data was gathered from twelve (12) service users who engaged in treatment on involuntary basis and failed to maintain abstinence, and six (6) social work practitioners selected using purposive and snowball sampling.</a:t>
            </a:r>
          </a:p>
          <a:p>
            <a:pPr marL="588010" marR="165735" indent="-285750">
              <a:lnSpc>
                <a:spcPct val="150000"/>
              </a:lnSpc>
              <a:spcAft>
                <a:spcPts val="1200"/>
              </a:spcAft>
              <a:buFont typeface="Arial" panose="020B0604020202020204" pitchFamily="34" charset="0"/>
              <a:buChar char="•"/>
            </a:pPr>
            <a:r>
              <a:rPr lang="en-ZA" sz="2000" dirty="0">
                <a:latin typeface="Cambria" panose="02040503050406030204" pitchFamily="18" charset="0"/>
                <a:ea typeface="Cambria" panose="02040503050406030204" pitchFamily="18" charset="0"/>
              </a:rPr>
              <a:t> Data was analysed using thematic data analysis </a:t>
            </a:r>
          </a:p>
        </p:txBody>
      </p:sp>
    </p:spTree>
    <p:extLst>
      <p:ext uri="{BB962C8B-B14F-4D97-AF65-F5344CB8AC3E}">
        <p14:creationId xmlns:p14="http://schemas.microsoft.com/office/powerpoint/2010/main" val="36271790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DC8DEA5A-BFDD-8C41-AB75-FC1B77DD9FCD}"/>
              </a:ext>
            </a:extLst>
          </p:cNvPr>
          <p:cNvPicPr>
            <a:picLocks noGrp="1" noChangeAspect="1"/>
          </p:cNvPicPr>
          <p:nvPr>
            <p:ph idx="1"/>
          </p:nvPr>
        </p:nvPicPr>
        <p:blipFill>
          <a:blip r:embed="rId2"/>
          <a:stretch>
            <a:fillRect/>
          </a:stretch>
        </p:blipFill>
        <p:spPr>
          <a:xfrm>
            <a:off x="0" y="-1714"/>
            <a:ext cx="12191999" cy="6859714"/>
          </a:xfrm>
        </p:spPr>
      </p:pic>
      <p:sp>
        <p:nvSpPr>
          <p:cNvPr id="2" name="Title 1">
            <a:extLst>
              <a:ext uri="{FF2B5EF4-FFF2-40B4-BE49-F238E27FC236}">
                <a16:creationId xmlns:a16="http://schemas.microsoft.com/office/drawing/2014/main" id="{D3A31D9F-0EE7-2344-905B-20FBB1426ADE}"/>
              </a:ext>
            </a:extLst>
          </p:cNvPr>
          <p:cNvSpPr>
            <a:spLocks noGrp="1"/>
          </p:cNvSpPr>
          <p:nvPr>
            <p:ph type="title"/>
          </p:nvPr>
        </p:nvSpPr>
        <p:spPr>
          <a:xfrm>
            <a:off x="838200" y="365126"/>
            <a:ext cx="10961914" cy="535420"/>
          </a:xfrm>
        </p:spPr>
        <p:txBody>
          <a:bodyPr>
            <a:normAutofit/>
          </a:bodyPr>
          <a:lstStyle/>
          <a:p>
            <a:r>
              <a:rPr lang="en-ZA" sz="3200" dirty="0">
                <a:solidFill>
                  <a:schemeClr val="accent5"/>
                </a:solidFill>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Critical Issue(s) Around Substance Abuse Treatment </a:t>
            </a:r>
            <a:endParaRPr lang="en-US" sz="3200" dirty="0"/>
          </a:p>
        </p:txBody>
      </p:sp>
      <p:graphicFrame>
        <p:nvGraphicFramePr>
          <p:cNvPr id="3" name="Content Placeholder 2">
            <a:extLst>
              <a:ext uri="{FF2B5EF4-FFF2-40B4-BE49-F238E27FC236}">
                <a16:creationId xmlns:a16="http://schemas.microsoft.com/office/drawing/2014/main" id="{A214570E-2817-9064-A0F0-93F0FB148561}"/>
              </a:ext>
            </a:extLst>
          </p:cNvPr>
          <p:cNvGraphicFramePr>
            <a:graphicFrameLocks/>
          </p:cNvGraphicFramePr>
          <p:nvPr>
            <p:extLst>
              <p:ext uri="{D42A27DB-BD31-4B8C-83A1-F6EECF244321}">
                <p14:modId xmlns:p14="http://schemas.microsoft.com/office/powerpoint/2010/main" val="2243598821"/>
              </p:ext>
            </p:extLst>
          </p:nvPr>
        </p:nvGraphicFramePr>
        <p:xfrm>
          <a:off x="819150" y="1186544"/>
          <a:ext cx="10553700" cy="46729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274107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DC8DEA5A-BFDD-8C41-AB75-FC1B77DD9FCD}"/>
              </a:ext>
            </a:extLst>
          </p:cNvPr>
          <p:cNvPicPr>
            <a:picLocks noGrp="1" noChangeAspect="1"/>
          </p:cNvPicPr>
          <p:nvPr>
            <p:ph idx="1"/>
          </p:nvPr>
        </p:nvPicPr>
        <p:blipFill>
          <a:blip r:embed="rId2"/>
          <a:stretch>
            <a:fillRect/>
          </a:stretch>
        </p:blipFill>
        <p:spPr>
          <a:xfrm>
            <a:off x="0" y="-1714"/>
            <a:ext cx="12191999" cy="6859714"/>
          </a:xfrm>
        </p:spPr>
      </p:pic>
      <p:sp>
        <p:nvSpPr>
          <p:cNvPr id="2" name="Title 1">
            <a:extLst>
              <a:ext uri="{FF2B5EF4-FFF2-40B4-BE49-F238E27FC236}">
                <a16:creationId xmlns:a16="http://schemas.microsoft.com/office/drawing/2014/main" id="{D3A31D9F-0EE7-2344-905B-20FBB1426ADE}"/>
              </a:ext>
            </a:extLst>
          </p:cNvPr>
          <p:cNvSpPr>
            <a:spLocks noGrp="1"/>
          </p:cNvSpPr>
          <p:nvPr>
            <p:ph type="title"/>
          </p:nvPr>
        </p:nvSpPr>
        <p:spPr>
          <a:xfrm>
            <a:off x="838200" y="365126"/>
            <a:ext cx="10961914" cy="535420"/>
          </a:xfrm>
        </p:spPr>
        <p:txBody>
          <a:bodyPr>
            <a:normAutofit/>
          </a:bodyPr>
          <a:lstStyle/>
          <a:p>
            <a:r>
              <a:rPr lang="en-ZA" sz="3200" b="1"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Why Re-examining the Involuntary Service User Concept </a:t>
            </a:r>
            <a:endParaRPr lang="en-US" sz="3200" dirty="0"/>
          </a:p>
        </p:txBody>
      </p:sp>
      <p:graphicFrame>
        <p:nvGraphicFramePr>
          <p:cNvPr id="3" name="Content Placeholder 2">
            <a:extLst>
              <a:ext uri="{FF2B5EF4-FFF2-40B4-BE49-F238E27FC236}">
                <a16:creationId xmlns:a16="http://schemas.microsoft.com/office/drawing/2014/main" id="{A214570E-2817-9064-A0F0-93F0FB148561}"/>
              </a:ext>
            </a:extLst>
          </p:cNvPr>
          <p:cNvGraphicFramePr>
            <a:graphicFrameLocks/>
          </p:cNvGraphicFramePr>
          <p:nvPr>
            <p:extLst>
              <p:ext uri="{D42A27DB-BD31-4B8C-83A1-F6EECF244321}">
                <p14:modId xmlns:p14="http://schemas.microsoft.com/office/powerpoint/2010/main" val="1653120272"/>
              </p:ext>
            </p:extLst>
          </p:nvPr>
        </p:nvGraphicFramePr>
        <p:xfrm>
          <a:off x="819150" y="1186543"/>
          <a:ext cx="10553700" cy="47026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4930745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DC8DEA5A-BFDD-8C41-AB75-FC1B77DD9FCD}"/>
              </a:ext>
            </a:extLst>
          </p:cNvPr>
          <p:cNvPicPr>
            <a:picLocks noGrp="1" noChangeAspect="1"/>
          </p:cNvPicPr>
          <p:nvPr>
            <p:ph idx="1"/>
          </p:nvPr>
        </p:nvPicPr>
        <p:blipFill>
          <a:blip r:embed="rId2"/>
          <a:stretch>
            <a:fillRect/>
          </a:stretch>
        </p:blipFill>
        <p:spPr>
          <a:xfrm>
            <a:off x="0" y="-1714"/>
            <a:ext cx="12191999" cy="6859714"/>
          </a:xfrm>
        </p:spPr>
      </p:pic>
      <p:sp>
        <p:nvSpPr>
          <p:cNvPr id="2" name="Title 1">
            <a:extLst>
              <a:ext uri="{FF2B5EF4-FFF2-40B4-BE49-F238E27FC236}">
                <a16:creationId xmlns:a16="http://schemas.microsoft.com/office/drawing/2014/main" id="{D3A31D9F-0EE7-2344-905B-20FBB1426ADE}"/>
              </a:ext>
            </a:extLst>
          </p:cNvPr>
          <p:cNvSpPr>
            <a:spLocks noGrp="1"/>
          </p:cNvSpPr>
          <p:nvPr>
            <p:ph type="title"/>
          </p:nvPr>
        </p:nvSpPr>
        <p:spPr>
          <a:xfrm>
            <a:off x="838200" y="365126"/>
            <a:ext cx="10961914" cy="535420"/>
          </a:xfrm>
        </p:spPr>
        <p:txBody>
          <a:bodyPr>
            <a:normAutofit/>
          </a:bodyPr>
          <a:lstStyle/>
          <a:p>
            <a:r>
              <a:rPr lang="en-ZA" sz="3200" b="1"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Conclusion </a:t>
            </a:r>
            <a:endParaRPr lang="en-US" sz="3200" dirty="0"/>
          </a:p>
        </p:txBody>
      </p:sp>
      <p:graphicFrame>
        <p:nvGraphicFramePr>
          <p:cNvPr id="3" name="Content Placeholder 2">
            <a:extLst>
              <a:ext uri="{FF2B5EF4-FFF2-40B4-BE49-F238E27FC236}">
                <a16:creationId xmlns:a16="http://schemas.microsoft.com/office/drawing/2014/main" id="{A214570E-2817-9064-A0F0-93F0FB148561}"/>
              </a:ext>
            </a:extLst>
          </p:cNvPr>
          <p:cNvGraphicFramePr>
            <a:graphicFrameLocks/>
          </p:cNvGraphicFramePr>
          <p:nvPr>
            <p:extLst>
              <p:ext uri="{D42A27DB-BD31-4B8C-83A1-F6EECF244321}">
                <p14:modId xmlns:p14="http://schemas.microsoft.com/office/powerpoint/2010/main" val="3124684716"/>
              </p:ext>
            </p:extLst>
          </p:nvPr>
        </p:nvGraphicFramePr>
        <p:xfrm>
          <a:off x="819150" y="1186543"/>
          <a:ext cx="10553700" cy="47026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146268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2971</TotalTime>
  <Words>818</Words>
  <Application>Microsoft Office PowerPoint</Application>
  <PresentationFormat>Widescreen</PresentationFormat>
  <Paragraphs>41</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Cambria</vt:lpstr>
      <vt:lpstr>Courier New</vt:lpstr>
      <vt:lpstr>Office Theme</vt:lpstr>
      <vt:lpstr>Re-Examining the Conceptualisation of a Substance User in Involuntary Treatment, Taking to Account the South African Legislation (the Prevention of and Treatment for Substance Abuse Act (No. 70 of 2008)  </vt:lpstr>
      <vt:lpstr>Background </vt:lpstr>
      <vt:lpstr>Who is an Involuntary Service User </vt:lpstr>
      <vt:lpstr>Adequate Description of an Involuntary Service User </vt:lpstr>
      <vt:lpstr>Adequate Description of an Involuntary Service User Cont…..</vt:lpstr>
      <vt:lpstr>Methodology</vt:lpstr>
      <vt:lpstr>Critical Issue(s) Around Substance Abuse Treatment </vt:lpstr>
      <vt:lpstr>Why Re-examining the Involuntary Service User Concept </vt:lpstr>
      <vt:lpstr>Conclusion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Heading goes here</dc:title>
  <dc:creator>Microsoft Office User</dc:creator>
  <cp:lastModifiedBy>Nkanyiso N. Mkhize</cp:lastModifiedBy>
  <cp:revision>3</cp:revision>
  <dcterms:created xsi:type="dcterms:W3CDTF">2022-03-12T12:43:04Z</dcterms:created>
  <dcterms:modified xsi:type="dcterms:W3CDTF">2023-09-26T23:02:37Z</dcterms:modified>
</cp:coreProperties>
</file>