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4" r:id="rId2"/>
  </p:sldMasterIdLst>
  <p:notesMasterIdLst>
    <p:notesMasterId r:id="rId14"/>
  </p:notesMasterIdLst>
  <p:sldIdLst>
    <p:sldId id="256" r:id="rId3"/>
    <p:sldId id="428" r:id="rId4"/>
    <p:sldId id="259" r:id="rId5"/>
    <p:sldId id="427" r:id="rId6"/>
    <p:sldId id="431" r:id="rId7"/>
    <p:sldId id="430" r:id="rId8"/>
    <p:sldId id="435" r:id="rId9"/>
    <p:sldId id="436" r:id="rId10"/>
    <p:sldId id="433" r:id="rId11"/>
    <p:sldId id="434" r:id="rId12"/>
    <p:sldId id="43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AB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6D3AA7-736C-4A49-8A6D-F919E1F9AA5E}" v="572" dt="2023-09-27T00:29:17.5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70" autoAdjust="0"/>
    <p:restoredTop sz="95226" autoAdjust="0"/>
  </p:normalViewPr>
  <p:slideViewPr>
    <p:cSldViewPr>
      <p:cViewPr varScale="1">
        <p:scale>
          <a:sx n="86" d="100"/>
          <a:sy n="86" d="100"/>
        </p:scale>
        <p:origin x="509"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C7CB11-34DA-4BB9-8756-8E73CF88F42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CA29ABBA-443D-4EF3-B129-D3439F69C1F6}">
      <dgm:prSet/>
      <dgm:spPr/>
      <dgm:t>
        <a:bodyPr/>
        <a:lstStyle/>
        <a:p>
          <a:pPr rtl="0"/>
          <a:r>
            <a:rPr lang="en-US" dirty="0"/>
            <a:t>Mr. </a:t>
          </a:r>
          <a:r>
            <a:rPr lang="en-US" baseline="0" dirty="0"/>
            <a:t>TP Singwane &amp; Prof S.F Rapholo</a:t>
          </a:r>
          <a:endParaRPr lang="en-GB" dirty="0"/>
        </a:p>
      </dgm:t>
    </dgm:pt>
    <dgm:pt modelId="{01F2A098-0990-4B2A-830D-D4E97F2E86C9}" type="parTrans" cxnId="{30708C01-72CA-491E-833E-FF79EE1F8814}">
      <dgm:prSet/>
      <dgm:spPr/>
      <dgm:t>
        <a:bodyPr/>
        <a:lstStyle/>
        <a:p>
          <a:endParaRPr lang="en-US"/>
        </a:p>
      </dgm:t>
    </dgm:pt>
    <dgm:pt modelId="{6A0C154F-400D-4FE7-B2B9-041C4F2F18C1}" type="sibTrans" cxnId="{30708C01-72CA-491E-833E-FF79EE1F8814}">
      <dgm:prSet/>
      <dgm:spPr/>
      <dgm:t>
        <a:bodyPr/>
        <a:lstStyle/>
        <a:p>
          <a:endParaRPr lang="en-US"/>
        </a:p>
      </dgm:t>
    </dgm:pt>
    <dgm:pt modelId="{C74D9F32-FEF9-4A5D-8563-A715CE32A8AD}">
      <dgm:prSet/>
      <dgm:spPr/>
      <dgm:t>
        <a:bodyPr/>
        <a:lstStyle/>
        <a:p>
          <a:pPr rtl="0"/>
          <a:r>
            <a:rPr lang="en-US" dirty="0"/>
            <a:t>University of Limpopo</a:t>
          </a:r>
          <a:endParaRPr lang="en-GB" dirty="0"/>
        </a:p>
      </dgm:t>
    </dgm:pt>
    <dgm:pt modelId="{2B160374-DE8A-4FEE-9578-7AEB7FBD5E8E}" type="parTrans" cxnId="{53FC422A-22E3-478E-9362-37238C2BF393}">
      <dgm:prSet/>
      <dgm:spPr/>
      <dgm:t>
        <a:bodyPr/>
        <a:lstStyle/>
        <a:p>
          <a:endParaRPr lang="en-US"/>
        </a:p>
      </dgm:t>
    </dgm:pt>
    <dgm:pt modelId="{F8F27A54-5486-4CAC-8E50-60909F6DFF2F}" type="sibTrans" cxnId="{53FC422A-22E3-478E-9362-37238C2BF393}">
      <dgm:prSet/>
      <dgm:spPr/>
      <dgm:t>
        <a:bodyPr/>
        <a:lstStyle/>
        <a:p>
          <a:endParaRPr lang="en-US"/>
        </a:p>
      </dgm:t>
    </dgm:pt>
    <dgm:pt modelId="{0AAB43E4-A1D5-41B1-9F61-E95313884473}">
      <dgm:prSet/>
      <dgm:spPr/>
      <dgm:t>
        <a:bodyPr/>
        <a:lstStyle/>
        <a:p>
          <a:pPr rtl="0"/>
          <a:r>
            <a:rPr lang="en-US" dirty="0"/>
            <a:t>27 September 2023</a:t>
          </a:r>
          <a:endParaRPr lang="en-GB" dirty="0"/>
        </a:p>
      </dgm:t>
    </dgm:pt>
    <dgm:pt modelId="{31386B7A-8329-4D2A-B3ED-D19B6C016FF5}" type="parTrans" cxnId="{4B7E6EED-A6B6-4892-B876-AB41BB56E4EE}">
      <dgm:prSet/>
      <dgm:spPr/>
      <dgm:t>
        <a:bodyPr/>
        <a:lstStyle/>
        <a:p>
          <a:endParaRPr lang="en-US"/>
        </a:p>
      </dgm:t>
    </dgm:pt>
    <dgm:pt modelId="{1807281D-3381-4376-B447-B6064E13CE63}" type="sibTrans" cxnId="{4B7E6EED-A6B6-4892-B876-AB41BB56E4EE}">
      <dgm:prSet/>
      <dgm:spPr/>
      <dgm:t>
        <a:bodyPr/>
        <a:lstStyle/>
        <a:p>
          <a:endParaRPr lang="en-US"/>
        </a:p>
      </dgm:t>
    </dgm:pt>
    <dgm:pt modelId="{E2372377-FD79-4C36-A6B5-4571EEB77034}" type="pres">
      <dgm:prSet presAssocID="{8BC7CB11-34DA-4BB9-8756-8E73CF88F427}" presName="linear" presStyleCnt="0">
        <dgm:presLayoutVars>
          <dgm:animLvl val="lvl"/>
          <dgm:resizeHandles val="exact"/>
        </dgm:presLayoutVars>
      </dgm:prSet>
      <dgm:spPr/>
    </dgm:pt>
    <dgm:pt modelId="{43FE677B-D9A2-49FF-BF97-C70913110F1E}" type="pres">
      <dgm:prSet presAssocID="{CA29ABBA-443D-4EF3-B129-D3439F69C1F6}" presName="parentText" presStyleLbl="node1" presStyleIdx="0" presStyleCnt="3" custLinFactX="-684" custLinFactY="28651" custLinFactNeighborX="-100000" custLinFactNeighborY="100000">
        <dgm:presLayoutVars>
          <dgm:chMax val="0"/>
          <dgm:bulletEnabled val="1"/>
        </dgm:presLayoutVars>
      </dgm:prSet>
      <dgm:spPr/>
    </dgm:pt>
    <dgm:pt modelId="{ED2D4683-A302-47CA-BD8B-FA2980F6B039}" type="pres">
      <dgm:prSet presAssocID="{6A0C154F-400D-4FE7-B2B9-041C4F2F18C1}" presName="spacer" presStyleCnt="0"/>
      <dgm:spPr/>
    </dgm:pt>
    <dgm:pt modelId="{E1AC548B-1E63-46D9-98E4-BB66348A7ACE}" type="pres">
      <dgm:prSet presAssocID="{C74D9F32-FEF9-4A5D-8563-A715CE32A8AD}" presName="parentText" presStyleLbl="node1" presStyleIdx="1" presStyleCnt="3" custLinFactY="26910" custLinFactNeighborY="100000">
        <dgm:presLayoutVars>
          <dgm:chMax val="0"/>
          <dgm:bulletEnabled val="1"/>
        </dgm:presLayoutVars>
      </dgm:prSet>
      <dgm:spPr/>
    </dgm:pt>
    <dgm:pt modelId="{821F26E6-82DF-4238-89D5-182064CDA1E4}" type="pres">
      <dgm:prSet presAssocID="{F8F27A54-5486-4CAC-8E50-60909F6DFF2F}" presName="spacer" presStyleCnt="0"/>
      <dgm:spPr/>
    </dgm:pt>
    <dgm:pt modelId="{87EE114C-0822-41B9-999E-E22F4756FEEA}" type="pres">
      <dgm:prSet presAssocID="{0AAB43E4-A1D5-41B1-9F61-E95313884473}" presName="parentText" presStyleLbl="node1" presStyleIdx="2" presStyleCnt="3" custLinFactY="29646" custLinFactNeighborX="-274" custLinFactNeighborY="100000">
        <dgm:presLayoutVars>
          <dgm:chMax val="0"/>
          <dgm:bulletEnabled val="1"/>
        </dgm:presLayoutVars>
      </dgm:prSet>
      <dgm:spPr/>
    </dgm:pt>
  </dgm:ptLst>
  <dgm:cxnLst>
    <dgm:cxn modelId="{30708C01-72CA-491E-833E-FF79EE1F8814}" srcId="{8BC7CB11-34DA-4BB9-8756-8E73CF88F427}" destId="{CA29ABBA-443D-4EF3-B129-D3439F69C1F6}" srcOrd="0" destOrd="0" parTransId="{01F2A098-0990-4B2A-830D-D4E97F2E86C9}" sibTransId="{6A0C154F-400D-4FE7-B2B9-041C4F2F18C1}"/>
    <dgm:cxn modelId="{53FC422A-22E3-478E-9362-37238C2BF393}" srcId="{8BC7CB11-34DA-4BB9-8756-8E73CF88F427}" destId="{C74D9F32-FEF9-4A5D-8563-A715CE32A8AD}" srcOrd="1" destOrd="0" parTransId="{2B160374-DE8A-4FEE-9578-7AEB7FBD5E8E}" sibTransId="{F8F27A54-5486-4CAC-8E50-60909F6DFF2F}"/>
    <dgm:cxn modelId="{EA883261-4D08-4C68-8ADA-52049C85AE1F}" type="presOf" srcId="{C74D9F32-FEF9-4A5D-8563-A715CE32A8AD}" destId="{E1AC548B-1E63-46D9-98E4-BB66348A7ACE}" srcOrd="0" destOrd="0" presId="urn:microsoft.com/office/officeart/2005/8/layout/vList2"/>
    <dgm:cxn modelId="{F22F927D-9725-45EE-8728-348C9A8265B8}" type="presOf" srcId="{0AAB43E4-A1D5-41B1-9F61-E95313884473}" destId="{87EE114C-0822-41B9-999E-E22F4756FEEA}" srcOrd="0" destOrd="0" presId="urn:microsoft.com/office/officeart/2005/8/layout/vList2"/>
    <dgm:cxn modelId="{94CD81A1-B906-4F22-B42E-64E41B9EE880}" type="presOf" srcId="{8BC7CB11-34DA-4BB9-8756-8E73CF88F427}" destId="{E2372377-FD79-4C36-A6B5-4571EEB77034}" srcOrd="0" destOrd="0" presId="urn:microsoft.com/office/officeart/2005/8/layout/vList2"/>
    <dgm:cxn modelId="{535C7CAF-B1B7-4174-8985-A71E6096D05C}" type="presOf" srcId="{CA29ABBA-443D-4EF3-B129-D3439F69C1F6}" destId="{43FE677B-D9A2-49FF-BF97-C70913110F1E}" srcOrd="0" destOrd="0" presId="urn:microsoft.com/office/officeart/2005/8/layout/vList2"/>
    <dgm:cxn modelId="{4B7E6EED-A6B6-4892-B876-AB41BB56E4EE}" srcId="{8BC7CB11-34DA-4BB9-8756-8E73CF88F427}" destId="{0AAB43E4-A1D5-41B1-9F61-E95313884473}" srcOrd="2" destOrd="0" parTransId="{31386B7A-8329-4D2A-B3ED-D19B6C016FF5}" sibTransId="{1807281D-3381-4376-B447-B6064E13CE63}"/>
    <dgm:cxn modelId="{5FA9BB8E-2402-4951-8852-7DB6FF0A21EE}" type="presParOf" srcId="{E2372377-FD79-4C36-A6B5-4571EEB77034}" destId="{43FE677B-D9A2-49FF-BF97-C70913110F1E}" srcOrd="0" destOrd="0" presId="urn:microsoft.com/office/officeart/2005/8/layout/vList2"/>
    <dgm:cxn modelId="{D83130B3-F5BB-4CEB-B04D-208FD1184629}" type="presParOf" srcId="{E2372377-FD79-4C36-A6B5-4571EEB77034}" destId="{ED2D4683-A302-47CA-BD8B-FA2980F6B039}" srcOrd="1" destOrd="0" presId="urn:microsoft.com/office/officeart/2005/8/layout/vList2"/>
    <dgm:cxn modelId="{37AD81CC-62B4-4F04-9706-370CC1509418}" type="presParOf" srcId="{E2372377-FD79-4C36-A6B5-4571EEB77034}" destId="{E1AC548B-1E63-46D9-98E4-BB66348A7ACE}" srcOrd="2" destOrd="0" presId="urn:microsoft.com/office/officeart/2005/8/layout/vList2"/>
    <dgm:cxn modelId="{6E5C2177-3ACF-4C66-8B57-C143B81BDB24}" type="presParOf" srcId="{E2372377-FD79-4C36-A6B5-4571EEB77034}" destId="{821F26E6-82DF-4238-89D5-182064CDA1E4}" srcOrd="3" destOrd="0" presId="urn:microsoft.com/office/officeart/2005/8/layout/vList2"/>
    <dgm:cxn modelId="{0C42F07B-BE8D-423C-88DC-8AD6FD452128}" type="presParOf" srcId="{E2372377-FD79-4C36-A6B5-4571EEB77034}" destId="{87EE114C-0822-41B9-999E-E22F4756FEE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43C83F-ED03-49ED-85B0-DC66DE3B3A27}" type="doc">
      <dgm:prSet loTypeId="urn:microsoft.com/office/officeart/2018/2/layout/IconVerticalSolidList" loCatId="icon" qsTypeId="urn:microsoft.com/office/officeart/2005/8/quickstyle/simple1" qsCatId="simple" csTypeId="urn:microsoft.com/office/officeart/2005/8/colors/accent0_2" csCatId="mainScheme" phldr="1"/>
      <dgm:spPr/>
      <dgm:t>
        <a:bodyPr/>
        <a:lstStyle/>
        <a:p>
          <a:endParaRPr lang="en-US"/>
        </a:p>
      </dgm:t>
    </dgm:pt>
    <dgm:pt modelId="{D1E80344-A05C-4497-B17D-130E96C1A672}">
      <dgm:prSet custT="1"/>
      <dgm:spPr/>
      <dgm:t>
        <a:bodyPr/>
        <a:lstStyle/>
        <a:p>
          <a:pPr>
            <a:lnSpc>
              <a:spcPct val="100000"/>
            </a:lnSpc>
          </a:pPr>
          <a:r>
            <a:rPr lang="en-US" sz="1200" dirty="0"/>
            <a:t>Social Workers in the criminal Justice system work with various vulnerable groups such as </a:t>
          </a:r>
          <a:r>
            <a:rPr lang="en-US" sz="1200" b="0" i="0" dirty="0"/>
            <a:t>children, the elderly, the poor, drug users, and people with disabilities</a:t>
          </a:r>
          <a:r>
            <a:rPr lang="en-US" sz="1200" dirty="0"/>
            <a:t> </a:t>
          </a:r>
        </a:p>
      </dgm:t>
    </dgm:pt>
    <dgm:pt modelId="{051F6772-1B08-4738-AB8C-CE714A9ADA5D}" type="parTrans" cxnId="{6969E30A-F306-4E0C-9D04-298ECE99AE2F}">
      <dgm:prSet/>
      <dgm:spPr/>
      <dgm:t>
        <a:bodyPr/>
        <a:lstStyle/>
        <a:p>
          <a:endParaRPr lang="en-US"/>
        </a:p>
      </dgm:t>
    </dgm:pt>
    <dgm:pt modelId="{29CC5A13-C055-4F61-9136-035C7D18D074}" type="sibTrans" cxnId="{6969E30A-F306-4E0C-9D04-298ECE99AE2F}">
      <dgm:prSet/>
      <dgm:spPr/>
      <dgm:t>
        <a:bodyPr/>
        <a:lstStyle/>
        <a:p>
          <a:pPr>
            <a:lnSpc>
              <a:spcPct val="100000"/>
            </a:lnSpc>
          </a:pPr>
          <a:endParaRPr lang="en-US"/>
        </a:p>
      </dgm:t>
    </dgm:pt>
    <dgm:pt modelId="{7575259B-FE5C-460D-A31D-57AE6CE2CBEE}">
      <dgm:prSet custT="1"/>
      <dgm:spPr/>
      <dgm:t>
        <a:bodyPr/>
        <a:lstStyle/>
        <a:p>
          <a:pPr>
            <a:lnSpc>
              <a:spcPct val="100000"/>
            </a:lnSpc>
          </a:pPr>
          <a:r>
            <a:rPr lang="en-US" sz="1200" dirty="0"/>
            <a:t>Criminal justice social workers support vulnerable groups dealing with trauma or severe mental health issues by providing psychotherapeutic methods. </a:t>
          </a:r>
        </a:p>
      </dgm:t>
    </dgm:pt>
    <dgm:pt modelId="{8D2D52BF-ACA1-424C-8081-125A56CCBF7B}" type="parTrans" cxnId="{973DFA37-9569-4593-96BA-31336831F001}">
      <dgm:prSet/>
      <dgm:spPr/>
      <dgm:t>
        <a:bodyPr/>
        <a:lstStyle/>
        <a:p>
          <a:endParaRPr lang="en-US"/>
        </a:p>
      </dgm:t>
    </dgm:pt>
    <dgm:pt modelId="{9094C892-D8AE-4024-947A-97BD1EF8CE14}" type="sibTrans" cxnId="{973DFA37-9569-4593-96BA-31336831F001}">
      <dgm:prSet/>
      <dgm:spPr/>
      <dgm:t>
        <a:bodyPr/>
        <a:lstStyle/>
        <a:p>
          <a:pPr>
            <a:lnSpc>
              <a:spcPct val="100000"/>
            </a:lnSpc>
          </a:pPr>
          <a:endParaRPr lang="en-US"/>
        </a:p>
      </dgm:t>
    </dgm:pt>
    <dgm:pt modelId="{6B891593-3289-4981-8F84-DB3E415AB6DD}">
      <dgm:prSet custT="1"/>
      <dgm:spPr/>
      <dgm:t>
        <a:bodyPr/>
        <a:lstStyle/>
        <a:p>
          <a:pPr>
            <a:lnSpc>
              <a:spcPct val="100000"/>
            </a:lnSpc>
          </a:pPr>
          <a:r>
            <a:rPr lang="en-US" sz="1200" dirty="0"/>
            <a:t>They conduct psychosocial assessments to identify underlying social, emotional, developmental or psychiatric needs. Then, they find their clients the resources to meet those needs, like coping skills, case management, life skills development and home visits.</a:t>
          </a:r>
        </a:p>
      </dgm:t>
    </dgm:pt>
    <dgm:pt modelId="{09D62255-D0A3-4EF6-8CE9-133C7E915B71}" type="parTrans" cxnId="{DE7686EA-BAC1-4CC6-9535-AEEB2FFB3404}">
      <dgm:prSet/>
      <dgm:spPr/>
      <dgm:t>
        <a:bodyPr/>
        <a:lstStyle/>
        <a:p>
          <a:endParaRPr lang="en-US"/>
        </a:p>
      </dgm:t>
    </dgm:pt>
    <dgm:pt modelId="{F7F88684-B1C9-458C-A951-CD7E5F564FB2}" type="sibTrans" cxnId="{DE7686EA-BAC1-4CC6-9535-AEEB2FFB3404}">
      <dgm:prSet/>
      <dgm:spPr/>
      <dgm:t>
        <a:bodyPr/>
        <a:lstStyle/>
        <a:p>
          <a:pPr>
            <a:lnSpc>
              <a:spcPct val="100000"/>
            </a:lnSpc>
          </a:pPr>
          <a:endParaRPr lang="en-US"/>
        </a:p>
      </dgm:t>
    </dgm:pt>
    <dgm:pt modelId="{BB5E0B51-EA7E-46D1-AFE1-7A8240179049}">
      <dgm:prSet custT="1"/>
      <dgm:spPr/>
      <dgm:t>
        <a:bodyPr/>
        <a:lstStyle/>
        <a:p>
          <a:pPr>
            <a:lnSpc>
              <a:spcPct val="100000"/>
            </a:lnSpc>
          </a:pPr>
          <a:r>
            <a:rPr lang="en-US" sz="1200" dirty="0"/>
            <a:t>The responsibilities and duties of a criminal justice social worker vary depending on their work setting and the population they are serving. For example, the duties of a criminal justice social worker who works at a Family advocate office differ greatly from a criminal justice social worker who works at a juvenile corrections facility</a:t>
          </a:r>
        </a:p>
      </dgm:t>
    </dgm:pt>
    <dgm:pt modelId="{10AF1FBC-7C2E-42EE-991E-5DC6CBB185A7}" type="parTrans" cxnId="{FF2A91C2-9891-4064-BA7E-66505380961C}">
      <dgm:prSet/>
      <dgm:spPr/>
      <dgm:t>
        <a:bodyPr/>
        <a:lstStyle/>
        <a:p>
          <a:endParaRPr lang="en-US"/>
        </a:p>
      </dgm:t>
    </dgm:pt>
    <dgm:pt modelId="{2697E616-D0BD-4F3E-A702-A1AFADD5965D}" type="sibTrans" cxnId="{FF2A91C2-9891-4064-BA7E-66505380961C}">
      <dgm:prSet/>
      <dgm:spPr/>
      <dgm:t>
        <a:bodyPr/>
        <a:lstStyle/>
        <a:p>
          <a:pPr>
            <a:lnSpc>
              <a:spcPct val="100000"/>
            </a:lnSpc>
          </a:pPr>
          <a:endParaRPr lang="en-US"/>
        </a:p>
      </dgm:t>
    </dgm:pt>
    <dgm:pt modelId="{2D95816C-143C-4589-809C-CEA954900886}">
      <dgm:prSet custT="1"/>
      <dgm:spPr/>
      <dgm:t>
        <a:bodyPr/>
        <a:lstStyle/>
        <a:p>
          <a:pPr>
            <a:lnSpc>
              <a:spcPct val="100000"/>
            </a:lnSpc>
          </a:pPr>
          <a:r>
            <a:rPr lang="en-GB" sz="1200" dirty="0"/>
            <a:t>The purpose of the study was to </a:t>
          </a:r>
          <a:r>
            <a:rPr lang="en-US" sz="1200" dirty="0"/>
            <a:t>explore and describe the challenges and opportunities of social workers working with diverse vulnerable groups within the criminal justice system.</a:t>
          </a:r>
          <a:r>
            <a:rPr lang="en-GB" sz="1200" dirty="0"/>
            <a:t> </a:t>
          </a:r>
          <a:endParaRPr lang="en-US" sz="1200" dirty="0"/>
        </a:p>
      </dgm:t>
    </dgm:pt>
    <dgm:pt modelId="{F8F1382C-A08C-4ED8-902B-9D49DBEAB9A4}" type="parTrans" cxnId="{ADAB05E8-B0DC-41F0-961E-4E0974A427E5}">
      <dgm:prSet/>
      <dgm:spPr/>
      <dgm:t>
        <a:bodyPr/>
        <a:lstStyle/>
        <a:p>
          <a:endParaRPr lang="en-US"/>
        </a:p>
      </dgm:t>
    </dgm:pt>
    <dgm:pt modelId="{D017171D-7664-4CFA-A158-3DA552186FFA}" type="sibTrans" cxnId="{ADAB05E8-B0DC-41F0-961E-4E0974A427E5}">
      <dgm:prSet/>
      <dgm:spPr/>
      <dgm:t>
        <a:bodyPr/>
        <a:lstStyle/>
        <a:p>
          <a:endParaRPr lang="en-US"/>
        </a:p>
      </dgm:t>
    </dgm:pt>
    <dgm:pt modelId="{8421783E-0AC0-410E-9B78-A423DF050C66}">
      <dgm:prSet custT="1"/>
      <dgm:spPr/>
      <dgm:t>
        <a:bodyPr/>
        <a:lstStyle/>
        <a:p>
          <a:pPr>
            <a:lnSpc>
              <a:spcPct val="100000"/>
            </a:lnSpc>
          </a:pPr>
          <a:r>
            <a:rPr lang="en-US" sz="1200" dirty="0">
              <a:latin typeface="Noto Sans"/>
            </a:rPr>
            <a:t>Neophyte social Workers in the criminal justice system expresses challenges due to lack of knowledge and experience in  navigating the legal or court systems</a:t>
          </a:r>
        </a:p>
      </dgm:t>
    </dgm:pt>
    <dgm:pt modelId="{B808D919-C765-4564-A83F-04AF5335251A}" type="parTrans" cxnId="{996DA2E1-32AF-4639-9460-E470546C82AE}">
      <dgm:prSet/>
      <dgm:spPr/>
      <dgm:t>
        <a:bodyPr/>
        <a:lstStyle/>
        <a:p>
          <a:endParaRPr lang="en-GB"/>
        </a:p>
      </dgm:t>
    </dgm:pt>
    <dgm:pt modelId="{D629A511-9014-415B-962D-A1CE115AAEF9}" type="sibTrans" cxnId="{996DA2E1-32AF-4639-9460-E470546C82AE}">
      <dgm:prSet/>
      <dgm:spPr/>
      <dgm:t>
        <a:bodyPr/>
        <a:lstStyle/>
        <a:p>
          <a:endParaRPr lang="en-GB"/>
        </a:p>
      </dgm:t>
    </dgm:pt>
    <dgm:pt modelId="{B7B0016C-E2B9-4870-B4AB-0681712C1B7E}">
      <dgm:prSet custT="1"/>
      <dgm:spPr/>
      <dgm:t>
        <a:bodyPr/>
        <a:lstStyle/>
        <a:p>
          <a:pPr>
            <a:lnSpc>
              <a:spcPct val="100000"/>
            </a:lnSpc>
          </a:pPr>
          <a:r>
            <a:rPr lang="en-US" sz="1100" dirty="0"/>
            <a:t>The profession of social work and the field of criminal justice currently maintain an improved partnership in criminal justice settings where social workers are employed to provide services to client populations</a:t>
          </a:r>
          <a:endParaRPr lang="en-GB" sz="1100" dirty="0"/>
        </a:p>
      </dgm:t>
    </dgm:pt>
    <dgm:pt modelId="{48AF37A6-9052-4354-A044-AFF1CE7F358D}" type="parTrans" cxnId="{BD30D8B4-2E3D-4C83-AE98-915C169EB41E}">
      <dgm:prSet/>
      <dgm:spPr/>
      <dgm:t>
        <a:bodyPr/>
        <a:lstStyle/>
        <a:p>
          <a:endParaRPr lang="en-GB"/>
        </a:p>
      </dgm:t>
    </dgm:pt>
    <dgm:pt modelId="{EFD87AC1-ACC5-4A64-891B-379C193EDB0E}" type="sibTrans" cxnId="{BD30D8B4-2E3D-4C83-AE98-915C169EB41E}">
      <dgm:prSet/>
      <dgm:spPr/>
      <dgm:t>
        <a:bodyPr/>
        <a:lstStyle/>
        <a:p>
          <a:endParaRPr lang="en-GB"/>
        </a:p>
      </dgm:t>
    </dgm:pt>
    <dgm:pt modelId="{DE2C7C08-04ED-47DB-AAF8-3237743D4A37}" type="pres">
      <dgm:prSet presAssocID="{0D43C83F-ED03-49ED-85B0-DC66DE3B3A27}" presName="root" presStyleCnt="0">
        <dgm:presLayoutVars>
          <dgm:dir/>
          <dgm:resizeHandles val="exact"/>
        </dgm:presLayoutVars>
      </dgm:prSet>
      <dgm:spPr/>
    </dgm:pt>
    <dgm:pt modelId="{5804BB41-4D0A-4B9C-A94D-073D46A373D5}" type="pres">
      <dgm:prSet presAssocID="{B7B0016C-E2B9-4870-B4AB-0681712C1B7E}" presName="compNode" presStyleCnt="0"/>
      <dgm:spPr/>
    </dgm:pt>
    <dgm:pt modelId="{68B32057-34EC-495D-A9BB-E665AA8D55A0}" type="pres">
      <dgm:prSet presAssocID="{B7B0016C-E2B9-4870-B4AB-0681712C1B7E}" presName="bgRect" presStyleLbl="bgShp" presStyleIdx="0" presStyleCnt="7" custScaleY="119057"/>
      <dgm:spPr/>
    </dgm:pt>
    <dgm:pt modelId="{1605EC15-999A-4632-8E9A-E4D3283A8BD3}" type="pres">
      <dgm:prSet presAssocID="{B7B0016C-E2B9-4870-B4AB-0681712C1B7E}" presName="iconRect" presStyleLbl="node1" presStyleIdx="0" presStyleCnt="7"/>
      <dgm:spPr/>
    </dgm:pt>
    <dgm:pt modelId="{8B6C06CB-1329-4E10-9A97-D48477C5E7BF}" type="pres">
      <dgm:prSet presAssocID="{B7B0016C-E2B9-4870-B4AB-0681712C1B7E}" presName="spaceRect" presStyleCnt="0"/>
      <dgm:spPr/>
    </dgm:pt>
    <dgm:pt modelId="{B149AA62-94C0-4CF8-9D8C-AA6D176CD1F1}" type="pres">
      <dgm:prSet presAssocID="{B7B0016C-E2B9-4870-B4AB-0681712C1B7E}" presName="parTx" presStyleLbl="revTx" presStyleIdx="0" presStyleCnt="7">
        <dgm:presLayoutVars>
          <dgm:chMax val="0"/>
          <dgm:chPref val="0"/>
        </dgm:presLayoutVars>
      </dgm:prSet>
      <dgm:spPr/>
    </dgm:pt>
    <dgm:pt modelId="{137D3AA8-CC9A-431F-97CD-10BA5BEC6A65}" type="pres">
      <dgm:prSet presAssocID="{EFD87AC1-ACC5-4A64-891B-379C193EDB0E}" presName="sibTrans" presStyleCnt="0"/>
      <dgm:spPr/>
    </dgm:pt>
    <dgm:pt modelId="{A5AAD606-02F4-4F07-A2AA-FB2BBA631B3D}" type="pres">
      <dgm:prSet presAssocID="{D1E80344-A05C-4497-B17D-130E96C1A672}" presName="compNode" presStyleCnt="0"/>
      <dgm:spPr/>
    </dgm:pt>
    <dgm:pt modelId="{B45A36B8-5495-44AE-A936-A9126A988D52}" type="pres">
      <dgm:prSet presAssocID="{D1E80344-A05C-4497-B17D-130E96C1A672}" presName="bgRect" presStyleLbl="bgShp" presStyleIdx="1" presStyleCnt="7" custScaleY="161231" custLinFactNeighborY="-11958"/>
      <dgm:spPr/>
    </dgm:pt>
    <dgm:pt modelId="{03E60428-81D0-47F3-B213-6B8C3161A07B}" type="pres">
      <dgm:prSet presAssocID="{D1E80344-A05C-4497-B17D-130E96C1A672}" presName="iconRect" presStyleLbl="node1" presStyleIdx="1"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arth Globe Americas"/>
        </a:ext>
      </dgm:extLst>
    </dgm:pt>
    <dgm:pt modelId="{CBAABB71-46F4-4997-BD67-57D4B86233F1}" type="pres">
      <dgm:prSet presAssocID="{D1E80344-A05C-4497-B17D-130E96C1A672}" presName="spaceRect" presStyleCnt="0"/>
      <dgm:spPr/>
    </dgm:pt>
    <dgm:pt modelId="{20B57D9E-EB81-45D2-8C41-4D4844F9E513}" type="pres">
      <dgm:prSet presAssocID="{D1E80344-A05C-4497-B17D-130E96C1A672}" presName="parTx" presStyleLbl="revTx" presStyleIdx="1" presStyleCnt="7" custLinFactNeighborX="-2511" custLinFactNeighborY="-23984">
        <dgm:presLayoutVars>
          <dgm:chMax val="0"/>
          <dgm:chPref val="0"/>
        </dgm:presLayoutVars>
      </dgm:prSet>
      <dgm:spPr/>
    </dgm:pt>
    <dgm:pt modelId="{163942EB-4A78-4899-B1CD-BD40CF119703}" type="pres">
      <dgm:prSet presAssocID="{29CC5A13-C055-4F61-9136-035C7D18D074}" presName="sibTrans" presStyleCnt="0"/>
      <dgm:spPr/>
    </dgm:pt>
    <dgm:pt modelId="{12FBF8CA-049C-4E25-8154-241829C58045}" type="pres">
      <dgm:prSet presAssocID="{7575259B-FE5C-460D-A31D-57AE6CE2CBEE}" presName="compNode" presStyleCnt="0"/>
      <dgm:spPr/>
    </dgm:pt>
    <dgm:pt modelId="{3F87A3DF-7652-4CEE-9277-533BF7B349A6}" type="pres">
      <dgm:prSet presAssocID="{7575259B-FE5C-460D-A31D-57AE6CE2CBEE}" presName="bgRect" presStyleLbl="bgShp" presStyleIdx="2" presStyleCnt="7" custScaleY="228691" custLinFactNeighborY="-6228"/>
      <dgm:spPr/>
    </dgm:pt>
    <dgm:pt modelId="{8E743AF0-CCE6-4B0E-B732-D6D4C8D673E2}" type="pres">
      <dgm:prSet presAssocID="{7575259B-FE5C-460D-A31D-57AE6CE2CBEE}" presName="iconRect" presStyleLbl="node1" presStyleIdx="2"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a:ext>
      </dgm:extLst>
    </dgm:pt>
    <dgm:pt modelId="{4CEB9BFD-ADFB-465A-8FFB-550EA2911722}" type="pres">
      <dgm:prSet presAssocID="{7575259B-FE5C-460D-A31D-57AE6CE2CBEE}" presName="spaceRect" presStyleCnt="0"/>
      <dgm:spPr/>
    </dgm:pt>
    <dgm:pt modelId="{4987D83A-9D61-4F0A-BC6D-816EFDA5B8C8}" type="pres">
      <dgm:prSet presAssocID="{7575259B-FE5C-460D-A31D-57AE6CE2CBEE}" presName="parTx" presStyleLbl="revTx" presStyleIdx="2" presStyleCnt="7" custScaleY="153050" custLinFactNeighborX="398" custLinFactNeighborY="-33113">
        <dgm:presLayoutVars>
          <dgm:chMax val="0"/>
          <dgm:chPref val="0"/>
        </dgm:presLayoutVars>
      </dgm:prSet>
      <dgm:spPr/>
    </dgm:pt>
    <dgm:pt modelId="{E8E431E2-6621-4CAE-979F-12255EDBB1EA}" type="pres">
      <dgm:prSet presAssocID="{9094C892-D8AE-4024-947A-97BD1EF8CE14}" presName="sibTrans" presStyleCnt="0"/>
      <dgm:spPr/>
    </dgm:pt>
    <dgm:pt modelId="{0F496F71-89BB-4ABA-9FC9-B8BF19902F72}" type="pres">
      <dgm:prSet presAssocID="{6B891593-3289-4981-8F84-DB3E415AB6DD}" presName="compNode" presStyleCnt="0"/>
      <dgm:spPr/>
    </dgm:pt>
    <dgm:pt modelId="{E77B7550-166D-4536-8963-9921B68A4B2E}" type="pres">
      <dgm:prSet presAssocID="{6B891593-3289-4981-8F84-DB3E415AB6DD}" presName="bgRect" presStyleLbl="bgShp" presStyleIdx="3" presStyleCnt="7" custScaleX="100000" custScaleY="208854"/>
      <dgm:spPr/>
    </dgm:pt>
    <dgm:pt modelId="{B95D0820-75C4-4FFE-9E93-FC32212023CA}" type="pres">
      <dgm:prSet presAssocID="{6B891593-3289-4981-8F84-DB3E415AB6DD}" presName="iconRect" presStyleLbl="node1" presStyleIdx="3"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dicine"/>
        </a:ext>
      </dgm:extLst>
    </dgm:pt>
    <dgm:pt modelId="{805AD3AB-CC02-45C2-B45C-05FC005B7E31}" type="pres">
      <dgm:prSet presAssocID="{6B891593-3289-4981-8F84-DB3E415AB6DD}" presName="spaceRect" presStyleCnt="0"/>
      <dgm:spPr/>
    </dgm:pt>
    <dgm:pt modelId="{C5B99700-C3CE-43C3-8046-0AF43EF6DDEA}" type="pres">
      <dgm:prSet presAssocID="{6B891593-3289-4981-8F84-DB3E415AB6DD}" presName="parTx" presStyleLbl="revTx" presStyleIdx="3" presStyleCnt="7">
        <dgm:presLayoutVars>
          <dgm:chMax val="0"/>
          <dgm:chPref val="0"/>
        </dgm:presLayoutVars>
      </dgm:prSet>
      <dgm:spPr/>
    </dgm:pt>
    <dgm:pt modelId="{850287FD-9F5E-40E8-ABF2-6A7CEBF53953}" type="pres">
      <dgm:prSet presAssocID="{F7F88684-B1C9-458C-A951-CD7E5F564FB2}" presName="sibTrans" presStyleCnt="0"/>
      <dgm:spPr/>
    </dgm:pt>
    <dgm:pt modelId="{FBAD53E3-0FB4-4CAE-B23E-C9F3BDD19217}" type="pres">
      <dgm:prSet presAssocID="{BB5E0B51-EA7E-46D1-AFE1-7A8240179049}" presName="compNode" presStyleCnt="0"/>
      <dgm:spPr/>
    </dgm:pt>
    <dgm:pt modelId="{61E33F38-3EB1-4231-BE6D-9FF3DB0EE4AD}" type="pres">
      <dgm:prSet presAssocID="{BB5E0B51-EA7E-46D1-AFE1-7A8240179049}" presName="bgRect" presStyleLbl="bgShp" presStyleIdx="4" presStyleCnt="7" custScaleY="194011" custLinFactNeighborX="840" custLinFactNeighborY="3769"/>
      <dgm:spPr/>
    </dgm:pt>
    <dgm:pt modelId="{9F10986F-29B3-4EFC-8538-AF481A47379F}" type="pres">
      <dgm:prSet presAssocID="{BB5E0B51-EA7E-46D1-AFE1-7A8240179049}" presName="iconRect" presStyleLbl="node1" presStyleIdx="4"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onnections"/>
        </a:ext>
      </dgm:extLst>
    </dgm:pt>
    <dgm:pt modelId="{45C22282-3394-4A1F-B03D-43E8539C8291}" type="pres">
      <dgm:prSet presAssocID="{BB5E0B51-EA7E-46D1-AFE1-7A8240179049}" presName="spaceRect" presStyleCnt="0"/>
      <dgm:spPr/>
    </dgm:pt>
    <dgm:pt modelId="{77EA3DC7-6895-457E-B840-874E554FE785}" type="pres">
      <dgm:prSet presAssocID="{BB5E0B51-EA7E-46D1-AFE1-7A8240179049}" presName="parTx" presStyleLbl="revTx" presStyleIdx="4" presStyleCnt="7">
        <dgm:presLayoutVars>
          <dgm:chMax val="0"/>
          <dgm:chPref val="0"/>
        </dgm:presLayoutVars>
      </dgm:prSet>
      <dgm:spPr/>
    </dgm:pt>
    <dgm:pt modelId="{6F53EAAA-D391-4934-91E9-7051C863098F}" type="pres">
      <dgm:prSet presAssocID="{2697E616-D0BD-4F3E-A702-A1AFADD5965D}" presName="sibTrans" presStyleCnt="0"/>
      <dgm:spPr/>
    </dgm:pt>
    <dgm:pt modelId="{C1998FE1-ECFC-4154-A552-D3EF7FAA1E22}" type="pres">
      <dgm:prSet presAssocID="{8421783E-0AC0-410E-9B78-A423DF050C66}" presName="compNode" presStyleCnt="0"/>
      <dgm:spPr/>
    </dgm:pt>
    <dgm:pt modelId="{5298DE15-DCF6-45BB-B36E-DCA75CB56743}" type="pres">
      <dgm:prSet presAssocID="{8421783E-0AC0-410E-9B78-A423DF050C66}" presName="bgRect" presStyleLbl="bgShp" presStyleIdx="5" presStyleCnt="7" custScaleY="213250"/>
      <dgm:spPr/>
    </dgm:pt>
    <dgm:pt modelId="{99F3C827-72BC-45BE-AF61-47B2C3808444}" type="pres">
      <dgm:prSet presAssocID="{8421783E-0AC0-410E-9B78-A423DF050C66}" presName="iconRect" presStyleLbl="node1" presStyleIdx="5" presStyleCnt="7"/>
      <dgm:spPr>
        <a:prstGeom prst="star4">
          <a:avLst/>
        </a:prstGeom>
      </dgm:spPr>
    </dgm:pt>
    <dgm:pt modelId="{9B3C6A29-A5FB-46EC-9F09-C2CAC5C5BC12}" type="pres">
      <dgm:prSet presAssocID="{8421783E-0AC0-410E-9B78-A423DF050C66}" presName="spaceRect" presStyleCnt="0"/>
      <dgm:spPr/>
    </dgm:pt>
    <dgm:pt modelId="{B281CDC5-3B8F-4774-A935-ECC380660296}" type="pres">
      <dgm:prSet presAssocID="{8421783E-0AC0-410E-9B78-A423DF050C66}" presName="parTx" presStyleLbl="revTx" presStyleIdx="5" presStyleCnt="7">
        <dgm:presLayoutVars>
          <dgm:chMax val="0"/>
          <dgm:chPref val="0"/>
        </dgm:presLayoutVars>
      </dgm:prSet>
      <dgm:spPr/>
    </dgm:pt>
    <dgm:pt modelId="{81D6FE5A-D6B3-42C9-BF3B-10934AECBC88}" type="pres">
      <dgm:prSet presAssocID="{D629A511-9014-415B-962D-A1CE115AAEF9}" presName="sibTrans" presStyleCnt="0"/>
      <dgm:spPr/>
    </dgm:pt>
    <dgm:pt modelId="{BCA9BFB2-A561-46D8-AA49-F6787E937101}" type="pres">
      <dgm:prSet presAssocID="{2D95816C-143C-4589-809C-CEA954900886}" presName="compNode" presStyleCnt="0"/>
      <dgm:spPr/>
    </dgm:pt>
    <dgm:pt modelId="{07980EF4-DD7C-4249-B49E-46E3A26B5BF3}" type="pres">
      <dgm:prSet presAssocID="{2D95816C-143C-4589-809C-CEA954900886}" presName="bgRect" presStyleLbl="bgShp" presStyleIdx="6" presStyleCnt="7" custScaleY="198598" custLinFactNeighborY="2387"/>
      <dgm:spPr/>
    </dgm:pt>
    <dgm:pt modelId="{288B296B-0EA2-4F40-BF0F-C3A3895EA5F3}" type="pres">
      <dgm:prSet presAssocID="{2D95816C-143C-4589-809C-CEA954900886}" presName="iconRect" presStyleLbl="node1" presStyleIdx="6"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User Network"/>
        </a:ext>
      </dgm:extLst>
    </dgm:pt>
    <dgm:pt modelId="{7DEAF2DA-0218-4177-AE08-E7449041CF99}" type="pres">
      <dgm:prSet presAssocID="{2D95816C-143C-4589-809C-CEA954900886}" presName="spaceRect" presStyleCnt="0"/>
      <dgm:spPr/>
    </dgm:pt>
    <dgm:pt modelId="{F9561381-BD57-4F0F-BC55-CC644AD99823}" type="pres">
      <dgm:prSet presAssocID="{2D95816C-143C-4589-809C-CEA954900886}" presName="parTx" presStyleLbl="revTx" presStyleIdx="6" presStyleCnt="7">
        <dgm:presLayoutVars>
          <dgm:chMax val="0"/>
          <dgm:chPref val="0"/>
        </dgm:presLayoutVars>
      </dgm:prSet>
      <dgm:spPr/>
    </dgm:pt>
  </dgm:ptLst>
  <dgm:cxnLst>
    <dgm:cxn modelId="{6969E30A-F306-4E0C-9D04-298ECE99AE2F}" srcId="{0D43C83F-ED03-49ED-85B0-DC66DE3B3A27}" destId="{D1E80344-A05C-4497-B17D-130E96C1A672}" srcOrd="1" destOrd="0" parTransId="{051F6772-1B08-4738-AB8C-CE714A9ADA5D}" sibTransId="{29CC5A13-C055-4F61-9136-035C7D18D074}"/>
    <dgm:cxn modelId="{A4CF4C1B-763D-4844-A68B-F188B1FB03D0}" type="presOf" srcId="{2D95816C-143C-4589-809C-CEA954900886}" destId="{F9561381-BD57-4F0F-BC55-CC644AD99823}" srcOrd="0" destOrd="0" presId="urn:microsoft.com/office/officeart/2018/2/layout/IconVerticalSolidList"/>
    <dgm:cxn modelId="{973DFA37-9569-4593-96BA-31336831F001}" srcId="{0D43C83F-ED03-49ED-85B0-DC66DE3B3A27}" destId="{7575259B-FE5C-460D-A31D-57AE6CE2CBEE}" srcOrd="2" destOrd="0" parTransId="{8D2D52BF-ACA1-424C-8081-125A56CCBF7B}" sibTransId="{9094C892-D8AE-4024-947A-97BD1EF8CE14}"/>
    <dgm:cxn modelId="{5402286C-7867-4238-A252-EF5B3007B476}" type="presOf" srcId="{D1E80344-A05C-4497-B17D-130E96C1A672}" destId="{20B57D9E-EB81-45D2-8C41-4D4844F9E513}" srcOrd="0" destOrd="0" presId="urn:microsoft.com/office/officeart/2018/2/layout/IconVerticalSolidList"/>
    <dgm:cxn modelId="{A1EBDD58-4A41-44AE-98D4-1418868690BB}" type="presOf" srcId="{B7B0016C-E2B9-4870-B4AB-0681712C1B7E}" destId="{B149AA62-94C0-4CF8-9D8C-AA6D176CD1F1}" srcOrd="0" destOrd="0" presId="urn:microsoft.com/office/officeart/2018/2/layout/IconVerticalSolidList"/>
    <dgm:cxn modelId="{BACF9F7E-FB30-48F7-8377-CDF6CF8AAB8D}" type="presOf" srcId="{6B891593-3289-4981-8F84-DB3E415AB6DD}" destId="{C5B99700-C3CE-43C3-8046-0AF43EF6DDEA}" srcOrd="0" destOrd="0" presId="urn:microsoft.com/office/officeart/2018/2/layout/IconVerticalSolidList"/>
    <dgm:cxn modelId="{63C1F394-7E66-4996-B471-69C7468FDC85}" type="presOf" srcId="{7575259B-FE5C-460D-A31D-57AE6CE2CBEE}" destId="{4987D83A-9D61-4F0A-BC6D-816EFDA5B8C8}" srcOrd="0" destOrd="0" presId="urn:microsoft.com/office/officeart/2018/2/layout/IconVerticalSolidList"/>
    <dgm:cxn modelId="{0A678895-40DB-4C5F-94B3-B75FF538FA1E}" type="presOf" srcId="{8421783E-0AC0-410E-9B78-A423DF050C66}" destId="{B281CDC5-3B8F-4774-A935-ECC380660296}" srcOrd="0" destOrd="0" presId="urn:microsoft.com/office/officeart/2018/2/layout/IconVerticalSolidList"/>
    <dgm:cxn modelId="{41B381A5-DB86-43A1-8AF0-AABBFF5EC06A}" type="presOf" srcId="{BB5E0B51-EA7E-46D1-AFE1-7A8240179049}" destId="{77EA3DC7-6895-457E-B840-874E554FE785}" srcOrd="0" destOrd="0" presId="urn:microsoft.com/office/officeart/2018/2/layout/IconVerticalSolidList"/>
    <dgm:cxn modelId="{BB5C17A9-BEB4-4B70-A7B2-D34E8C0EC140}" type="presOf" srcId="{0D43C83F-ED03-49ED-85B0-DC66DE3B3A27}" destId="{DE2C7C08-04ED-47DB-AAF8-3237743D4A37}" srcOrd="0" destOrd="0" presId="urn:microsoft.com/office/officeart/2018/2/layout/IconVerticalSolidList"/>
    <dgm:cxn modelId="{BD30D8B4-2E3D-4C83-AE98-915C169EB41E}" srcId="{0D43C83F-ED03-49ED-85B0-DC66DE3B3A27}" destId="{B7B0016C-E2B9-4870-B4AB-0681712C1B7E}" srcOrd="0" destOrd="0" parTransId="{48AF37A6-9052-4354-A044-AFF1CE7F358D}" sibTransId="{EFD87AC1-ACC5-4A64-891B-379C193EDB0E}"/>
    <dgm:cxn modelId="{FF2A91C2-9891-4064-BA7E-66505380961C}" srcId="{0D43C83F-ED03-49ED-85B0-DC66DE3B3A27}" destId="{BB5E0B51-EA7E-46D1-AFE1-7A8240179049}" srcOrd="4" destOrd="0" parTransId="{10AF1FBC-7C2E-42EE-991E-5DC6CBB185A7}" sibTransId="{2697E616-D0BD-4F3E-A702-A1AFADD5965D}"/>
    <dgm:cxn modelId="{996DA2E1-32AF-4639-9460-E470546C82AE}" srcId="{0D43C83F-ED03-49ED-85B0-DC66DE3B3A27}" destId="{8421783E-0AC0-410E-9B78-A423DF050C66}" srcOrd="5" destOrd="0" parTransId="{B808D919-C765-4564-A83F-04AF5335251A}" sibTransId="{D629A511-9014-415B-962D-A1CE115AAEF9}"/>
    <dgm:cxn modelId="{ADAB05E8-B0DC-41F0-961E-4E0974A427E5}" srcId="{0D43C83F-ED03-49ED-85B0-DC66DE3B3A27}" destId="{2D95816C-143C-4589-809C-CEA954900886}" srcOrd="6" destOrd="0" parTransId="{F8F1382C-A08C-4ED8-902B-9D49DBEAB9A4}" sibTransId="{D017171D-7664-4CFA-A158-3DA552186FFA}"/>
    <dgm:cxn modelId="{DE7686EA-BAC1-4CC6-9535-AEEB2FFB3404}" srcId="{0D43C83F-ED03-49ED-85B0-DC66DE3B3A27}" destId="{6B891593-3289-4981-8F84-DB3E415AB6DD}" srcOrd="3" destOrd="0" parTransId="{09D62255-D0A3-4EF6-8CE9-133C7E915B71}" sibTransId="{F7F88684-B1C9-458C-A951-CD7E5F564FB2}"/>
    <dgm:cxn modelId="{B42CFEE0-A79B-46AA-94E2-E8A731A21A67}" type="presParOf" srcId="{DE2C7C08-04ED-47DB-AAF8-3237743D4A37}" destId="{5804BB41-4D0A-4B9C-A94D-073D46A373D5}" srcOrd="0" destOrd="0" presId="urn:microsoft.com/office/officeart/2018/2/layout/IconVerticalSolidList"/>
    <dgm:cxn modelId="{482C29D3-AB3C-4EF9-A256-701E59D3B66C}" type="presParOf" srcId="{5804BB41-4D0A-4B9C-A94D-073D46A373D5}" destId="{68B32057-34EC-495D-A9BB-E665AA8D55A0}" srcOrd="0" destOrd="0" presId="urn:microsoft.com/office/officeart/2018/2/layout/IconVerticalSolidList"/>
    <dgm:cxn modelId="{5C6B4F9F-2C90-452E-B418-197EB95851C9}" type="presParOf" srcId="{5804BB41-4D0A-4B9C-A94D-073D46A373D5}" destId="{1605EC15-999A-4632-8E9A-E4D3283A8BD3}" srcOrd="1" destOrd="0" presId="urn:microsoft.com/office/officeart/2018/2/layout/IconVerticalSolidList"/>
    <dgm:cxn modelId="{D2DF8062-D017-422A-8D51-B84CE004DB19}" type="presParOf" srcId="{5804BB41-4D0A-4B9C-A94D-073D46A373D5}" destId="{8B6C06CB-1329-4E10-9A97-D48477C5E7BF}" srcOrd="2" destOrd="0" presId="urn:microsoft.com/office/officeart/2018/2/layout/IconVerticalSolidList"/>
    <dgm:cxn modelId="{02FA9AEF-3322-4002-B2BA-B475EC916A0D}" type="presParOf" srcId="{5804BB41-4D0A-4B9C-A94D-073D46A373D5}" destId="{B149AA62-94C0-4CF8-9D8C-AA6D176CD1F1}" srcOrd="3" destOrd="0" presId="urn:microsoft.com/office/officeart/2018/2/layout/IconVerticalSolidList"/>
    <dgm:cxn modelId="{3A696A2F-7978-4224-A0C5-8B1A442DE257}" type="presParOf" srcId="{DE2C7C08-04ED-47DB-AAF8-3237743D4A37}" destId="{137D3AA8-CC9A-431F-97CD-10BA5BEC6A65}" srcOrd="1" destOrd="0" presId="urn:microsoft.com/office/officeart/2018/2/layout/IconVerticalSolidList"/>
    <dgm:cxn modelId="{44D6D38D-74CF-4E9F-9E49-C87619EC2BA0}" type="presParOf" srcId="{DE2C7C08-04ED-47DB-AAF8-3237743D4A37}" destId="{A5AAD606-02F4-4F07-A2AA-FB2BBA631B3D}" srcOrd="2" destOrd="0" presId="urn:microsoft.com/office/officeart/2018/2/layout/IconVerticalSolidList"/>
    <dgm:cxn modelId="{D4353C00-3815-4F25-866D-43A4C3F08EB6}" type="presParOf" srcId="{A5AAD606-02F4-4F07-A2AA-FB2BBA631B3D}" destId="{B45A36B8-5495-44AE-A936-A9126A988D52}" srcOrd="0" destOrd="0" presId="urn:microsoft.com/office/officeart/2018/2/layout/IconVerticalSolidList"/>
    <dgm:cxn modelId="{729CA9E8-7153-4A91-AFA6-239080EBF1BA}" type="presParOf" srcId="{A5AAD606-02F4-4F07-A2AA-FB2BBA631B3D}" destId="{03E60428-81D0-47F3-B213-6B8C3161A07B}" srcOrd="1" destOrd="0" presId="urn:microsoft.com/office/officeart/2018/2/layout/IconVerticalSolidList"/>
    <dgm:cxn modelId="{EE36C1EE-6BC2-4A5C-B635-D5CBF85623E3}" type="presParOf" srcId="{A5AAD606-02F4-4F07-A2AA-FB2BBA631B3D}" destId="{CBAABB71-46F4-4997-BD67-57D4B86233F1}" srcOrd="2" destOrd="0" presId="urn:microsoft.com/office/officeart/2018/2/layout/IconVerticalSolidList"/>
    <dgm:cxn modelId="{1EC2807B-7C17-417C-B4E9-776B7A0D6CD0}" type="presParOf" srcId="{A5AAD606-02F4-4F07-A2AA-FB2BBA631B3D}" destId="{20B57D9E-EB81-45D2-8C41-4D4844F9E513}" srcOrd="3" destOrd="0" presId="urn:microsoft.com/office/officeart/2018/2/layout/IconVerticalSolidList"/>
    <dgm:cxn modelId="{EC6705FC-325D-4E48-8FDC-0E3220D7A382}" type="presParOf" srcId="{DE2C7C08-04ED-47DB-AAF8-3237743D4A37}" destId="{163942EB-4A78-4899-B1CD-BD40CF119703}" srcOrd="3" destOrd="0" presId="urn:microsoft.com/office/officeart/2018/2/layout/IconVerticalSolidList"/>
    <dgm:cxn modelId="{AC2333C2-4B68-4E65-9C50-9284C70A2F10}" type="presParOf" srcId="{DE2C7C08-04ED-47DB-AAF8-3237743D4A37}" destId="{12FBF8CA-049C-4E25-8154-241829C58045}" srcOrd="4" destOrd="0" presId="urn:microsoft.com/office/officeart/2018/2/layout/IconVerticalSolidList"/>
    <dgm:cxn modelId="{4B4B8301-53DC-43DA-B7B5-1ED8FE97E24D}" type="presParOf" srcId="{12FBF8CA-049C-4E25-8154-241829C58045}" destId="{3F87A3DF-7652-4CEE-9277-533BF7B349A6}" srcOrd="0" destOrd="0" presId="urn:microsoft.com/office/officeart/2018/2/layout/IconVerticalSolidList"/>
    <dgm:cxn modelId="{306DC264-A9AA-4D58-B1E7-F5B57D8EA80C}" type="presParOf" srcId="{12FBF8CA-049C-4E25-8154-241829C58045}" destId="{8E743AF0-CCE6-4B0E-B732-D6D4C8D673E2}" srcOrd="1" destOrd="0" presId="urn:microsoft.com/office/officeart/2018/2/layout/IconVerticalSolidList"/>
    <dgm:cxn modelId="{E6413FD4-E6CF-426D-93CF-9F57B38C6796}" type="presParOf" srcId="{12FBF8CA-049C-4E25-8154-241829C58045}" destId="{4CEB9BFD-ADFB-465A-8FFB-550EA2911722}" srcOrd="2" destOrd="0" presId="urn:microsoft.com/office/officeart/2018/2/layout/IconVerticalSolidList"/>
    <dgm:cxn modelId="{D6510980-9A3A-4C77-9161-FFDEAC1693F0}" type="presParOf" srcId="{12FBF8CA-049C-4E25-8154-241829C58045}" destId="{4987D83A-9D61-4F0A-BC6D-816EFDA5B8C8}" srcOrd="3" destOrd="0" presId="urn:microsoft.com/office/officeart/2018/2/layout/IconVerticalSolidList"/>
    <dgm:cxn modelId="{FC93AC6A-2019-4157-96C0-361742CA3721}" type="presParOf" srcId="{DE2C7C08-04ED-47DB-AAF8-3237743D4A37}" destId="{E8E431E2-6621-4CAE-979F-12255EDBB1EA}" srcOrd="5" destOrd="0" presId="urn:microsoft.com/office/officeart/2018/2/layout/IconVerticalSolidList"/>
    <dgm:cxn modelId="{E9E9A6DD-F036-4FE4-BD2D-11CD59C149F8}" type="presParOf" srcId="{DE2C7C08-04ED-47DB-AAF8-3237743D4A37}" destId="{0F496F71-89BB-4ABA-9FC9-B8BF19902F72}" srcOrd="6" destOrd="0" presId="urn:microsoft.com/office/officeart/2018/2/layout/IconVerticalSolidList"/>
    <dgm:cxn modelId="{811EFBA1-7ECB-42C2-BBBF-89CC5633A950}" type="presParOf" srcId="{0F496F71-89BB-4ABA-9FC9-B8BF19902F72}" destId="{E77B7550-166D-4536-8963-9921B68A4B2E}" srcOrd="0" destOrd="0" presId="urn:microsoft.com/office/officeart/2018/2/layout/IconVerticalSolidList"/>
    <dgm:cxn modelId="{9E94695A-8F5F-4800-8A4E-ACF4C6869289}" type="presParOf" srcId="{0F496F71-89BB-4ABA-9FC9-B8BF19902F72}" destId="{B95D0820-75C4-4FFE-9E93-FC32212023CA}" srcOrd="1" destOrd="0" presId="urn:microsoft.com/office/officeart/2018/2/layout/IconVerticalSolidList"/>
    <dgm:cxn modelId="{DF78D4E7-FBA0-4706-9061-3492F57C2DCF}" type="presParOf" srcId="{0F496F71-89BB-4ABA-9FC9-B8BF19902F72}" destId="{805AD3AB-CC02-45C2-B45C-05FC005B7E31}" srcOrd="2" destOrd="0" presId="urn:microsoft.com/office/officeart/2018/2/layout/IconVerticalSolidList"/>
    <dgm:cxn modelId="{CD32B6D6-F751-42AD-995B-7EB95300A3D7}" type="presParOf" srcId="{0F496F71-89BB-4ABA-9FC9-B8BF19902F72}" destId="{C5B99700-C3CE-43C3-8046-0AF43EF6DDEA}" srcOrd="3" destOrd="0" presId="urn:microsoft.com/office/officeart/2018/2/layout/IconVerticalSolidList"/>
    <dgm:cxn modelId="{58588C23-1323-47D8-B07D-62C17DC46508}" type="presParOf" srcId="{DE2C7C08-04ED-47DB-AAF8-3237743D4A37}" destId="{850287FD-9F5E-40E8-ABF2-6A7CEBF53953}" srcOrd="7" destOrd="0" presId="urn:microsoft.com/office/officeart/2018/2/layout/IconVerticalSolidList"/>
    <dgm:cxn modelId="{B14FAA8B-302E-4DB3-8128-D8984181A75B}" type="presParOf" srcId="{DE2C7C08-04ED-47DB-AAF8-3237743D4A37}" destId="{FBAD53E3-0FB4-4CAE-B23E-C9F3BDD19217}" srcOrd="8" destOrd="0" presId="urn:microsoft.com/office/officeart/2018/2/layout/IconVerticalSolidList"/>
    <dgm:cxn modelId="{F90F0966-0EB3-46F9-BF59-D061DE7B4B71}" type="presParOf" srcId="{FBAD53E3-0FB4-4CAE-B23E-C9F3BDD19217}" destId="{61E33F38-3EB1-4231-BE6D-9FF3DB0EE4AD}" srcOrd="0" destOrd="0" presId="urn:microsoft.com/office/officeart/2018/2/layout/IconVerticalSolidList"/>
    <dgm:cxn modelId="{B47B9829-2C2C-4FD3-83D5-C9CB7A36F92A}" type="presParOf" srcId="{FBAD53E3-0FB4-4CAE-B23E-C9F3BDD19217}" destId="{9F10986F-29B3-4EFC-8538-AF481A47379F}" srcOrd="1" destOrd="0" presId="urn:microsoft.com/office/officeart/2018/2/layout/IconVerticalSolidList"/>
    <dgm:cxn modelId="{D99FBD88-72BA-40EB-A9D9-84A9FE72DB4E}" type="presParOf" srcId="{FBAD53E3-0FB4-4CAE-B23E-C9F3BDD19217}" destId="{45C22282-3394-4A1F-B03D-43E8539C8291}" srcOrd="2" destOrd="0" presId="urn:microsoft.com/office/officeart/2018/2/layout/IconVerticalSolidList"/>
    <dgm:cxn modelId="{EBF2A3FE-BB16-445F-B455-5BCB83E02E92}" type="presParOf" srcId="{FBAD53E3-0FB4-4CAE-B23E-C9F3BDD19217}" destId="{77EA3DC7-6895-457E-B840-874E554FE785}" srcOrd="3" destOrd="0" presId="urn:microsoft.com/office/officeart/2018/2/layout/IconVerticalSolidList"/>
    <dgm:cxn modelId="{08FE211F-5A89-494B-9D0F-EC4B3907ABA8}" type="presParOf" srcId="{DE2C7C08-04ED-47DB-AAF8-3237743D4A37}" destId="{6F53EAAA-D391-4934-91E9-7051C863098F}" srcOrd="9" destOrd="0" presId="urn:microsoft.com/office/officeart/2018/2/layout/IconVerticalSolidList"/>
    <dgm:cxn modelId="{3788C58F-E62C-42C3-812F-5DEEDDB77F21}" type="presParOf" srcId="{DE2C7C08-04ED-47DB-AAF8-3237743D4A37}" destId="{C1998FE1-ECFC-4154-A552-D3EF7FAA1E22}" srcOrd="10" destOrd="0" presId="urn:microsoft.com/office/officeart/2018/2/layout/IconVerticalSolidList"/>
    <dgm:cxn modelId="{610D247D-EC03-4A60-90C2-2E0606D294B8}" type="presParOf" srcId="{C1998FE1-ECFC-4154-A552-D3EF7FAA1E22}" destId="{5298DE15-DCF6-45BB-B36E-DCA75CB56743}" srcOrd="0" destOrd="0" presId="urn:microsoft.com/office/officeart/2018/2/layout/IconVerticalSolidList"/>
    <dgm:cxn modelId="{94BE8FCC-B975-4433-BEE9-1AE60C821B1D}" type="presParOf" srcId="{C1998FE1-ECFC-4154-A552-D3EF7FAA1E22}" destId="{99F3C827-72BC-45BE-AF61-47B2C3808444}" srcOrd="1" destOrd="0" presId="urn:microsoft.com/office/officeart/2018/2/layout/IconVerticalSolidList"/>
    <dgm:cxn modelId="{FB2C7C9F-CB72-4A6B-A595-51304A641F4B}" type="presParOf" srcId="{C1998FE1-ECFC-4154-A552-D3EF7FAA1E22}" destId="{9B3C6A29-A5FB-46EC-9F09-C2CAC5C5BC12}" srcOrd="2" destOrd="0" presId="urn:microsoft.com/office/officeart/2018/2/layout/IconVerticalSolidList"/>
    <dgm:cxn modelId="{242F2BED-BEB9-4CE8-A8EA-962514B51620}" type="presParOf" srcId="{C1998FE1-ECFC-4154-A552-D3EF7FAA1E22}" destId="{B281CDC5-3B8F-4774-A935-ECC380660296}" srcOrd="3" destOrd="0" presId="urn:microsoft.com/office/officeart/2018/2/layout/IconVerticalSolidList"/>
    <dgm:cxn modelId="{21ACA756-C072-4736-B3AB-14F1FFD4117D}" type="presParOf" srcId="{DE2C7C08-04ED-47DB-AAF8-3237743D4A37}" destId="{81D6FE5A-D6B3-42C9-BF3B-10934AECBC88}" srcOrd="11" destOrd="0" presId="urn:microsoft.com/office/officeart/2018/2/layout/IconVerticalSolidList"/>
    <dgm:cxn modelId="{8B198843-A83B-4425-9865-7EAC6D144DD2}" type="presParOf" srcId="{DE2C7C08-04ED-47DB-AAF8-3237743D4A37}" destId="{BCA9BFB2-A561-46D8-AA49-F6787E937101}" srcOrd="12" destOrd="0" presId="urn:microsoft.com/office/officeart/2018/2/layout/IconVerticalSolidList"/>
    <dgm:cxn modelId="{3B67B373-5A57-46EB-A030-00C61DD51835}" type="presParOf" srcId="{BCA9BFB2-A561-46D8-AA49-F6787E937101}" destId="{07980EF4-DD7C-4249-B49E-46E3A26B5BF3}" srcOrd="0" destOrd="0" presId="urn:microsoft.com/office/officeart/2018/2/layout/IconVerticalSolidList"/>
    <dgm:cxn modelId="{1D555E12-71AD-45B7-B73F-F09D3AE5E0DB}" type="presParOf" srcId="{BCA9BFB2-A561-46D8-AA49-F6787E937101}" destId="{288B296B-0EA2-4F40-BF0F-C3A3895EA5F3}" srcOrd="1" destOrd="0" presId="urn:microsoft.com/office/officeart/2018/2/layout/IconVerticalSolidList"/>
    <dgm:cxn modelId="{BEFB3E44-13F5-4621-83A4-4CE2D4FBE535}" type="presParOf" srcId="{BCA9BFB2-A561-46D8-AA49-F6787E937101}" destId="{7DEAF2DA-0218-4177-AE08-E7449041CF99}" srcOrd="2" destOrd="0" presId="urn:microsoft.com/office/officeart/2018/2/layout/IconVerticalSolidList"/>
    <dgm:cxn modelId="{EE74A9ED-41C4-40F3-8CE0-BA4236C04C1E}" type="presParOf" srcId="{BCA9BFB2-A561-46D8-AA49-F6787E937101}" destId="{F9561381-BD57-4F0F-BC55-CC644AD9982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5F1970-9DDC-49DF-8797-07198C5053D9}" type="doc">
      <dgm:prSet loTypeId="urn:microsoft.com/office/officeart/2018/2/layout/IconVerticalSolidList" loCatId="icon" qsTypeId="urn:microsoft.com/office/officeart/2005/8/quickstyle/simple1" qsCatId="simple" csTypeId="urn:microsoft.com/office/officeart/2018/5/colors/Iconchunking_neutralbg_accent3_2" csCatId="accent3" phldr="1"/>
      <dgm:spPr/>
      <dgm:t>
        <a:bodyPr/>
        <a:lstStyle/>
        <a:p>
          <a:endParaRPr lang="en-US"/>
        </a:p>
      </dgm:t>
    </dgm:pt>
    <dgm:pt modelId="{3EE1345E-F128-4AF7-9162-30EBD2C8F730}">
      <dgm:prSet custT="1"/>
      <dgm:spPr/>
      <dgm:t>
        <a:bodyPr/>
        <a:lstStyle/>
        <a:p>
          <a:pPr>
            <a:lnSpc>
              <a:spcPct val="100000"/>
            </a:lnSpc>
          </a:pPr>
          <a:r>
            <a:rPr lang="en-US" sz="1400" b="1" dirty="0"/>
            <a:t>Research Strategy</a:t>
          </a:r>
          <a:endParaRPr lang="en-US" sz="1400" dirty="0"/>
        </a:p>
      </dgm:t>
    </dgm:pt>
    <dgm:pt modelId="{08FE8E8C-BA65-4B85-9578-FBD1FBE31AF5}" type="parTrans" cxnId="{3B8B2368-2281-4F0E-8095-9F73C2C255BC}">
      <dgm:prSet/>
      <dgm:spPr/>
      <dgm:t>
        <a:bodyPr/>
        <a:lstStyle/>
        <a:p>
          <a:endParaRPr lang="en-US"/>
        </a:p>
      </dgm:t>
    </dgm:pt>
    <dgm:pt modelId="{579D35D5-78B0-4AE3-A102-0A39A7E15C75}" type="sibTrans" cxnId="{3B8B2368-2281-4F0E-8095-9F73C2C255BC}">
      <dgm:prSet/>
      <dgm:spPr/>
      <dgm:t>
        <a:bodyPr/>
        <a:lstStyle/>
        <a:p>
          <a:endParaRPr lang="en-US"/>
        </a:p>
      </dgm:t>
    </dgm:pt>
    <dgm:pt modelId="{F9C15202-4686-4AC3-BE07-AB6A122A1F0B}">
      <dgm:prSet custT="1"/>
      <dgm:spPr/>
      <dgm:t>
        <a:bodyPr/>
        <a:lstStyle/>
        <a:p>
          <a:pPr>
            <a:lnSpc>
              <a:spcPct val="100000"/>
            </a:lnSpc>
          </a:pPr>
          <a:r>
            <a:rPr lang="en-US" sz="1200" b="0" dirty="0"/>
            <a:t>A qualitative approach was adopted- which allowed the researcher to explore the social workers behavior, feelings and probed for reasons and detailed explanation in their interaction with the researcher.</a:t>
          </a:r>
          <a:r>
            <a:rPr lang="en-US" sz="1200" b="0" i="0" dirty="0">
              <a:solidFill>
                <a:srgbClr val="222222"/>
              </a:solidFill>
              <a:effectLst/>
              <a:latin typeface="Arial" panose="020B0604020202020204" pitchFamily="34" charset="0"/>
            </a:rPr>
            <a:t> (Schurink et al., 2021)</a:t>
          </a:r>
          <a:endParaRPr lang="en-US" sz="1200" b="0" dirty="0"/>
        </a:p>
      </dgm:t>
    </dgm:pt>
    <dgm:pt modelId="{D7F054B2-91D3-4118-AF4E-DE01A73CCF57}" type="parTrans" cxnId="{4207F1D0-CA7F-4355-9755-47138015B477}">
      <dgm:prSet/>
      <dgm:spPr/>
      <dgm:t>
        <a:bodyPr/>
        <a:lstStyle/>
        <a:p>
          <a:endParaRPr lang="en-US"/>
        </a:p>
      </dgm:t>
    </dgm:pt>
    <dgm:pt modelId="{E5F16694-346C-40C1-A9E0-A424BC3D16F3}" type="sibTrans" cxnId="{4207F1D0-CA7F-4355-9755-47138015B477}">
      <dgm:prSet/>
      <dgm:spPr/>
      <dgm:t>
        <a:bodyPr/>
        <a:lstStyle/>
        <a:p>
          <a:endParaRPr lang="en-US"/>
        </a:p>
      </dgm:t>
    </dgm:pt>
    <dgm:pt modelId="{3956DE3E-B53C-4978-A8D2-D48A39F1AB4C}">
      <dgm:prSet custT="1"/>
      <dgm:spPr/>
      <dgm:t>
        <a:bodyPr/>
        <a:lstStyle/>
        <a:p>
          <a:pPr>
            <a:lnSpc>
              <a:spcPct val="100000"/>
            </a:lnSpc>
          </a:pPr>
          <a:r>
            <a:rPr lang="en-US" sz="1400" b="1" dirty="0"/>
            <a:t>Design.</a:t>
          </a:r>
          <a:endParaRPr lang="en-US" sz="1400" dirty="0"/>
        </a:p>
      </dgm:t>
    </dgm:pt>
    <dgm:pt modelId="{D972C747-DFF5-4EFB-83CA-F6DC0A2C6144}" type="parTrans" cxnId="{AB25F4CA-39BA-46EF-A413-4C82F802F96D}">
      <dgm:prSet/>
      <dgm:spPr/>
      <dgm:t>
        <a:bodyPr/>
        <a:lstStyle/>
        <a:p>
          <a:endParaRPr lang="en-US"/>
        </a:p>
      </dgm:t>
    </dgm:pt>
    <dgm:pt modelId="{F9C88C01-C98C-4950-AEF5-8EA0DB340E3F}" type="sibTrans" cxnId="{AB25F4CA-39BA-46EF-A413-4C82F802F96D}">
      <dgm:prSet/>
      <dgm:spPr/>
      <dgm:t>
        <a:bodyPr/>
        <a:lstStyle/>
        <a:p>
          <a:endParaRPr lang="en-US"/>
        </a:p>
      </dgm:t>
    </dgm:pt>
    <dgm:pt modelId="{BECAFBF6-90E8-45C8-B152-935D04948731}">
      <dgm:prSet custT="1"/>
      <dgm:spPr/>
      <dgm:t>
        <a:bodyPr/>
        <a:lstStyle/>
        <a:p>
          <a:pPr>
            <a:lnSpc>
              <a:spcPct val="100000"/>
            </a:lnSpc>
          </a:pPr>
          <a:r>
            <a:rPr lang="en-US" sz="1200" b="0" dirty="0"/>
            <a:t>The phenomenological research design enabled the researcher to understand the concepts, thoughts, ideas and experiences of the social workers within the criminal justice system (D</a:t>
          </a:r>
          <a:r>
            <a:rPr lang="en-US" sz="1200" b="0" i="0" dirty="0">
              <a:solidFill>
                <a:srgbClr val="222222"/>
              </a:solidFill>
              <a:effectLst/>
              <a:latin typeface="Arial" panose="020B0604020202020204" pitchFamily="34" charset="0"/>
            </a:rPr>
            <a:t>odgson, 2023)</a:t>
          </a:r>
          <a:endParaRPr lang="en-US" sz="1200" b="0" dirty="0"/>
        </a:p>
      </dgm:t>
    </dgm:pt>
    <dgm:pt modelId="{E7407EA0-0F82-4050-829B-7D59BC1991BE}" type="parTrans" cxnId="{A641DF3C-7150-4269-8750-F6E77EE53562}">
      <dgm:prSet/>
      <dgm:spPr/>
      <dgm:t>
        <a:bodyPr/>
        <a:lstStyle/>
        <a:p>
          <a:endParaRPr lang="en-US"/>
        </a:p>
      </dgm:t>
    </dgm:pt>
    <dgm:pt modelId="{35239FCF-C127-4D9D-8DC1-2FD2D089F7A2}" type="sibTrans" cxnId="{A641DF3C-7150-4269-8750-F6E77EE53562}">
      <dgm:prSet/>
      <dgm:spPr/>
      <dgm:t>
        <a:bodyPr/>
        <a:lstStyle/>
        <a:p>
          <a:endParaRPr lang="en-US"/>
        </a:p>
      </dgm:t>
    </dgm:pt>
    <dgm:pt modelId="{CF3C3893-C291-4102-859C-FD7713F3474E}">
      <dgm:prSet custT="1"/>
      <dgm:spPr/>
      <dgm:t>
        <a:bodyPr/>
        <a:lstStyle/>
        <a:p>
          <a:pPr>
            <a:lnSpc>
              <a:spcPct val="100000"/>
            </a:lnSpc>
          </a:pPr>
          <a:r>
            <a:rPr lang="en-US" sz="1400" b="1" dirty="0"/>
            <a:t>Population, sample and sampling procedure</a:t>
          </a:r>
          <a:endParaRPr lang="en-US" sz="1400" dirty="0"/>
        </a:p>
      </dgm:t>
    </dgm:pt>
    <dgm:pt modelId="{DED277E2-A8E7-4DB5-8799-78A3A72BCAD7}" type="parTrans" cxnId="{6B7ABC6C-DC71-4CCF-915C-439C6BF79C04}">
      <dgm:prSet/>
      <dgm:spPr/>
      <dgm:t>
        <a:bodyPr/>
        <a:lstStyle/>
        <a:p>
          <a:endParaRPr lang="en-US"/>
        </a:p>
      </dgm:t>
    </dgm:pt>
    <dgm:pt modelId="{9BDB5715-0707-4CF7-AD37-2D26E614F7DA}" type="sibTrans" cxnId="{6B7ABC6C-DC71-4CCF-915C-439C6BF79C04}">
      <dgm:prSet/>
      <dgm:spPr/>
      <dgm:t>
        <a:bodyPr/>
        <a:lstStyle/>
        <a:p>
          <a:endParaRPr lang="en-US"/>
        </a:p>
      </dgm:t>
    </dgm:pt>
    <dgm:pt modelId="{D7F2E7A6-3502-4405-BCFB-82252A308172}">
      <dgm:prSet custT="1"/>
      <dgm:spPr/>
      <dgm:t>
        <a:bodyPr/>
        <a:lstStyle/>
        <a:p>
          <a:pPr>
            <a:lnSpc>
              <a:spcPct val="100000"/>
            </a:lnSpc>
          </a:pPr>
          <a:r>
            <a:rPr lang="en-US" sz="1200" b="0" dirty="0"/>
            <a:t>The population of the study were 11 social workers. Within the non-probability sampling, the triangulation of purposive, convenience and snowball sampling was used to sample social workers who work within the criminal justice system </a:t>
          </a:r>
        </a:p>
      </dgm:t>
    </dgm:pt>
    <dgm:pt modelId="{F8DE976B-7548-4062-85D2-A2EF3FB28C34}" type="parTrans" cxnId="{95A2869A-EF9C-4F72-A2BF-A2091E74F210}">
      <dgm:prSet/>
      <dgm:spPr/>
      <dgm:t>
        <a:bodyPr/>
        <a:lstStyle/>
        <a:p>
          <a:endParaRPr lang="en-US"/>
        </a:p>
      </dgm:t>
    </dgm:pt>
    <dgm:pt modelId="{5F8FCA66-CE46-42C1-83D8-1B9AC5D5682B}" type="sibTrans" cxnId="{95A2869A-EF9C-4F72-A2BF-A2091E74F210}">
      <dgm:prSet/>
      <dgm:spPr/>
      <dgm:t>
        <a:bodyPr/>
        <a:lstStyle/>
        <a:p>
          <a:endParaRPr lang="en-US"/>
        </a:p>
      </dgm:t>
    </dgm:pt>
    <dgm:pt modelId="{023A7FD9-BF79-4376-9F89-00662F2A3542}">
      <dgm:prSet custT="1"/>
      <dgm:spPr/>
      <dgm:t>
        <a:bodyPr/>
        <a:lstStyle/>
        <a:p>
          <a:pPr>
            <a:lnSpc>
              <a:spcPct val="100000"/>
            </a:lnSpc>
          </a:pPr>
          <a:r>
            <a:rPr lang="en-US" sz="1400" b="1" dirty="0"/>
            <a:t>Data Collection</a:t>
          </a:r>
          <a:endParaRPr lang="en-US" sz="1400" dirty="0"/>
        </a:p>
      </dgm:t>
    </dgm:pt>
    <dgm:pt modelId="{5259BDCD-AECB-4ABA-855A-C9563C076FB1}" type="parTrans" cxnId="{CF6CFF25-4C8D-4E82-8CFE-7F08E667EAF0}">
      <dgm:prSet/>
      <dgm:spPr/>
      <dgm:t>
        <a:bodyPr/>
        <a:lstStyle/>
        <a:p>
          <a:endParaRPr lang="en-US"/>
        </a:p>
      </dgm:t>
    </dgm:pt>
    <dgm:pt modelId="{9AFC0B16-8A0A-49B3-829F-E70D734BE730}" type="sibTrans" cxnId="{CF6CFF25-4C8D-4E82-8CFE-7F08E667EAF0}">
      <dgm:prSet/>
      <dgm:spPr/>
      <dgm:t>
        <a:bodyPr/>
        <a:lstStyle/>
        <a:p>
          <a:endParaRPr lang="en-US"/>
        </a:p>
      </dgm:t>
    </dgm:pt>
    <dgm:pt modelId="{6D0FE667-C366-410F-96A6-005BF5366122}">
      <dgm:prSet custT="1"/>
      <dgm:spPr/>
      <dgm:t>
        <a:bodyPr/>
        <a:lstStyle/>
        <a:p>
          <a:pPr>
            <a:lnSpc>
              <a:spcPct val="100000"/>
            </a:lnSpc>
          </a:pPr>
          <a:r>
            <a:rPr lang="en-US" sz="1100" b="0" dirty="0"/>
            <a:t>Semi-structured interviews were used to collect data from the 11 social workers (Geyer,2021). The interviews consisted of predeveloped, open-ended questions, but allowed room for modification and exploration of related topics</a:t>
          </a:r>
        </a:p>
      </dgm:t>
    </dgm:pt>
    <dgm:pt modelId="{99ADCA1D-A51B-4269-BC88-C17B153E2AF2}" type="parTrans" cxnId="{1635117E-61DF-46D6-8F46-2EE6D1444574}">
      <dgm:prSet/>
      <dgm:spPr/>
      <dgm:t>
        <a:bodyPr/>
        <a:lstStyle/>
        <a:p>
          <a:endParaRPr lang="en-US"/>
        </a:p>
      </dgm:t>
    </dgm:pt>
    <dgm:pt modelId="{CABB9EA5-3196-453C-A9D9-3B01FF246C4E}" type="sibTrans" cxnId="{1635117E-61DF-46D6-8F46-2EE6D1444574}">
      <dgm:prSet/>
      <dgm:spPr/>
      <dgm:t>
        <a:bodyPr/>
        <a:lstStyle/>
        <a:p>
          <a:endParaRPr lang="en-US"/>
        </a:p>
      </dgm:t>
    </dgm:pt>
    <dgm:pt modelId="{9C8BB132-C150-42EF-85D3-A967CA17357E}">
      <dgm:prSet custT="1"/>
      <dgm:spPr/>
      <dgm:t>
        <a:bodyPr/>
        <a:lstStyle/>
        <a:p>
          <a:pPr>
            <a:lnSpc>
              <a:spcPct val="100000"/>
            </a:lnSpc>
          </a:pPr>
          <a:r>
            <a:rPr lang="en-US" sz="1400" b="1" dirty="0"/>
            <a:t>Data analysis</a:t>
          </a:r>
          <a:endParaRPr lang="en-US" sz="1400" dirty="0"/>
        </a:p>
      </dgm:t>
    </dgm:pt>
    <dgm:pt modelId="{4B919EAC-F686-46AD-81D8-B505F18FC88A}" type="parTrans" cxnId="{79EC6AA7-9E36-433B-983D-4DE76CAEDD39}">
      <dgm:prSet/>
      <dgm:spPr/>
      <dgm:t>
        <a:bodyPr/>
        <a:lstStyle/>
        <a:p>
          <a:endParaRPr lang="en-US"/>
        </a:p>
      </dgm:t>
    </dgm:pt>
    <dgm:pt modelId="{7B8E3481-5FEB-4E20-8267-69B37965D716}" type="sibTrans" cxnId="{79EC6AA7-9E36-433B-983D-4DE76CAEDD39}">
      <dgm:prSet/>
      <dgm:spPr/>
      <dgm:t>
        <a:bodyPr/>
        <a:lstStyle/>
        <a:p>
          <a:endParaRPr lang="en-US"/>
        </a:p>
      </dgm:t>
    </dgm:pt>
    <dgm:pt modelId="{CF7E3635-7BF3-4E5D-AEA5-271C0B41FD83}">
      <dgm:prSet custT="1"/>
      <dgm:spPr/>
      <dgm:t>
        <a:bodyPr/>
        <a:lstStyle/>
        <a:p>
          <a:pPr>
            <a:lnSpc>
              <a:spcPct val="100000"/>
            </a:lnSpc>
          </a:pPr>
          <a:r>
            <a:rPr lang="en-US" sz="1200" b="0" dirty="0"/>
            <a:t>Thematic analysis was used to </a:t>
          </a:r>
          <a:r>
            <a:rPr lang="en-US" sz="1200" b="0" dirty="0" err="1"/>
            <a:t>analyse</a:t>
          </a:r>
          <a:r>
            <a:rPr lang="en-US" sz="1200" b="0" dirty="0"/>
            <a:t> the data collected from the semi-structured interviews after vigorous transcription, and several themes emerged as alluded to in the findings</a:t>
          </a:r>
        </a:p>
      </dgm:t>
    </dgm:pt>
    <dgm:pt modelId="{64AD6EAD-FDC5-4498-92C7-9E479DDA5D63}" type="parTrans" cxnId="{C5A99694-44F4-48D5-8F81-FF476CBC37CD}">
      <dgm:prSet/>
      <dgm:spPr/>
      <dgm:t>
        <a:bodyPr/>
        <a:lstStyle/>
        <a:p>
          <a:endParaRPr lang="en-US"/>
        </a:p>
      </dgm:t>
    </dgm:pt>
    <dgm:pt modelId="{C4AF09B5-1331-4954-B748-18DADCF91AF7}" type="sibTrans" cxnId="{C5A99694-44F4-48D5-8F81-FF476CBC37CD}">
      <dgm:prSet/>
      <dgm:spPr/>
      <dgm:t>
        <a:bodyPr/>
        <a:lstStyle/>
        <a:p>
          <a:endParaRPr lang="en-US"/>
        </a:p>
      </dgm:t>
    </dgm:pt>
    <dgm:pt modelId="{A8253AC9-6028-4E8F-B8B0-FD2C643DE8AC}" type="pres">
      <dgm:prSet presAssocID="{A05F1970-9DDC-49DF-8797-07198C5053D9}" presName="root" presStyleCnt="0">
        <dgm:presLayoutVars>
          <dgm:dir/>
          <dgm:resizeHandles val="exact"/>
        </dgm:presLayoutVars>
      </dgm:prSet>
      <dgm:spPr/>
    </dgm:pt>
    <dgm:pt modelId="{25AD87CB-64C5-4436-B40B-262C7BD7B241}" type="pres">
      <dgm:prSet presAssocID="{3EE1345E-F128-4AF7-9162-30EBD2C8F730}" presName="compNode" presStyleCnt="0"/>
      <dgm:spPr/>
    </dgm:pt>
    <dgm:pt modelId="{F89C357A-43DA-445B-BACF-B02CF9FB1E2B}" type="pres">
      <dgm:prSet presAssocID="{3EE1345E-F128-4AF7-9162-30EBD2C8F730}" presName="bgRect" presStyleLbl="bgShp" presStyleIdx="0" presStyleCnt="5" custScaleY="190626" custLinFactNeighborX="4288" custLinFactNeighborY="992"/>
      <dgm:spPr/>
    </dgm:pt>
    <dgm:pt modelId="{074F7C35-D6B7-419B-9342-7BB1CFE4231D}" type="pres">
      <dgm:prSet presAssocID="{3EE1345E-F128-4AF7-9162-30EBD2C8F73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Idea"/>
        </a:ext>
      </dgm:extLst>
    </dgm:pt>
    <dgm:pt modelId="{F364C232-FA42-46A2-989B-2BEC41FE4B87}" type="pres">
      <dgm:prSet presAssocID="{3EE1345E-F128-4AF7-9162-30EBD2C8F730}" presName="spaceRect" presStyleCnt="0"/>
      <dgm:spPr/>
    </dgm:pt>
    <dgm:pt modelId="{89BDD389-5D2D-4E2A-8D84-DC372A87F8AD}" type="pres">
      <dgm:prSet presAssocID="{3EE1345E-F128-4AF7-9162-30EBD2C8F730}" presName="parTx" presStyleLbl="revTx" presStyleIdx="0" presStyleCnt="10">
        <dgm:presLayoutVars>
          <dgm:chMax val="0"/>
          <dgm:chPref val="0"/>
        </dgm:presLayoutVars>
      </dgm:prSet>
      <dgm:spPr/>
    </dgm:pt>
    <dgm:pt modelId="{9664EB72-C5A1-4AFE-A472-5421B03653E4}" type="pres">
      <dgm:prSet presAssocID="{3EE1345E-F128-4AF7-9162-30EBD2C8F730}" presName="desTx" presStyleLbl="revTx" presStyleIdx="1" presStyleCnt="10" custScaleX="119678" custLinFactNeighborX="-10356" custLinFactNeighborY="10980">
        <dgm:presLayoutVars/>
      </dgm:prSet>
      <dgm:spPr/>
    </dgm:pt>
    <dgm:pt modelId="{218C5B5A-BA49-4C9C-A0EC-999D54804967}" type="pres">
      <dgm:prSet presAssocID="{579D35D5-78B0-4AE3-A102-0A39A7E15C75}" presName="sibTrans" presStyleCnt="0"/>
      <dgm:spPr/>
    </dgm:pt>
    <dgm:pt modelId="{8C5BD0AD-F6A5-4496-B64E-50E56E903FF6}" type="pres">
      <dgm:prSet presAssocID="{3956DE3E-B53C-4978-A8D2-D48A39F1AB4C}" presName="compNode" presStyleCnt="0"/>
      <dgm:spPr/>
    </dgm:pt>
    <dgm:pt modelId="{30C5F8C2-0FF1-42F0-A740-1B2D46AABD51}" type="pres">
      <dgm:prSet presAssocID="{3956DE3E-B53C-4978-A8D2-D48A39F1AB4C}" presName="bgRect" presStyleLbl="bgShp" presStyleIdx="1" presStyleCnt="5" custLinFactNeighborX="3688" custLinFactNeighborY="3848"/>
      <dgm:spPr/>
    </dgm:pt>
    <dgm:pt modelId="{DBD1AE2F-AFA0-4E3A-B81B-96312B220E22}" type="pres">
      <dgm:prSet presAssocID="{3956DE3E-B53C-4978-A8D2-D48A39F1AB4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3F186491-B89A-40BC-9278-4151162FA0BC}" type="pres">
      <dgm:prSet presAssocID="{3956DE3E-B53C-4978-A8D2-D48A39F1AB4C}" presName="spaceRect" presStyleCnt="0"/>
      <dgm:spPr/>
    </dgm:pt>
    <dgm:pt modelId="{2B954840-C270-419C-AAFB-240FA6FE5542}" type="pres">
      <dgm:prSet presAssocID="{3956DE3E-B53C-4978-A8D2-D48A39F1AB4C}" presName="parTx" presStyleLbl="revTx" presStyleIdx="2" presStyleCnt="10">
        <dgm:presLayoutVars>
          <dgm:chMax val="0"/>
          <dgm:chPref val="0"/>
        </dgm:presLayoutVars>
      </dgm:prSet>
      <dgm:spPr/>
    </dgm:pt>
    <dgm:pt modelId="{2459F6CB-FB62-4555-B0E5-19C9BBF38252}" type="pres">
      <dgm:prSet presAssocID="{3956DE3E-B53C-4978-A8D2-D48A39F1AB4C}" presName="desTx" presStyleLbl="revTx" presStyleIdx="3" presStyleCnt="10" custScaleX="122227" custScaleY="157229" custLinFactNeighborX="-9648" custLinFactNeighborY="5177">
        <dgm:presLayoutVars/>
      </dgm:prSet>
      <dgm:spPr/>
    </dgm:pt>
    <dgm:pt modelId="{73E838CF-0A38-425A-A635-B450098BD475}" type="pres">
      <dgm:prSet presAssocID="{F9C88C01-C98C-4950-AEF5-8EA0DB340E3F}" presName="sibTrans" presStyleCnt="0"/>
      <dgm:spPr/>
    </dgm:pt>
    <dgm:pt modelId="{EE4DF38F-6BA1-4439-A4D3-D94719F0297B}" type="pres">
      <dgm:prSet presAssocID="{CF3C3893-C291-4102-859C-FD7713F3474E}" presName="compNode" presStyleCnt="0"/>
      <dgm:spPr/>
    </dgm:pt>
    <dgm:pt modelId="{39A547D3-E4C2-4037-8556-7341E670F7F0}" type="pres">
      <dgm:prSet presAssocID="{CF3C3893-C291-4102-859C-FD7713F3474E}" presName="bgRect" presStyleLbl="bgShp" presStyleIdx="2" presStyleCnt="5" custLinFactNeighborX="3688" custLinFactNeighborY="-1535"/>
      <dgm:spPr/>
    </dgm:pt>
    <dgm:pt modelId="{0E6133C4-ADF8-45E0-B8DB-E081550F8272}" type="pres">
      <dgm:prSet presAssocID="{CF3C3893-C291-4102-859C-FD7713F3474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B98DF2B4-D849-4CF6-9D77-79D10567EB5F}" type="pres">
      <dgm:prSet presAssocID="{CF3C3893-C291-4102-859C-FD7713F3474E}" presName="spaceRect" presStyleCnt="0"/>
      <dgm:spPr/>
    </dgm:pt>
    <dgm:pt modelId="{7B4C6C56-8159-4552-B024-FF46AA9CCB4E}" type="pres">
      <dgm:prSet presAssocID="{CF3C3893-C291-4102-859C-FD7713F3474E}" presName="parTx" presStyleLbl="revTx" presStyleIdx="4" presStyleCnt="10">
        <dgm:presLayoutVars>
          <dgm:chMax val="0"/>
          <dgm:chPref val="0"/>
        </dgm:presLayoutVars>
      </dgm:prSet>
      <dgm:spPr/>
    </dgm:pt>
    <dgm:pt modelId="{C30F1034-D1DE-40D7-825C-594956997D0D}" type="pres">
      <dgm:prSet presAssocID="{CF3C3893-C291-4102-859C-FD7713F3474E}" presName="desTx" presStyleLbl="revTx" presStyleIdx="5" presStyleCnt="10" custScaleX="117126" custLinFactNeighborX="-12986" custLinFactNeighborY="5034">
        <dgm:presLayoutVars/>
      </dgm:prSet>
      <dgm:spPr/>
    </dgm:pt>
    <dgm:pt modelId="{605C3635-46EC-41C8-BF1F-F349AD90420A}" type="pres">
      <dgm:prSet presAssocID="{9BDB5715-0707-4CF7-AD37-2D26E614F7DA}" presName="sibTrans" presStyleCnt="0"/>
      <dgm:spPr/>
    </dgm:pt>
    <dgm:pt modelId="{DB53C19E-906C-4601-911E-F11DC6A738EE}" type="pres">
      <dgm:prSet presAssocID="{023A7FD9-BF79-4376-9F89-00662F2A3542}" presName="compNode" presStyleCnt="0"/>
      <dgm:spPr/>
    </dgm:pt>
    <dgm:pt modelId="{70F6CACE-FBDE-4672-96E1-34C0E56EEA21}" type="pres">
      <dgm:prSet presAssocID="{023A7FD9-BF79-4376-9F89-00662F2A3542}" presName="bgRect" presStyleLbl="bgShp" presStyleIdx="3" presStyleCnt="5" custLinFactNeighborX="4665" custLinFactNeighborY="2272"/>
      <dgm:spPr/>
    </dgm:pt>
    <dgm:pt modelId="{82C7308D-2FFE-40B4-818B-620F741E944F}" type="pres">
      <dgm:prSet presAssocID="{023A7FD9-BF79-4376-9F89-00662F2A354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 Network"/>
        </a:ext>
      </dgm:extLst>
    </dgm:pt>
    <dgm:pt modelId="{74F49A8E-760D-4DDC-9AD3-DF90E1A6ED60}" type="pres">
      <dgm:prSet presAssocID="{023A7FD9-BF79-4376-9F89-00662F2A3542}" presName="spaceRect" presStyleCnt="0"/>
      <dgm:spPr/>
    </dgm:pt>
    <dgm:pt modelId="{3F3A9B3F-C21A-4447-9E26-2646058128E8}" type="pres">
      <dgm:prSet presAssocID="{023A7FD9-BF79-4376-9F89-00662F2A3542}" presName="parTx" presStyleLbl="revTx" presStyleIdx="6" presStyleCnt="10">
        <dgm:presLayoutVars>
          <dgm:chMax val="0"/>
          <dgm:chPref val="0"/>
        </dgm:presLayoutVars>
      </dgm:prSet>
      <dgm:spPr/>
    </dgm:pt>
    <dgm:pt modelId="{0AB745AE-07AD-4EB9-8A9D-2D9BE65B13B4}" type="pres">
      <dgm:prSet presAssocID="{023A7FD9-BF79-4376-9F89-00662F2A3542}" presName="desTx" presStyleLbl="revTx" presStyleIdx="7" presStyleCnt="10" custScaleX="119251" custLinFactNeighborX="-11129" custLinFactNeighborY="2272">
        <dgm:presLayoutVars/>
      </dgm:prSet>
      <dgm:spPr/>
    </dgm:pt>
    <dgm:pt modelId="{91E30886-510B-4C90-971F-E4720BA35A68}" type="pres">
      <dgm:prSet presAssocID="{9AFC0B16-8A0A-49B3-829F-E70D734BE730}" presName="sibTrans" presStyleCnt="0"/>
      <dgm:spPr/>
    </dgm:pt>
    <dgm:pt modelId="{6703359D-E22C-4B6D-BEB9-39F96957EC5E}" type="pres">
      <dgm:prSet presAssocID="{9C8BB132-C150-42EF-85D3-A967CA17357E}" presName="compNode" presStyleCnt="0"/>
      <dgm:spPr/>
    </dgm:pt>
    <dgm:pt modelId="{5D2C7CCC-446B-4752-ADE9-4CE5F1263BC0}" type="pres">
      <dgm:prSet presAssocID="{9C8BB132-C150-42EF-85D3-A967CA17357E}" presName="bgRect" presStyleLbl="bgShp" presStyleIdx="4" presStyleCnt="5" custLinFactNeighborX="4665" custLinFactNeighborY="-16953"/>
      <dgm:spPr/>
    </dgm:pt>
    <dgm:pt modelId="{5CFD7E8A-4903-46D8-9679-34234404AAA6}" type="pres">
      <dgm:prSet presAssocID="{9C8BB132-C150-42EF-85D3-A967CA17357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atistics"/>
        </a:ext>
      </dgm:extLst>
    </dgm:pt>
    <dgm:pt modelId="{518E9536-2C1C-4AF9-A2B9-C6E2D20D2499}" type="pres">
      <dgm:prSet presAssocID="{9C8BB132-C150-42EF-85D3-A967CA17357E}" presName="spaceRect" presStyleCnt="0"/>
      <dgm:spPr/>
    </dgm:pt>
    <dgm:pt modelId="{ABAB03C4-85C9-4926-905A-9FEE6EAF222E}" type="pres">
      <dgm:prSet presAssocID="{9C8BB132-C150-42EF-85D3-A967CA17357E}" presName="parTx" presStyleLbl="revTx" presStyleIdx="8" presStyleCnt="10">
        <dgm:presLayoutVars>
          <dgm:chMax val="0"/>
          <dgm:chPref val="0"/>
        </dgm:presLayoutVars>
      </dgm:prSet>
      <dgm:spPr/>
    </dgm:pt>
    <dgm:pt modelId="{D81F9AF6-723E-4C75-8FDA-E92ACFA8FAD5}" type="pres">
      <dgm:prSet presAssocID="{9C8BB132-C150-42EF-85D3-A967CA17357E}" presName="desTx" presStyleLbl="revTx" presStyleIdx="9" presStyleCnt="10" custScaleX="112414" custLinFactNeighborX="-14555" custLinFactNeighborY="-5520">
        <dgm:presLayoutVars/>
      </dgm:prSet>
      <dgm:spPr/>
    </dgm:pt>
  </dgm:ptLst>
  <dgm:cxnLst>
    <dgm:cxn modelId="{F513E809-7E45-41BF-AC7A-48EE8052E3B1}" type="presOf" srcId="{BECAFBF6-90E8-45C8-B152-935D04948731}" destId="{2459F6CB-FB62-4555-B0E5-19C9BBF38252}" srcOrd="0" destOrd="0" presId="urn:microsoft.com/office/officeart/2018/2/layout/IconVerticalSolidList"/>
    <dgm:cxn modelId="{23EA330D-1E29-4BFE-82E7-EE500FE6AA62}" type="presOf" srcId="{6D0FE667-C366-410F-96A6-005BF5366122}" destId="{0AB745AE-07AD-4EB9-8A9D-2D9BE65B13B4}" srcOrd="0" destOrd="0" presId="urn:microsoft.com/office/officeart/2018/2/layout/IconVerticalSolidList"/>
    <dgm:cxn modelId="{C728B916-937D-4E9C-88FA-7EDE4D4C9398}" type="presOf" srcId="{3956DE3E-B53C-4978-A8D2-D48A39F1AB4C}" destId="{2B954840-C270-419C-AAFB-240FA6FE5542}" srcOrd="0" destOrd="0" presId="urn:microsoft.com/office/officeart/2018/2/layout/IconVerticalSolidList"/>
    <dgm:cxn modelId="{08662417-EF40-4F4D-8D7D-A4AF5E456DBF}" type="presOf" srcId="{F9C15202-4686-4AC3-BE07-AB6A122A1F0B}" destId="{9664EB72-C5A1-4AFE-A472-5421B03653E4}" srcOrd="0" destOrd="0" presId="urn:microsoft.com/office/officeart/2018/2/layout/IconVerticalSolidList"/>
    <dgm:cxn modelId="{CF6CFF25-4C8D-4E82-8CFE-7F08E667EAF0}" srcId="{A05F1970-9DDC-49DF-8797-07198C5053D9}" destId="{023A7FD9-BF79-4376-9F89-00662F2A3542}" srcOrd="3" destOrd="0" parTransId="{5259BDCD-AECB-4ABA-855A-C9563C076FB1}" sibTransId="{9AFC0B16-8A0A-49B3-829F-E70D734BE730}"/>
    <dgm:cxn modelId="{A641DF3C-7150-4269-8750-F6E77EE53562}" srcId="{3956DE3E-B53C-4978-A8D2-D48A39F1AB4C}" destId="{BECAFBF6-90E8-45C8-B152-935D04948731}" srcOrd="0" destOrd="0" parTransId="{E7407EA0-0F82-4050-829B-7D59BC1991BE}" sibTransId="{35239FCF-C127-4D9D-8DC1-2FD2D089F7A2}"/>
    <dgm:cxn modelId="{464BB75D-A69C-432F-A274-3CE152CDFFDF}" type="presOf" srcId="{023A7FD9-BF79-4376-9F89-00662F2A3542}" destId="{3F3A9B3F-C21A-4447-9E26-2646058128E8}" srcOrd="0" destOrd="0" presId="urn:microsoft.com/office/officeart/2018/2/layout/IconVerticalSolidList"/>
    <dgm:cxn modelId="{3B8B2368-2281-4F0E-8095-9F73C2C255BC}" srcId="{A05F1970-9DDC-49DF-8797-07198C5053D9}" destId="{3EE1345E-F128-4AF7-9162-30EBD2C8F730}" srcOrd="0" destOrd="0" parTransId="{08FE8E8C-BA65-4B85-9578-FBD1FBE31AF5}" sibTransId="{579D35D5-78B0-4AE3-A102-0A39A7E15C75}"/>
    <dgm:cxn modelId="{6B7ABC6C-DC71-4CCF-915C-439C6BF79C04}" srcId="{A05F1970-9DDC-49DF-8797-07198C5053D9}" destId="{CF3C3893-C291-4102-859C-FD7713F3474E}" srcOrd="2" destOrd="0" parTransId="{DED277E2-A8E7-4DB5-8799-78A3A72BCAD7}" sibTransId="{9BDB5715-0707-4CF7-AD37-2D26E614F7DA}"/>
    <dgm:cxn modelId="{B654B472-8A96-4938-B6A9-4AE2F911569B}" type="presOf" srcId="{CF3C3893-C291-4102-859C-FD7713F3474E}" destId="{7B4C6C56-8159-4552-B024-FF46AA9CCB4E}" srcOrd="0" destOrd="0" presId="urn:microsoft.com/office/officeart/2018/2/layout/IconVerticalSolidList"/>
    <dgm:cxn modelId="{1635117E-61DF-46D6-8F46-2EE6D1444574}" srcId="{023A7FD9-BF79-4376-9F89-00662F2A3542}" destId="{6D0FE667-C366-410F-96A6-005BF5366122}" srcOrd="0" destOrd="0" parTransId="{99ADCA1D-A51B-4269-BC88-C17B153E2AF2}" sibTransId="{CABB9EA5-3196-453C-A9D9-3B01FF246C4E}"/>
    <dgm:cxn modelId="{C5A99694-44F4-48D5-8F81-FF476CBC37CD}" srcId="{9C8BB132-C150-42EF-85D3-A967CA17357E}" destId="{CF7E3635-7BF3-4E5D-AEA5-271C0B41FD83}" srcOrd="0" destOrd="0" parTransId="{64AD6EAD-FDC5-4498-92C7-9E479DDA5D63}" sibTransId="{C4AF09B5-1331-4954-B748-18DADCF91AF7}"/>
    <dgm:cxn modelId="{95A2869A-EF9C-4F72-A2BF-A2091E74F210}" srcId="{CF3C3893-C291-4102-859C-FD7713F3474E}" destId="{D7F2E7A6-3502-4405-BCFB-82252A308172}" srcOrd="0" destOrd="0" parTransId="{F8DE976B-7548-4062-85D2-A2EF3FB28C34}" sibTransId="{5F8FCA66-CE46-42C1-83D8-1B9AC5D5682B}"/>
    <dgm:cxn modelId="{79EC6AA7-9E36-433B-983D-4DE76CAEDD39}" srcId="{A05F1970-9DDC-49DF-8797-07198C5053D9}" destId="{9C8BB132-C150-42EF-85D3-A967CA17357E}" srcOrd="4" destOrd="0" parTransId="{4B919EAC-F686-46AD-81D8-B505F18FC88A}" sibTransId="{7B8E3481-5FEB-4E20-8267-69B37965D716}"/>
    <dgm:cxn modelId="{402BFDAE-A378-45C1-8CF0-7DFA01EEF68A}" type="presOf" srcId="{9C8BB132-C150-42EF-85D3-A967CA17357E}" destId="{ABAB03C4-85C9-4926-905A-9FEE6EAF222E}" srcOrd="0" destOrd="0" presId="urn:microsoft.com/office/officeart/2018/2/layout/IconVerticalSolidList"/>
    <dgm:cxn modelId="{A98AC0B0-4B89-450E-B7F1-6C73F0B2F79B}" type="presOf" srcId="{CF7E3635-7BF3-4E5D-AEA5-271C0B41FD83}" destId="{D81F9AF6-723E-4C75-8FDA-E92ACFA8FAD5}" srcOrd="0" destOrd="0" presId="urn:microsoft.com/office/officeart/2018/2/layout/IconVerticalSolidList"/>
    <dgm:cxn modelId="{688F0CC1-FA6B-436B-A317-2DE5C9218FEB}" type="presOf" srcId="{D7F2E7A6-3502-4405-BCFB-82252A308172}" destId="{C30F1034-D1DE-40D7-825C-594956997D0D}" srcOrd="0" destOrd="0" presId="urn:microsoft.com/office/officeart/2018/2/layout/IconVerticalSolidList"/>
    <dgm:cxn modelId="{AB25F4CA-39BA-46EF-A413-4C82F802F96D}" srcId="{A05F1970-9DDC-49DF-8797-07198C5053D9}" destId="{3956DE3E-B53C-4978-A8D2-D48A39F1AB4C}" srcOrd="1" destOrd="0" parTransId="{D972C747-DFF5-4EFB-83CA-F6DC0A2C6144}" sibTransId="{F9C88C01-C98C-4950-AEF5-8EA0DB340E3F}"/>
    <dgm:cxn modelId="{4207F1D0-CA7F-4355-9755-47138015B477}" srcId="{3EE1345E-F128-4AF7-9162-30EBD2C8F730}" destId="{F9C15202-4686-4AC3-BE07-AB6A122A1F0B}" srcOrd="0" destOrd="0" parTransId="{D7F054B2-91D3-4118-AF4E-DE01A73CCF57}" sibTransId="{E5F16694-346C-40C1-A9E0-A424BC3D16F3}"/>
    <dgm:cxn modelId="{09C572D1-E4DC-415F-B7CD-CC4483887FF8}" type="presOf" srcId="{A05F1970-9DDC-49DF-8797-07198C5053D9}" destId="{A8253AC9-6028-4E8F-B8B0-FD2C643DE8AC}" srcOrd="0" destOrd="0" presId="urn:microsoft.com/office/officeart/2018/2/layout/IconVerticalSolidList"/>
    <dgm:cxn modelId="{6D8D3FEF-89FE-40B0-87AE-9DC2A1B06ADC}" type="presOf" srcId="{3EE1345E-F128-4AF7-9162-30EBD2C8F730}" destId="{89BDD389-5D2D-4E2A-8D84-DC372A87F8AD}" srcOrd="0" destOrd="0" presId="urn:microsoft.com/office/officeart/2018/2/layout/IconVerticalSolidList"/>
    <dgm:cxn modelId="{2B1860D1-132C-4E04-9AE8-C34C59D41229}" type="presParOf" srcId="{A8253AC9-6028-4E8F-B8B0-FD2C643DE8AC}" destId="{25AD87CB-64C5-4436-B40B-262C7BD7B241}" srcOrd="0" destOrd="0" presId="urn:microsoft.com/office/officeart/2018/2/layout/IconVerticalSolidList"/>
    <dgm:cxn modelId="{E443E1AB-CFCD-4294-A8E3-5271152E5E0D}" type="presParOf" srcId="{25AD87CB-64C5-4436-B40B-262C7BD7B241}" destId="{F89C357A-43DA-445B-BACF-B02CF9FB1E2B}" srcOrd="0" destOrd="0" presId="urn:microsoft.com/office/officeart/2018/2/layout/IconVerticalSolidList"/>
    <dgm:cxn modelId="{4B1D654C-72BF-4B50-AB64-231C606EB44E}" type="presParOf" srcId="{25AD87CB-64C5-4436-B40B-262C7BD7B241}" destId="{074F7C35-D6B7-419B-9342-7BB1CFE4231D}" srcOrd="1" destOrd="0" presId="urn:microsoft.com/office/officeart/2018/2/layout/IconVerticalSolidList"/>
    <dgm:cxn modelId="{75983C28-8349-48DA-8211-79FAC3D02C3E}" type="presParOf" srcId="{25AD87CB-64C5-4436-B40B-262C7BD7B241}" destId="{F364C232-FA42-46A2-989B-2BEC41FE4B87}" srcOrd="2" destOrd="0" presId="urn:microsoft.com/office/officeart/2018/2/layout/IconVerticalSolidList"/>
    <dgm:cxn modelId="{9D9F1B5E-5B3C-4031-B157-E456294E2875}" type="presParOf" srcId="{25AD87CB-64C5-4436-B40B-262C7BD7B241}" destId="{89BDD389-5D2D-4E2A-8D84-DC372A87F8AD}" srcOrd="3" destOrd="0" presId="urn:microsoft.com/office/officeart/2018/2/layout/IconVerticalSolidList"/>
    <dgm:cxn modelId="{5C5AB024-DC02-49B0-8FD8-C0726A8A30FE}" type="presParOf" srcId="{25AD87CB-64C5-4436-B40B-262C7BD7B241}" destId="{9664EB72-C5A1-4AFE-A472-5421B03653E4}" srcOrd="4" destOrd="0" presId="urn:microsoft.com/office/officeart/2018/2/layout/IconVerticalSolidList"/>
    <dgm:cxn modelId="{84EF4EB1-E895-4BE3-94B6-05EB2AE4D892}" type="presParOf" srcId="{A8253AC9-6028-4E8F-B8B0-FD2C643DE8AC}" destId="{218C5B5A-BA49-4C9C-A0EC-999D54804967}" srcOrd="1" destOrd="0" presId="urn:microsoft.com/office/officeart/2018/2/layout/IconVerticalSolidList"/>
    <dgm:cxn modelId="{AEFD3715-5884-45AB-9328-F765326097B0}" type="presParOf" srcId="{A8253AC9-6028-4E8F-B8B0-FD2C643DE8AC}" destId="{8C5BD0AD-F6A5-4496-B64E-50E56E903FF6}" srcOrd="2" destOrd="0" presId="urn:microsoft.com/office/officeart/2018/2/layout/IconVerticalSolidList"/>
    <dgm:cxn modelId="{FB17965C-21E8-4371-8838-614C2F193D88}" type="presParOf" srcId="{8C5BD0AD-F6A5-4496-B64E-50E56E903FF6}" destId="{30C5F8C2-0FF1-42F0-A740-1B2D46AABD51}" srcOrd="0" destOrd="0" presId="urn:microsoft.com/office/officeart/2018/2/layout/IconVerticalSolidList"/>
    <dgm:cxn modelId="{21D43388-8FE5-489A-9BE4-6F0019BA37C9}" type="presParOf" srcId="{8C5BD0AD-F6A5-4496-B64E-50E56E903FF6}" destId="{DBD1AE2F-AFA0-4E3A-B81B-96312B220E22}" srcOrd="1" destOrd="0" presId="urn:microsoft.com/office/officeart/2018/2/layout/IconVerticalSolidList"/>
    <dgm:cxn modelId="{42F50AE2-A1F2-4A68-9B91-00251F29C3F0}" type="presParOf" srcId="{8C5BD0AD-F6A5-4496-B64E-50E56E903FF6}" destId="{3F186491-B89A-40BC-9278-4151162FA0BC}" srcOrd="2" destOrd="0" presId="urn:microsoft.com/office/officeart/2018/2/layout/IconVerticalSolidList"/>
    <dgm:cxn modelId="{39349B90-08A4-4CF8-BFBA-04CC280C0DF7}" type="presParOf" srcId="{8C5BD0AD-F6A5-4496-B64E-50E56E903FF6}" destId="{2B954840-C270-419C-AAFB-240FA6FE5542}" srcOrd="3" destOrd="0" presId="urn:microsoft.com/office/officeart/2018/2/layout/IconVerticalSolidList"/>
    <dgm:cxn modelId="{50C876E6-3EA8-4EC4-A6BD-6568E7A6C9EF}" type="presParOf" srcId="{8C5BD0AD-F6A5-4496-B64E-50E56E903FF6}" destId="{2459F6CB-FB62-4555-B0E5-19C9BBF38252}" srcOrd="4" destOrd="0" presId="urn:microsoft.com/office/officeart/2018/2/layout/IconVerticalSolidList"/>
    <dgm:cxn modelId="{07614E81-14A3-4832-A85D-EBE0172CF565}" type="presParOf" srcId="{A8253AC9-6028-4E8F-B8B0-FD2C643DE8AC}" destId="{73E838CF-0A38-425A-A635-B450098BD475}" srcOrd="3" destOrd="0" presId="urn:microsoft.com/office/officeart/2018/2/layout/IconVerticalSolidList"/>
    <dgm:cxn modelId="{3817C187-C6FD-4025-8DCA-7F5C2943904B}" type="presParOf" srcId="{A8253AC9-6028-4E8F-B8B0-FD2C643DE8AC}" destId="{EE4DF38F-6BA1-4439-A4D3-D94719F0297B}" srcOrd="4" destOrd="0" presId="urn:microsoft.com/office/officeart/2018/2/layout/IconVerticalSolidList"/>
    <dgm:cxn modelId="{31C891C0-6B52-402C-9CD4-57EB1E0C7B34}" type="presParOf" srcId="{EE4DF38F-6BA1-4439-A4D3-D94719F0297B}" destId="{39A547D3-E4C2-4037-8556-7341E670F7F0}" srcOrd="0" destOrd="0" presId="urn:microsoft.com/office/officeart/2018/2/layout/IconVerticalSolidList"/>
    <dgm:cxn modelId="{842BF160-CBBD-4CA5-BFBD-9A12E7135057}" type="presParOf" srcId="{EE4DF38F-6BA1-4439-A4D3-D94719F0297B}" destId="{0E6133C4-ADF8-45E0-B8DB-E081550F8272}" srcOrd="1" destOrd="0" presId="urn:microsoft.com/office/officeart/2018/2/layout/IconVerticalSolidList"/>
    <dgm:cxn modelId="{C9727CF8-BD77-4685-9CF9-29D5D7C2127A}" type="presParOf" srcId="{EE4DF38F-6BA1-4439-A4D3-D94719F0297B}" destId="{B98DF2B4-D849-4CF6-9D77-79D10567EB5F}" srcOrd="2" destOrd="0" presId="urn:microsoft.com/office/officeart/2018/2/layout/IconVerticalSolidList"/>
    <dgm:cxn modelId="{ADDC2492-DBD1-4529-801B-AA1FB6074C44}" type="presParOf" srcId="{EE4DF38F-6BA1-4439-A4D3-D94719F0297B}" destId="{7B4C6C56-8159-4552-B024-FF46AA9CCB4E}" srcOrd="3" destOrd="0" presId="urn:microsoft.com/office/officeart/2018/2/layout/IconVerticalSolidList"/>
    <dgm:cxn modelId="{A8911822-2990-4992-81A7-920AB71D163C}" type="presParOf" srcId="{EE4DF38F-6BA1-4439-A4D3-D94719F0297B}" destId="{C30F1034-D1DE-40D7-825C-594956997D0D}" srcOrd="4" destOrd="0" presId="urn:microsoft.com/office/officeart/2018/2/layout/IconVerticalSolidList"/>
    <dgm:cxn modelId="{04CECA7A-262D-462D-AD62-8842B6689C76}" type="presParOf" srcId="{A8253AC9-6028-4E8F-B8B0-FD2C643DE8AC}" destId="{605C3635-46EC-41C8-BF1F-F349AD90420A}" srcOrd="5" destOrd="0" presId="urn:microsoft.com/office/officeart/2018/2/layout/IconVerticalSolidList"/>
    <dgm:cxn modelId="{F6E91F70-D32D-49B9-B42C-87553A92017B}" type="presParOf" srcId="{A8253AC9-6028-4E8F-B8B0-FD2C643DE8AC}" destId="{DB53C19E-906C-4601-911E-F11DC6A738EE}" srcOrd="6" destOrd="0" presId="urn:microsoft.com/office/officeart/2018/2/layout/IconVerticalSolidList"/>
    <dgm:cxn modelId="{808B7959-A7EB-4DB0-B412-DCA4C7018732}" type="presParOf" srcId="{DB53C19E-906C-4601-911E-F11DC6A738EE}" destId="{70F6CACE-FBDE-4672-96E1-34C0E56EEA21}" srcOrd="0" destOrd="0" presId="urn:microsoft.com/office/officeart/2018/2/layout/IconVerticalSolidList"/>
    <dgm:cxn modelId="{86F387B2-20FC-4CD3-935C-BE416F3D363D}" type="presParOf" srcId="{DB53C19E-906C-4601-911E-F11DC6A738EE}" destId="{82C7308D-2FFE-40B4-818B-620F741E944F}" srcOrd="1" destOrd="0" presId="urn:microsoft.com/office/officeart/2018/2/layout/IconVerticalSolidList"/>
    <dgm:cxn modelId="{C0B9435E-F39C-43F3-89F0-9727D9AA2EBA}" type="presParOf" srcId="{DB53C19E-906C-4601-911E-F11DC6A738EE}" destId="{74F49A8E-760D-4DDC-9AD3-DF90E1A6ED60}" srcOrd="2" destOrd="0" presId="urn:microsoft.com/office/officeart/2018/2/layout/IconVerticalSolidList"/>
    <dgm:cxn modelId="{F17292B9-6F6E-4066-BEB5-9761740EF4EC}" type="presParOf" srcId="{DB53C19E-906C-4601-911E-F11DC6A738EE}" destId="{3F3A9B3F-C21A-4447-9E26-2646058128E8}" srcOrd="3" destOrd="0" presId="urn:microsoft.com/office/officeart/2018/2/layout/IconVerticalSolidList"/>
    <dgm:cxn modelId="{CBB5C2A8-FED6-4825-8EDB-AD31A0A243B0}" type="presParOf" srcId="{DB53C19E-906C-4601-911E-F11DC6A738EE}" destId="{0AB745AE-07AD-4EB9-8A9D-2D9BE65B13B4}" srcOrd="4" destOrd="0" presId="urn:microsoft.com/office/officeart/2018/2/layout/IconVerticalSolidList"/>
    <dgm:cxn modelId="{5D6B96D7-BA68-41FF-B3D3-CD2D9DA35FC5}" type="presParOf" srcId="{A8253AC9-6028-4E8F-B8B0-FD2C643DE8AC}" destId="{91E30886-510B-4C90-971F-E4720BA35A68}" srcOrd="7" destOrd="0" presId="urn:microsoft.com/office/officeart/2018/2/layout/IconVerticalSolidList"/>
    <dgm:cxn modelId="{FB3984B5-A1FC-4835-8EA3-94E5EEAEA30C}" type="presParOf" srcId="{A8253AC9-6028-4E8F-B8B0-FD2C643DE8AC}" destId="{6703359D-E22C-4B6D-BEB9-39F96957EC5E}" srcOrd="8" destOrd="0" presId="urn:microsoft.com/office/officeart/2018/2/layout/IconVerticalSolidList"/>
    <dgm:cxn modelId="{6A3DDBE1-64F0-4487-B22B-96372A0E3B61}" type="presParOf" srcId="{6703359D-E22C-4B6D-BEB9-39F96957EC5E}" destId="{5D2C7CCC-446B-4752-ADE9-4CE5F1263BC0}" srcOrd="0" destOrd="0" presId="urn:microsoft.com/office/officeart/2018/2/layout/IconVerticalSolidList"/>
    <dgm:cxn modelId="{A4A5DE03-F5EF-4EAE-9E0F-917B5807E931}" type="presParOf" srcId="{6703359D-E22C-4B6D-BEB9-39F96957EC5E}" destId="{5CFD7E8A-4903-46D8-9679-34234404AAA6}" srcOrd="1" destOrd="0" presId="urn:microsoft.com/office/officeart/2018/2/layout/IconVerticalSolidList"/>
    <dgm:cxn modelId="{8D9C70F3-9567-4836-A58B-45CC639A3622}" type="presParOf" srcId="{6703359D-E22C-4B6D-BEB9-39F96957EC5E}" destId="{518E9536-2C1C-4AF9-A2B9-C6E2D20D2499}" srcOrd="2" destOrd="0" presId="urn:microsoft.com/office/officeart/2018/2/layout/IconVerticalSolidList"/>
    <dgm:cxn modelId="{F2837863-510F-4381-A5B5-0B1E24B7CA7A}" type="presParOf" srcId="{6703359D-E22C-4B6D-BEB9-39F96957EC5E}" destId="{ABAB03C4-85C9-4926-905A-9FEE6EAF222E}" srcOrd="3" destOrd="0" presId="urn:microsoft.com/office/officeart/2018/2/layout/IconVerticalSolidList"/>
    <dgm:cxn modelId="{CF6B34B7-EDC6-40CA-9A05-1B5D13E3ECB9}" type="presParOf" srcId="{6703359D-E22C-4B6D-BEB9-39F96957EC5E}" destId="{D81F9AF6-723E-4C75-8FDA-E92ACFA8FAD5}"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51CF34-2FAA-4D1E-89A2-C8D595F44471}" type="doc">
      <dgm:prSet loTypeId="urn:microsoft.com/office/officeart/2016/7/layout/RepeatingBendingProcessNew" loCatId="process" qsTypeId="urn:microsoft.com/office/officeart/2005/8/quickstyle/simple4" qsCatId="simple" csTypeId="urn:microsoft.com/office/officeart/2005/8/colors/colorful2" csCatId="colorful"/>
      <dgm:spPr/>
      <dgm:t>
        <a:bodyPr/>
        <a:lstStyle/>
        <a:p>
          <a:endParaRPr lang="en-US"/>
        </a:p>
      </dgm:t>
    </dgm:pt>
    <dgm:pt modelId="{ECE69249-BD85-475C-AC61-DFB0A292461E}">
      <dgm:prSet/>
      <dgm:spPr/>
      <dgm:t>
        <a:bodyPr/>
        <a:lstStyle/>
        <a:p>
          <a:r>
            <a:rPr lang="en-US"/>
            <a:t>There is little or no collaboration  of key stakeholders within the criminal justice system, leading to recidivism</a:t>
          </a:r>
        </a:p>
      </dgm:t>
    </dgm:pt>
    <dgm:pt modelId="{69F18CF8-AB0A-4668-89AB-6C24EED02F78}" type="parTrans" cxnId="{76FB8513-A4A4-4309-B64C-3E4B3B7C9401}">
      <dgm:prSet/>
      <dgm:spPr/>
      <dgm:t>
        <a:bodyPr/>
        <a:lstStyle/>
        <a:p>
          <a:endParaRPr lang="en-US"/>
        </a:p>
      </dgm:t>
    </dgm:pt>
    <dgm:pt modelId="{BEC9A847-736B-4461-A0F1-AAE6A0D42C51}" type="sibTrans" cxnId="{76FB8513-A4A4-4309-B64C-3E4B3B7C9401}">
      <dgm:prSet/>
      <dgm:spPr/>
      <dgm:t>
        <a:bodyPr/>
        <a:lstStyle/>
        <a:p>
          <a:endParaRPr lang="en-US"/>
        </a:p>
      </dgm:t>
    </dgm:pt>
    <dgm:pt modelId="{8406D5C0-FFA6-4170-9BAD-ABDDF8E82CAD}">
      <dgm:prSet/>
      <dgm:spPr/>
      <dgm:t>
        <a:bodyPr/>
        <a:lstStyle/>
        <a:p>
          <a:r>
            <a:rPr lang="en-US"/>
            <a:t>There is a paucity of Laws and legislation for social workers.</a:t>
          </a:r>
        </a:p>
      </dgm:t>
    </dgm:pt>
    <dgm:pt modelId="{4671026F-148E-4E01-A574-2F695BD194D4}" type="parTrans" cxnId="{9E215480-B535-448C-BD29-C1C3A3139855}">
      <dgm:prSet/>
      <dgm:spPr/>
      <dgm:t>
        <a:bodyPr/>
        <a:lstStyle/>
        <a:p>
          <a:endParaRPr lang="en-US"/>
        </a:p>
      </dgm:t>
    </dgm:pt>
    <dgm:pt modelId="{12253AF8-85D9-4EC2-900C-00B8FDAACB87}" type="sibTrans" cxnId="{9E215480-B535-448C-BD29-C1C3A3139855}">
      <dgm:prSet/>
      <dgm:spPr/>
      <dgm:t>
        <a:bodyPr/>
        <a:lstStyle/>
        <a:p>
          <a:endParaRPr lang="en-US"/>
        </a:p>
      </dgm:t>
    </dgm:pt>
    <dgm:pt modelId="{D0429AB9-B08A-449E-BB3F-A58DE5BF64BB}">
      <dgm:prSet/>
      <dgm:spPr/>
      <dgm:t>
        <a:bodyPr/>
        <a:lstStyle/>
        <a:p>
          <a:r>
            <a:rPr lang="en-US"/>
            <a:t>Furthermore, those without experience seemed to be devoid of paramount legislation which underpinned the field of the criminal justice system. </a:t>
          </a:r>
        </a:p>
      </dgm:t>
    </dgm:pt>
    <dgm:pt modelId="{F1E8AF50-3045-4BFA-A6C3-031C60B479C9}" type="parTrans" cxnId="{706851E9-0D35-410F-B959-73880D8FBB9C}">
      <dgm:prSet/>
      <dgm:spPr/>
      <dgm:t>
        <a:bodyPr/>
        <a:lstStyle/>
        <a:p>
          <a:endParaRPr lang="en-US"/>
        </a:p>
      </dgm:t>
    </dgm:pt>
    <dgm:pt modelId="{10C4EC6D-5B73-4D53-8A44-9C1E46C38ADD}" type="sibTrans" cxnId="{706851E9-0D35-410F-B959-73880D8FBB9C}">
      <dgm:prSet/>
      <dgm:spPr/>
      <dgm:t>
        <a:bodyPr/>
        <a:lstStyle/>
        <a:p>
          <a:endParaRPr lang="en-US"/>
        </a:p>
      </dgm:t>
    </dgm:pt>
    <dgm:pt modelId="{E60EBAA5-92A7-432C-BBAA-9A0D71C708E0}">
      <dgm:prSet/>
      <dgm:spPr/>
      <dgm:t>
        <a:bodyPr/>
        <a:lstStyle/>
        <a:p>
          <a:r>
            <a:rPr lang="en-US"/>
            <a:t>Social workers who started their careers elsewhere showed a great deal of knowledge and seemed to thrive within the criminal justice system.</a:t>
          </a:r>
        </a:p>
      </dgm:t>
    </dgm:pt>
    <dgm:pt modelId="{5806D887-C332-49D9-AB4B-EAB9FA99C8E1}" type="parTrans" cxnId="{D3255184-A509-4A05-8BD0-323762909330}">
      <dgm:prSet/>
      <dgm:spPr/>
      <dgm:t>
        <a:bodyPr/>
        <a:lstStyle/>
        <a:p>
          <a:endParaRPr lang="en-US"/>
        </a:p>
      </dgm:t>
    </dgm:pt>
    <dgm:pt modelId="{1CBDF6DE-AFAA-42E9-8605-556E840B2411}" type="sibTrans" cxnId="{D3255184-A509-4A05-8BD0-323762909330}">
      <dgm:prSet/>
      <dgm:spPr/>
      <dgm:t>
        <a:bodyPr/>
        <a:lstStyle/>
        <a:p>
          <a:endParaRPr lang="en-US"/>
        </a:p>
      </dgm:t>
    </dgm:pt>
    <dgm:pt modelId="{C44CB8D5-031E-46B4-8F5D-DA84E6E02D42}">
      <dgm:prSet/>
      <dgm:spPr/>
      <dgm:t>
        <a:bodyPr/>
        <a:lstStyle/>
        <a:p>
          <a:r>
            <a:rPr lang="en-US"/>
            <a:t>Structural dysfunction at the management and political level affect the service delivery (i.e. social workers not reporting to social work professionals).</a:t>
          </a:r>
        </a:p>
      </dgm:t>
    </dgm:pt>
    <dgm:pt modelId="{A31E6ED6-BA4F-4846-BC3F-65A78E94D2FE}" type="parTrans" cxnId="{6A81C521-6D77-4AB4-B379-72E05BBF6B46}">
      <dgm:prSet/>
      <dgm:spPr/>
      <dgm:t>
        <a:bodyPr/>
        <a:lstStyle/>
        <a:p>
          <a:endParaRPr lang="en-US"/>
        </a:p>
      </dgm:t>
    </dgm:pt>
    <dgm:pt modelId="{A147D983-2670-4FA5-902A-4FFBD2A88864}" type="sibTrans" cxnId="{6A81C521-6D77-4AB4-B379-72E05BBF6B46}">
      <dgm:prSet/>
      <dgm:spPr/>
      <dgm:t>
        <a:bodyPr/>
        <a:lstStyle/>
        <a:p>
          <a:endParaRPr lang="en-US"/>
        </a:p>
      </dgm:t>
    </dgm:pt>
    <dgm:pt modelId="{9AC2D1ED-1E63-46DD-982F-3DD28BACE787}">
      <dgm:prSet/>
      <dgm:spPr/>
      <dgm:t>
        <a:bodyPr/>
        <a:lstStyle/>
        <a:p>
          <a:r>
            <a:rPr lang="en-US"/>
            <a:t>SW sometimes referred as “soft” professionals</a:t>
          </a:r>
        </a:p>
      </dgm:t>
    </dgm:pt>
    <dgm:pt modelId="{ABE7E5BD-BA86-49DE-8D7E-0F5B37B0906C}" type="parTrans" cxnId="{BAD685A4-8CB3-433C-B1F0-F69327735E63}">
      <dgm:prSet/>
      <dgm:spPr/>
      <dgm:t>
        <a:bodyPr/>
        <a:lstStyle/>
        <a:p>
          <a:endParaRPr lang="en-US"/>
        </a:p>
      </dgm:t>
    </dgm:pt>
    <dgm:pt modelId="{A1B0E990-380F-46D8-B14A-666AAF649569}" type="sibTrans" cxnId="{BAD685A4-8CB3-433C-B1F0-F69327735E63}">
      <dgm:prSet/>
      <dgm:spPr/>
      <dgm:t>
        <a:bodyPr/>
        <a:lstStyle/>
        <a:p>
          <a:endParaRPr lang="en-US"/>
        </a:p>
      </dgm:t>
    </dgm:pt>
    <dgm:pt modelId="{144E0054-CAD7-4732-99FA-235CB78A56B3}">
      <dgm:prSet/>
      <dgm:spPr/>
      <dgm:t>
        <a:bodyPr/>
        <a:lstStyle/>
        <a:p>
          <a:r>
            <a:rPr lang="en-US"/>
            <a:t>Criminal justice systems, regardless of specific setting, act in ways that are unresponsive to individual human needs.</a:t>
          </a:r>
        </a:p>
      </dgm:t>
    </dgm:pt>
    <dgm:pt modelId="{37664BAC-32F1-41C8-8441-CAECF7F39584}" type="parTrans" cxnId="{874A0064-FDCC-4DD4-A4C4-B7FCB031520A}">
      <dgm:prSet/>
      <dgm:spPr/>
      <dgm:t>
        <a:bodyPr/>
        <a:lstStyle/>
        <a:p>
          <a:endParaRPr lang="en-US"/>
        </a:p>
      </dgm:t>
    </dgm:pt>
    <dgm:pt modelId="{8751E9A4-5692-4657-8AB8-F50BA22DE900}" type="sibTrans" cxnId="{874A0064-FDCC-4DD4-A4C4-B7FCB031520A}">
      <dgm:prSet/>
      <dgm:spPr/>
      <dgm:t>
        <a:bodyPr/>
        <a:lstStyle/>
        <a:p>
          <a:endParaRPr lang="en-US"/>
        </a:p>
      </dgm:t>
    </dgm:pt>
    <dgm:pt modelId="{12DBEDFF-89AC-4D52-90E2-834BB8292EF0}">
      <dgm:prSet/>
      <dgm:spPr/>
      <dgm:t>
        <a:bodyPr/>
        <a:lstStyle/>
        <a:p>
          <a:r>
            <a:rPr lang="en-US"/>
            <a:t>Social workers in this sample described their efforts to effectively meet individual client needs within these restrictive environments.</a:t>
          </a:r>
        </a:p>
      </dgm:t>
    </dgm:pt>
    <dgm:pt modelId="{C84E478E-BCC1-4FE6-A896-A207E73CCC68}" type="parTrans" cxnId="{DA85554B-E12A-44FF-AEB8-0BEF7D6EFE85}">
      <dgm:prSet/>
      <dgm:spPr/>
      <dgm:t>
        <a:bodyPr/>
        <a:lstStyle/>
        <a:p>
          <a:endParaRPr lang="en-US"/>
        </a:p>
      </dgm:t>
    </dgm:pt>
    <dgm:pt modelId="{24FFC3D8-8979-4B84-9C84-7AF14A338CB2}" type="sibTrans" cxnId="{DA85554B-E12A-44FF-AEB8-0BEF7D6EFE85}">
      <dgm:prSet/>
      <dgm:spPr/>
      <dgm:t>
        <a:bodyPr/>
        <a:lstStyle/>
        <a:p>
          <a:endParaRPr lang="en-US"/>
        </a:p>
      </dgm:t>
    </dgm:pt>
    <dgm:pt modelId="{DAAA82FB-4870-4713-91D6-BB046E1F07B4}">
      <dgm:prSet custT="1"/>
      <dgm:spPr/>
      <dgm:t>
        <a:bodyPr/>
        <a:lstStyle/>
        <a:p>
          <a:r>
            <a:rPr lang="en-US" sz="900" dirty="0"/>
            <a:t>At times, the social workers chose to behave in ways that were dissonant to their understanding of the SACSSP  Code of Ethics to achieve other goals such as establishing credibility, being accepted as part of the team, and supporting organizational authority</a:t>
          </a:r>
        </a:p>
      </dgm:t>
    </dgm:pt>
    <dgm:pt modelId="{6E996D60-3E68-4CE9-B31A-DBA89B56A6FD}" type="parTrans" cxnId="{AB9C2DFA-86F4-4E8C-9E99-7923621ECBFB}">
      <dgm:prSet/>
      <dgm:spPr/>
      <dgm:t>
        <a:bodyPr/>
        <a:lstStyle/>
        <a:p>
          <a:endParaRPr lang="en-US"/>
        </a:p>
      </dgm:t>
    </dgm:pt>
    <dgm:pt modelId="{8745A584-74D2-41C8-8E60-25C96382078D}" type="sibTrans" cxnId="{AB9C2DFA-86F4-4E8C-9E99-7923621ECBFB}">
      <dgm:prSet/>
      <dgm:spPr/>
      <dgm:t>
        <a:bodyPr/>
        <a:lstStyle/>
        <a:p>
          <a:endParaRPr lang="en-US"/>
        </a:p>
      </dgm:t>
    </dgm:pt>
    <dgm:pt modelId="{60B8EA01-880A-4BAE-AE9E-A35F6B24F17B}" type="pres">
      <dgm:prSet presAssocID="{8751CF34-2FAA-4D1E-89A2-C8D595F44471}" presName="Name0" presStyleCnt="0">
        <dgm:presLayoutVars>
          <dgm:dir/>
          <dgm:resizeHandles val="exact"/>
        </dgm:presLayoutVars>
      </dgm:prSet>
      <dgm:spPr/>
    </dgm:pt>
    <dgm:pt modelId="{875F37F4-86F9-4BE8-A3D7-78969889ACBB}" type="pres">
      <dgm:prSet presAssocID="{ECE69249-BD85-475C-AC61-DFB0A292461E}" presName="node" presStyleLbl="node1" presStyleIdx="0" presStyleCnt="9">
        <dgm:presLayoutVars>
          <dgm:bulletEnabled val="1"/>
        </dgm:presLayoutVars>
      </dgm:prSet>
      <dgm:spPr/>
    </dgm:pt>
    <dgm:pt modelId="{DAC2D0BE-6C24-4CC9-896A-38C05480A8E7}" type="pres">
      <dgm:prSet presAssocID="{BEC9A847-736B-4461-A0F1-AAE6A0D42C51}" presName="sibTrans" presStyleLbl="sibTrans1D1" presStyleIdx="0" presStyleCnt="8"/>
      <dgm:spPr/>
    </dgm:pt>
    <dgm:pt modelId="{D5969503-2DA4-4C1A-9FE4-11C06C32F95A}" type="pres">
      <dgm:prSet presAssocID="{BEC9A847-736B-4461-A0F1-AAE6A0D42C51}" presName="connectorText" presStyleLbl="sibTrans1D1" presStyleIdx="0" presStyleCnt="8"/>
      <dgm:spPr/>
    </dgm:pt>
    <dgm:pt modelId="{75602D64-4C92-48B3-A1FF-0AEDE185C499}" type="pres">
      <dgm:prSet presAssocID="{8406D5C0-FFA6-4170-9BAD-ABDDF8E82CAD}" presName="node" presStyleLbl="node1" presStyleIdx="1" presStyleCnt="9">
        <dgm:presLayoutVars>
          <dgm:bulletEnabled val="1"/>
        </dgm:presLayoutVars>
      </dgm:prSet>
      <dgm:spPr/>
    </dgm:pt>
    <dgm:pt modelId="{8EC53283-8E14-4C02-A7E3-43FBBE934648}" type="pres">
      <dgm:prSet presAssocID="{12253AF8-85D9-4EC2-900C-00B8FDAACB87}" presName="sibTrans" presStyleLbl="sibTrans1D1" presStyleIdx="1" presStyleCnt="8"/>
      <dgm:spPr/>
    </dgm:pt>
    <dgm:pt modelId="{4F1EBA0F-9EC7-4CE4-BE8F-03186C411869}" type="pres">
      <dgm:prSet presAssocID="{12253AF8-85D9-4EC2-900C-00B8FDAACB87}" presName="connectorText" presStyleLbl="sibTrans1D1" presStyleIdx="1" presStyleCnt="8"/>
      <dgm:spPr/>
    </dgm:pt>
    <dgm:pt modelId="{7DC317E8-4FB2-4142-9B22-06512997B0B4}" type="pres">
      <dgm:prSet presAssocID="{D0429AB9-B08A-449E-BB3F-A58DE5BF64BB}" presName="node" presStyleLbl="node1" presStyleIdx="2" presStyleCnt="9">
        <dgm:presLayoutVars>
          <dgm:bulletEnabled val="1"/>
        </dgm:presLayoutVars>
      </dgm:prSet>
      <dgm:spPr/>
    </dgm:pt>
    <dgm:pt modelId="{FCC7E863-747C-41C4-8B38-0CE1C611B4AF}" type="pres">
      <dgm:prSet presAssocID="{10C4EC6D-5B73-4D53-8A44-9C1E46C38ADD}" presName="sibTrans" presStyleLbl="sibTrans1D1" presStyleIdx="2" presStyleCnt="8"/>
      <dgm:spPr/>
    </dgm:pt>
    <dgm:pt modelId="{A97B6273-60FF-4607-9DEC-727B9FB4BA93}" type="pres">
      <dgm:prSet presAssocID="{10C4EC6D-5B73-4D53-8A44-9C1E46C38ADD}" presName="connectorText" presStyleLbl="sibTrans1D1" presStyleIdx="2" presStyleCnt="8"/>
      <dgm:spPr/>
    </dgm:pt>
    <dgm:pt modelId="{A34B639C-245F-48B4-B9B8-D2F88A62511C}" type="pres">
      <dgm:prSet presAssocID="{E60EBAA5-92A7-432C-BBAA-9A0D71C708E0}" presName="node" presStyleLbl="node1" presStyleIdx="3" presStyleCnt="9">
        <dgm:presLayoutVars>
          <dgm:bulletEnabled val="1"/>
        </dgm:presLayoutVars>
      </dgm:prSet>
      <dgm:spPr/>
    </dgm:pt>
    <dgm:pt modelId="{8CBB897D-5C23-4352-8B67-61C63EBB9449}" type="pres">
      <dgm:prSet presAssocID="{1CBDF6DE-AFAA-42E9-8605-556E840B2411}" presName="sibTrans" presStyleLbl="sibTrans1D1" presStyleIdx="3" presStyleCnt="8"/>
      <dgm:spPr/>
    </dgm:pt>
    <dgm:pt modelId="{91A4004C-905C-4CFD-985A-4128EBA7F4AE}" type="pres">
      <dgm:prSet presAssocID="{1CBDF6DE-AFAA-42E9-8605-556E840B2411}" presName="connectorText" presStyleLbl="sibTrans1D1" presStyleIdx="3" presStyleCnt="8"/>
      <dgm:spPr/>
    </dgm:pt>
    <dgm:pt modelId="{DF5AF52D-67C1-434C-A908-D5BE924D7B07}" type="pres">
      <dgm:prSet presAssocID="{C44CB8D5-031E-46B4-8F5D-DA84E6E02D42}" presName="node" presStyleLbl="node1" presStyleIdx="4" presStyleCnt="9">
        <dgm:presLayoutVars>
          <dgm:bulletEnabled val="1"/>
        </dgm:presLayoutVars>
      </dgm:prSet>
      <dgm:spPr/>
    </dgm:pt>
    <dgm:pt modelId="{2BAE856F-B102-469B-9239-59316F0716B9}" type="pres">
      <dgm:prSet presAssocID="{A147D983-2670-4FA5-902A-4FFBD2A88864}" presName="sibTrans" presStyleLbl="sibTrans1D1" presStyleIdx="4" presStyleCnt="8"/>
      <dgm:spPr/>
    </dgm:pt>
    <dgm:pt modelId="{4B9A699A-B62A-4FC9-80B3-AF368318CD20}" type="pres">
      <dgm:prSet presAssocID="{A147D983-2670-4FA5-902A-4FFBD2A88864}" presName="connectorText" presStyleLbl="sibTrans1D1" presStyleIdx="4" presStyleCnt="8"/>
      <dgm:spPr/>
    </dgm:pt>
    <dgm:pt modelId="{50CD8557-C212-411B-8953-C85210B18940}" type="pres">
      <dgm:prSet presAssocID="{9AC2D1ED-1E63-46DD-982F-3DD28BACE787}" presName="node" presStyleLbl="node1" presStyleIdx="5" presStyleCnt="9">
        <dgm:presLayoutVars>
          <dgm:bulletEnabled val="1"/>
        </dgm:presLayoutVars>
      </dgm:prSet>
      <dgm:spPr/>
    </dgm:pt>
    <dgm:pt modelId="{39D4B0D8-64B7-4473-91EF-B59AD65AF6AF}" type="pres">
      <dgm:prSet presAssocID="{A1B0E990-380F-46D8-B14A-666AAF649569}" presName="sibTrans" presStyleLbl="sibTrans1D1" presStyleIdx="5" presStyleCnt="8"/>
      <dgm:spPr/>
    </dgm:pt>
    <dgm:pt modelId="{FF112229-DD99-4CA6-B874-D991ABA38065}" type="pres">
      <dgm:prSet presAssocID="{A1B0E990-380F-46D8-B14A-666AAF649569}" presName="connectorText" presStyleLbl="sibTrans1D1" presStyleIdx="5" presStyleCnt="8"/>
      <dgm:spPr/>
    </dgm:pt>
    <dgm:pt modelId="{56CA2DA0-4BD9-4051-A014-3A1EC7B5136A}" type="pres">
      <dgm:prSet presAssocID="{144E0054-CAD7-4732-99FA-235CB78A56B3}" presName="node" presStyleLbl="node1" presStyleIdx="6" presStyleCnt="9">
        <dgm:presLayoutVars>
          <dgm:bulletEnabled val="1"/>
        </dgm:presLayoutVars>
      </dgm:prSet>
      <dgm:spPr/>
    </dgm:pt>
    <dgm:pt modelId="{7FBCABA3-D792-44F9-A579-7D4BEABBC374}" type="pres">
      <dgm:prSet presAssocID="{8751E9A4-5692-4657-8AB8-F50BA22DE900}" presName="sibTrans" presStyleLbl="sibTrans1D1" presStyleIdx="6" presStyleCnt="8"/>
      <dgm:spPr/>
    </dgm:pt>
    <dgm:pt modelId="{06E1E956-57A1-403A-9799-A04D0BA6EC15}" type="pres">
      <dgm:prSet presAssocID="{8751E9A4-5692-4657-8AB8-F50BA22DE900}" presName="connectorText" presStyleLbl="sibTrans1D1" presStyleIdx="6" presStyleCnt="8"/>
      <dgm:spPr/>
    </dgm:pt>
    <dgm:pt modelId="{03AC0DB1-9385-4A0A-8413-3AAA57BB31CE}" type="pres">
      <dgm:prSet presAssocID="{12DBEDFF-89AC-4D52-90E2-834BB8292EF0}" presName="node" presStyleLbl="node1" presStyleIdx="7" presStyleCnt="9">
        <dgm:presLayoutVars>
          <dgm:bulletEnabled val="1"/>
        </dgm:presLayoutVars>
      </dgm:prSet>
      <dgm:spPr/>
    </dgm:pt>
    <dgm:pt modelId="{A38E31ED-B1EB-4668-9E36-5FA05C1660C4}" type="pres">
      <dgm:prSet presAssocID="{24FFC3D8-8979-4B84-9C84-7AF14A338CB2}" presName="sibTrans" presStyleLbl="sibTrans1D1" presStyleIdx="7" presStyleCnt="8"/>
      <dgm:spPr/>
    </dgm:pt>
    <dgm:pt modelId="{9BBCAA91-C4CF-4FA9-936C-AAA56649A144}" type="pres">
      <dgm:prSet presAssocID="{24FFC3D8-8979-4B84-9C84-7AF14A338CB2}" presName="connectorText" presStyleLbl="sibTrans1D1" presStyleIdx="7" presStyleCnt="8"/>
      <dgm:spPr/>
    </dgm:pt>
    <dgm:pt modelId="{F066421E-A46D-45D7-82D1-7780A5078220}" type="pres">
      <dgm:prSet presAssocID="{DAAA82FB-4870-4713-91D6-BB046E1F07B4}" presName="node" presStyleLbl="node1" presStyleIdx="8" presStyleCnt="9">
        <dgm:presLayoutVars>
          <dgm:bulletEnabled val="1"/>
        </dgm:presLayoutVars>
      </dgm:prSet>
      <dgm:spPr/>
    </dgm:pt>
  </dgm:ptLst>
  <dgm:cxnLst>
    <dgm:cxn modelId="{82C1C602-8744-44C0-A5DD-5B0EE43F13F2}" type="presOf" srcId="{12253AF8-85D9-4EC2-900C-00B8FDAACB87}" destId="{8EC53283-8E14-4C02-A7E3-43FBBE934648}" srcOrd="0" destOrd="0" presId="urn:microsoft.com/office/officeart/2016/7/layout/RepeatingBendingProcessNew"/>
    <dgm:cxn modelId="{4E3B7F05-A9CB-4E84-AA8F-DF2536A8DA4D}" type="presOf" srcId="{8751CF34-2FAA-4D1E-89A2-C8D595F44471}" destId="{60B8EA01-880A-4BAE-AE9E-A35F6B24F17B}" srcOrd="0" destOrd="0" presId="urn:microsoft.com/office/officeart/2016/7/layout/RepeatingBendingProcessNew"/>
    <dgm:cxn modelId="{E8C0D608-CDF7-4F66-9D61-E9B1A3E8380C}" type="presOf" srcId="{BEC9A847-736B-4461-A0F1-AAE6A0D42C51}" destId="{D5969503-2DA4-4C1A-9FE4-11C06C32F95A}" srcOrd="1" destOrd="0" presId="urn:microsoft.com/office/officeart/2016/7/layout/RepeatingBendingProcessNew"/>
    <dgm:cxn modelId="{57AD290B-7B41-4607-9912-095D92A11B97}" type="presOf" srcId="{12DBEDFF-89AC-4D52-90E2-834BB8292EF0}" destId="{03AC0DB1-9385-4A0A-8413-3AAA57BB31CE}" srcOrd="0" destOrd="0" presId="urn:microsoft.com/office/officeart/2016/7/layout/RepeatingBendingProcessNew"/>
    <dgm:cxn modelId="{608DF00C-1115-4697-A2DC-15A16139CB58}" type="presOf" srcId="{A147D983-2670-4FA5-902A-4FFBD2A88864}" destId="{2BAE856F-B102-469B-9239-59316F0716B9}" srcOrd="0" destOrd="0" presId="urn:microsoft.com/office/officeart/2016/7/layout/RepeatingBendingProcessNew"/>
    <dgm:cxn modelId="{E3204D12-AC8C-4534-8C7C-CA45B1546651}" type="presOf" srcId="{24FFC3D8-8979-4B84-9C84-7AF14A338CB2}" destId="{9BBCAA91-C4CF-4FA9-936C-AAA56649A144}" srcOrd="1" destOrd="0" presId="urn:microsoft.com/office/officeart/2016/7/layout/RepeatingBendingProcessNew"/>
    <dgm:cxn modelId="{76FB8513-A4A4-4309-B64C-3E4B3B7C9401}" srcId="{8751CF34-2FAA-4D1E-89A2-C8D595F44471}" destId="{ECE69249-BD85-475C-AC61-DFB0A292461E}" srcOrd="0" destOrd="0" parTransId="{69F18CF8-AB0A-4668-89AB-6C24EED02F78}" sibTransId="{BEC9A847-736B-4461-A0F1-AAE6A0D42C51}"/>
    <dgm:cxn modelId="{E1282B17-8F95-4178-B08C-C29D49467FEC}" type="presOf" srcId="{10C4EC6D-5B73-4D53-8A44-9C1E46C38ADD}" destId="{A97B6273-60FF-4607-9DEC-727B9FB4BA93}" srcOrd="1" destOrd="0" presId="urn:microsoft.com/office/officeart/2016/7/layout/RepeatingBendingProcessNew"/>
    <dgm:cxn modelId="{74B4BD1E-712B-4870-BD9F-0518D0AB477C}" type="presOf" srcId="{1CBDF6DE-AFAA-42E9-8605-556E840B2411}" destId="{8CBB897D-5C23-4352-8B67-61C63EBB9449}" srcOrd="0" destOrd="0" presId="urn:microsoft.com/office/officeart/2016/7/layout/RepeatingBendingProcessNew"/>
    <dgm:cxn modelId="{17791D21-903A-4F01-82A2-D03658B9AC67}" type="presOf" srcId="{ECE69249-BD85-475C-AC61-DFB0A292461E}" destId="{875F37F4-86F9-4BE8-A3D7-78969889ACBB}" srcOrd="0" destOrd="0" presId="urn:microsoft.com/office/officeart/2016/7/layout/RepeatingBendingProcessNew"/>
    <dgm:cxn modelId="{6A81C521-6D77-4AB4-B379-72E05BBF6B46}" srcId="{8751CF34-2FAA-4D1E-89A2-C8D595F44471}" destId="{C44CB8D5-031E-46B4-8F5D-DA84E6E02D42}" srcOrd="4" destOrd="0" parTransId="{A31E6ED6-BA4F-4846-BC3F-65A78E94D2FE}" sibTransId="{A147D983-2670-4FA5-902A-4FFBD2A88864}"/>
    <dgm:cxn modelId="{0CD4553A-B4A1-4CFE-9D2F-DB7EB24F7677}" type="presOf" srcId="{A147D983-2670-4FA5-902A-4FFBD2A88864}" destId="{4B9A699A-B62A-4FC9-80B3-AF368318CD20}" srcOrd="1" destOrd="0" presId="urn:microsoft.com/office/officeart/2016/7/layout/RepeatingBendingProcessNew"/>
    <dgm:cxn modelId="{874A0064-FDCC-4DD4-A4C4-B7FCB031520A}" srcId="{8751CF34-2FAA-4D1E-89A2-C8D595F44471}" destId="{144E0054-CAD7-4732-99FA-235CB78A56B3}" srcOrd="6" destOrd="0" parTransId="{37664BAC-32F1-41C8-8441-CAECF7F39584}" sibTransId="{8751E9A4-5692-4657-8AB8-F50BA22DE900}"/>
    <dgm:cxn modelId="{DA85554B-E12A-44FF-AEB8-0BEF7D6EFE85}" srcId="{8751CF34-2FAA-4D1E-89A2-C8D595F44471}" destId="{12DBEDFF-89AC-4D52-90E2-834BB8292EF0}" srcOrd="7" destOrd="0" parTransId="{C84E478E-BCC1-4FE6-A896-A207E73CCC68}" sibTransId="{24FFC3D8-8979-4B84-9C84-7AF14A338CB2}"/>
    <dgm:cxn modelId="{2A8DA94C-D7A7-4C11-973E-26BA66C0E3B0}" type="presOf" srcId="{A1B0E990-380F-46D8-B14A-666AAF649569}" destId="{39D4B0D8-64B7-4473-91EF-B59AD65AF6AF}" srcOrd="0" destOrd="0" presId="urn:microsoft.com/office/officeart/2016/7/layout/RepeatingBendingProcessNew"/>
    <dgm:cxn modelId="{2153BE4C-A74D-4A6E-AD60-59A647E5651D}" type="presOf" srcId="{8751E9A4-5692-4657-8AB8-F50BA22DE900}" destId="{06E1E956-57A1-403A-9799-A04D0BA6EC15}" srcOrd="1" destOrd="0" presId="urn:microsoft.com/office/officeart/2016/7/layout/RepeatingBendingProcessNew"/>
    <dgm:cxn modelId="{4FDD354D-7B35-4D9B-AC14-F818D8ED5270}" type="presOf" srcId="{9AC2D1ED-1E63-46DD-982F-3DD28BACE787}" destId="{50CD8557-C212-411B-8953-C85210B18940}" srcOrd="0" destOrd="0" presId="urn:microsoft.com/office/officeart/2016/7/layout/RepeatingBendingProcessNew"/>
    <dgm:cxn modelId="{BC23CA4E-9800-4753-8F4C-E86CF295262F}" type="presOf" srcId="{E60EBAA5-92A7-432C-BBAA-9A0D71C708E0}" destId="{A34B639C-245F-48B4-B9B8-D2F88A62511C}" srcOrd="0" destOrd="0" presId="urn:microsoft.com/office/officeart/2016/7/layout/RepeatingBendingProcessNew"/>
    <dgm:cxn modelId="{1E5D994F-D6EF-409C-9E6D-49DBE6FC9EBE}" type="presOf" srcId="{12253AF8-85D9-4EC2-900C-00B8FDAACB87}" destId="{4F1EBA0F-9EC7-4CE4-BE8F-03186C411869}" srcOrd="1" destOrd="0" presId="urn:microsoft.com/office/officeart/2016/7/layout/RepeatingBendingProcessNew"/>
    <dgm:cxn modelId="{28C7BF6F-8BED-43B2-BC30-BA6719D61881}" type="presOf" srcId="{C44CB8D5-031E-46B4-8F5D-DA84E6E02D42}" destId="{DF5AF52D-67C1-434C-A908-D5BE924D7B07}" srcOrd="0" destOrd="0" presId="urn:microsoft.com/office/officeart/2016/7/layout/RepeatingBendingProcessNew"/>
    <dgm:cxn modelId="{65CF8873-E544-4EB8-B336-2BF4985CF500}" type="presOf" srcId="{D0429AB9-B08A-449E-BB3F-A58DE5BF64BB}" destId="{7DC317E8-4FB2-4142-9B22-06512997B0B4}" srcOrd="0" destOrd="0" presId="urn:microsoft.com/office/officeart/2016/7/layout/RepeatingBendingProcessNew"/>
    <dgm:cxn modelId="{9E215480-B535-448C-BD29-C1C3A3139855}" srcId="{8751CF34-2FAA-4D1E-89A2-C8D595F44471}" destId="{8406D5C0-FFA6-4170-9BAD-ABDDF8E82CAD}" srcOrd="1" destOrd="0" parTransId="{4671026F-148E-4E01-A574-2F695BD194D4}" sibTransId="{12253AF8-85D9-4EC2-900C-00B8FDAACB87}"/>
    <dgm:cxn modelId="{32C56882-EE8E-4A24-9529-CAF3FC722F89}" type="presOf" srcId="{144E0054-CAD7-4732-99FA-235CB78A56B3}" destId="{56CA2DA0-4BD9-4051-A014-3A1EC7B5136A}" srcOrd="0" destOrd="0" presId="urn:microsoft.com/office/officeart/2016/7/layout/RepeatingBendingProcessNew"/>
    <dgm:cxn modelId="{BD123784-73EC-4663-BD81-AF4AAF48ED76}" type="presOf" srcId="{8751E9A4-5692-4657-8AB8-F50BA22DE900}" destId="{7FBCABA3-D792-44F9-A579-7D4BEABBC374}" srcOrd="0" destOrd="0" presId="urn:microsoft.com/office/officeart/2016/7/layout/RepeatingBendingProcessNew"/>
    <dgm:cxn modelId="{D3255184-A509-4A05-8BD0-323762909330}" srcId="{8751CF34-2FAA-4D1E-89A2-C8D595F44471}" destId="{E60EBAA5-92A7-432C-BBAA-9A0D71C708E0}" srcOrd="3" destOrd="0" parTransId="{5806D887-C332-49D9-AB4B-EAB9FA99C8E1}" sibTransId="{1CBDF6DE-AFAA-42E9-8605-556E840B2411}"/>
    <dgm:cxn modelId="{4A5C8086-9D77-4867-9D2F-B4070FE66AC5}" type="presOf" srcId="{BEC9A847-736B-4461-A0F1-AAE6A0D42C51}" destId="{DAC2D0BE-6C24-4CC9-896A-38C05480A8E7}" srcOrd="0" destOrd="0" presId="urn:microsoft.com/office/officeart/2016/7/layout/RepeatingBendingProcessNew"/>
    <dgm:cxn modelId="{0B7C5298-153D-4C8A-92D5-4CFE35AFA5EC}" type="presOf" srcId="{10C4EC6D-5B73-4D53-8A44-9C1E46C38ADD}" destId="{FCC7E863-747C-41C4-8B38-0CE1C611B4AF}" srcOrd="0" destOrd="0" presId="urn:microsoft.com/office/officeart/2016/7/layout/RepeatingBendingProcessNew"/>
    <dgm:cxn modelId="{11C51D9D-8C85-4420-B557-DF3A307A5510}" type="presOf" srcId="{DAAA82FB-4870-4713-91D6-BB046E1F07B4}" destId="{F066421E-A46D-45D7-82D1-7780A5078220}" srcOrd="0" destOrd="0" presId="urn:microsoft.com/office/officeart/2016/7/layout/RepeatingBendingProcessNew"/>
    <dgm:cxn modelId="{BAD685A4-8CB3-433C-B1F0-F69327735E63}" srcId="{8751CF34-2FAA-4D1E-89A2-C8D595F44471}" destId="{9AC2D1ED-1E63-46DD-982F-3DD28BACE787}" srcOrd="5" destOrd="0" parTransId="{ABE7E5BD-BA86-49DE-8D7E-0F5B37B0906C}" sibTransId="{A1B0E990-380F-46D8-B14A-666AAF649569}"/>
    <dgm:cxn modelId="{5B2536BA-DCB8-40A4-A036-9D8CFF7BDEED}" type="presOf" srcId="{24FFC3D8-8979-4B84-9C84-7AF14A338CB2}" destId="{A38E31ED-B1EB-4668-9E36-5FA05C1660C4}" srcOrd="0" destOrd="0" presId="urn:microsoft.com/office/officeart/2016/7/layout/RepeatingBendingProcessNew"/>
    <dgm:cxn modelId="{AFF7F7C6-5348-4502-81C0-C7DAD281D575}" type="presOf" srcId="{1CBDF6DE-AFAA-42E9-8605-556E840B2411}" destId="{91A4004C-905C-4CFD-985A-4128EBA7F4AE}" srcOrd="1" destOrd="0" presId="urn:microsoft.com/office/officeart/2016/7/layout/RepeatingBendingProcessNew"/>
    <dgm:cxn modelId="{50D05DDD-9E3E-43A9-A043-B680CFD5CF9B}" type="presOf" srcId="{A1B0E990-380F-46D8-B14A-666AAF649569}" destId="{FF112229-DD99-4CA6-B874-D991ABA38065}" srcOrd="1" destOrd="0" presId="urn:microsoft.com/office/officeart/2016/7/layout/RepeatingBendingProcessNew"/>
    <dgm:cxn modelId="{706851E9-0D35-410F-B959-73880D8FBB9C}" srcId="{8751CF34-2FAA-4D1E-89A2-C8D595F44471}" destId="{D0429AB9-B08A-449E-BB3F-A58DE5BF64BB}" srcOrd="2" destOrd="0" parTransId="{F1E8AF50-3045-4BFA-A6C3-031C60B479C9}" sibTransId="{10C4EC6D-5B73-4D53-8A44-9C1E46C38ADD}"/>
    <dgm:cxn modelId="{AB9C2DFA-86F4-4E8C-9E99-7923621ECBFB}" srcId="{8751CF34-2FAA-4D1E-89A2-C8D595F44471}" destId="{DAAA82FB-4870-4713-91D6-BB046E1F07B4}" srcOrd="8" destOrd="0" parTransId="{6E996D60-3E68-4CE9-B31A-DBA89B56A6FD}" sibTransId="{8745A584-74D2-41C8-8E60-25C96382078D}"/>
    <dgm:cxn modelId="{029ECFFC-A8F9-4989-AA22-DB4764B484BB}" type="presOf" srcId="{8406D5C0-FFA6-4170-9BAD-ABDDF8E82CAD}" destId="{75602D64-4C92-48B3-A1FF-0AEDE185C499}" srcOrd="0" destOrd="0" presId="urn:microsoft.com/office/officeart/2016/7/layout/RepeatingBendingProcessNew"/>
    <dgm:cxn modelId="{7CA70EAB-6E3D-4823-8983-A1B0DDCB7EFF}" type="presParOf" srcId="{60B8EA01-880A-4BAE-AE9E-A35F6B24F17B}" destId="{875F37F4-86F9-4BE8-A3D7-78969889ACBB}" srcOrd="0" destOrd="0" presId="urn:microsoft.com/office/officeart/2016/7/layout/RepeatingBendingProcessNew"/>
    <dgm:cxn modelId="{C55DA0FD-A4F1-4B8E-A373-A3C38EAA56ED}" type="presParOf" srcId="{60B8EA01-880A-4BAE-AE9E-A35F6B24F17B}" destId="{DAC2D0BE-6C24-4CC9-896A-38C05480A8E7}" srcOrd="1" destOrd="0" presId="urn:microsoft.com/office/officeart/2016/7/layout/RepeatingBendingProcessNew"/>
    <dgm:cxn modelId="{45633E0D-D81C-4277-AE56-3516704416E8}" type="presParOf" srcId="{DAC2D0BE-6C24-4CC9-896A-38C05480A8E7}" destId="{D5969503-2DA4-4C1A-9FE4-11C06C32F95A}" srcOrd="0" destOrd="0" presId="urn:microsoft.com/office/officeart/2016/7/layout/RepeatingBendingProcessNew"/>
    <dgm:cxn modelId="{C7BDC0E5-DFD7-47D4-BD20-3B2A0EBE5E4C}" type="presParOf" srcId="{60B8EA01-880A-4BAE-AE9E-A35F6B24F17B}" destId="{75602D64-4C92-48B3-A1FF-0AEDE185C499}" srcOrd="2" destOrd="0" presId="urn:microsoft.com/office/officeart/2016/7/layout/RepeatingBendingProcessNew"/>
    <dgm:cxn modelId="{B5B6B389-8797-4C64-A180-01494109AF17}" type="presParOf" srcId="{60B8EA01-880A-4BAE-AE9E-A35F6B24F17B}" destId="{8EC53283-8E14-4C02-A7E3-43FBBE934648}" srcOrd="3" destOrd="0" presId="urn:microsoft.com/office/officeart/2016/7/layout/RepeatingBendingProcessNew"/>
    <dgm:cxn modelId="{F5DE5C83-7CB2-481D-B218-CDF82B7F4E73}" type="presParOf" srcId="{8EC53283-8E14-4C02-A7E3-43FBBE934648}" destId="{4F1EBA0F-9EC7-4CE4-BE8F-03186C411869}" srcOrd="0" destOrd="0" presId="urn:microsoft.com/office/officeart/2016/7/layout/RepeatingBendingProcessNew"/>
    <dgm:cxn modelId="{09B53C70-4563-4B1D-B810-8AADB75BB0F3}" type="presParOf" srcId="{60B8EA01-880A-4BAE-AE9E-A35F6B24F17B}" destId="{7DC317E8-4FB2-4142-9B22-06512997B0B4}" srcOrd="4" destOrd="0" presId="urn:microsoft.com/office/officeart/2016/7/layout/RepeatingBendingProcessNew"/>
    <dgm:cxn modelId="{772C6966-27F7-4681-B60F-E748869BF5A3}" type="presParOf" srcId="{60B8EA01-880A-4BAE-AE9E-A35F6B24F17B}" destId="{FCC7E863-747C-41C4-8B38-0CE1C611B4AF}" srcOrd="5" destOrd="0" presId="urn:microsoft.com/office/officeart/2016/7/layout/RepeatingBendingProcessNew"/>
    <dgm:cxn modelId="{FBD84117-7EFF-4F73-9672-C9DB26D3E8CE}" type="presParOf" srcId="{FCC7E863-747C-41C4-8B38-0CE1C611B4AF}" destId="{A97B6273-60FF-4607-9DEC-727B9FB4BA93}" srcOrd="0" destOrd="0" presId="urn:microsoft.com/office/officeart/2016/7/layout/RepeatingBendingProcessNew"/>
    <dgm:cxn modelId="{1960F55D-62A3-428A-8337-A66C6E8A0EC1}" type="presParOf" srcId="{60B8EA01-880A-4BAE-AE9E-A35F6B24F17B}" destId="{A34B639C-245F-48B4-B9B8-D2F88A62511C}" srcOrd="6" destOrd="0" presId="urn:microsoft.com/office/officeart/2016/7/layout/RepeatingBendingProcessNew"/>
    <dgm:cxn modelId="{FB881175-403A-490C-9989-967D398EEEF6}" type="presParOf" srcId="{60B8EA01-880A-4BAE-AE9E-A35F6B24F17B}" destId="{8CBB897D-5C23-4352-8B67-61C63EBB9449}" srcOrd="7" destOrd="0" presId="urn:microsoft.com/office/officeart/2016/7/layout/RepeatingBendingProcessNew"/>
    <dgm:cxn modelId="{0D47D00E-6412-421D-9E8F-8CEB142428E4}" type="presParOf" srcId="{8CBB897D-5C23-4352-8B67-61C63EBB9449}" destId="{91A4004C-905C-4CFD-985A-4128EBA7F4AE}" srcOrd="0" destOrd="0" presId="urn:microsoft.com/office/officeart/2016/7/layout/RepeatingBendingProcessNew"/>
    <dgm:cxn modelId="{0DA63A61-8E3C-4FD6-89D8-531274F1D00C}" type="presParOf" srcId="{60B8EA01-880A-4BAE-AE9E-A35F6B24F17B}" destId="{DF5AF52D-67C1-434C-A908-D5BE924D7B07}" srcOrd="8" destOrd="0" presId="urn:microsoft.com/office/officeart/2016/7/layout/RepeatingBendingProcessNew"/>
    <dgm:cxn modelId="{009EC6E6-5399-4E31-B93E-1AEC3666885F}" type="presParOf" srcId="{60B8EA01-880A-4BAE-AE9E-A35F6B24F17B}" destId="{2BAE856F-B102-469B-9239-59316F0716B9}" srcOrd="9" destOrd="0" presId="urn:microsoft.com/office/officeart/2016/7/layout/RepeatingBendingProcessNew"/>
    <dgm:cxn modelId="{17CF5D8E-EB0C-47BC-A929-8DA53A4597B8}" type="presParOf" srcId="{2BAE856F-B102-469B-9239-59316F0716B9}" destId="{4B9A699A-B62A-4FC9-80B3-AF368318CD20}" srcOrd="0" destOrd="0" presId="urn:microsoft.com/office/officeart/2016/7/layout/RepeatingBendingProcessNew"/>
    <dgm:cxn modelId="{A34F88D9-8FBD-440E-A979-190648C08457}" type="presParOf" srcId="{60B8EA01-880A-4BAE-AE9E-A35F6B24F17B}" destId="{50CD8557-C212-411B-8953-C85210B18940}" srcOrd="10" destOrd="0" presId="urn:microsoft.com/office/officeart/2016/7/layout/RepeatingBendingProcessNew"/>
    <dgm:cxn modelId="{9128E901-CFB4-4D45-A1EE-05948C8FFAF2}" type="presParOf" srcId="{60B8EA01-880A-4BAE-AE9E-A35F6B24F17B}" destId="{39D4B0D8-64B7-4473-91EF-B59AD65AF6AF}" srcOrd="11" destOrd="0" presId="urn:microsoft.com/office/officeart/2016/7/layout/RepeatingBendingProcessNew"/>
    <dgm:cxn modelId="{9EE28C9C-18C1-46EE-9812-B295B18C7057}" type="presParOf" srcId="{39D4B0D8-64B7-4473-91EF-B59AD65AF6AF}" destId="{FF112229-DD99-4CA6-B874-D991ABA38065}" srcOrd="0" destOrd="0" presId="urn:microsoft.com/office/officeart/2016/7/layout/RepeatingBendingProcessNew"/>
    <dgm:cxn modelId="{63C750CD-84FE-446A-B04B-CA0EB2F4D994}" type="presParOf" srcId="{60B8EA01-880A-4BAE-AE9E-A35F6B24F17B}" destId="{56CA2DA0-4BD9-4051-A014-3A1EC7B5136A}" srcOrd="12" destOrd="0" presId="urn:microsoft.com/office/officeart/2016/7/layout/RepeatingBendingProcessNew"/>
    <dgm:cxn modelId="{DB9A2489-45EC-4D53-AC22-B71634F13DE3}" type="presParOf" srcId="{60B8EA01-880A-4BAE-AE9E-A35F6B24F17B}" destId="{7FBCABA3-D792-44F9-A579-7D4BEABBC374}" srcOrd="13" destOrd="0" presId="urn:microsoft.com/office/officeart/2016/7/layout/RepeatingBendingProcessNew"/>
    <dgm:cxn modelId="{840842C2-291A-4324-B7E3-C8E63F7B3AE7}" type="presParOf" srcId="{7FBCABA3-D792-44F9-A579-7D4BEABBC374}" destId="{06E1E956-57A1-403A-9799-A04D0BA6EC15}" srcOrd="0" destOrd="0" presId="urn:microsoft.com/office/officeart/2016/7/layout/RepeatingBendingProcessNew"/>
    <dgm:cxn modelId="{9BFDE28F-CF10-408A-A8A0-8712A4B77DEF}" type="presParOf" srcId="{60B8EA01-880A-4BAE-AE9E-A35F6B24F17B}" destId="{03AC0DB1-9385-4A0A-8413-3AAA57BB31CE}" srcOrd="14" destOrd="0" presId="urn:microsoft.com/office/officeart/2016/7/layout/RepeatingBendingProcessNew"/>
    <dgm:cxn modelId="{7B1ED3A1-9FFA-4D28-888E-86AB8931282E}" type="presParOf" srcId="{60B8EA01-880A-4BAE-AE9E-A35F6B24F17B}" destId="{A38E31ED-B1EB-4668-9E36-5FA05C1660C4}" srcOrd="15" destOrd="0" presId="urn:microsoft.com/office/officeart/2016/7/layout/RepeatingBendingProcessNew"/>
    <dgm:cxn modelId="{44BBA4B4-97CF-4999-893A-34022173498E}" type="presParOf" srcId="{A38E31ED-B1EB-4668-9E36-5FA05C1660C4}" destId="{9BBCAA91-C4CF-4FA9-936C-AAA56649A144}" srcOrd="0" destOrd="0" presId="urn:microsoft.com/office/officeart/2016/7/layout/RepeatingBendingProcessNew"/>
    <dgm:cxn modelId="{4A45A9DB-029C-470F-A5D1-CF70791C5AFA}" type="presParOf" srcId="{60B8EA01-880A-4BAE-AE9E-A35F6B24F17B}" destId="{F066421E-A46D-45D7-82D1-7780A5078220}" srcOrd="16"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286264-1CAB-462F-92C4-AFFA30212336}" type="doc">
      <dgm:prSet loTypeId="urn:microsoft.com/office/officeart/2008/layout/LinedList" loCatId="list" qsTypeId="urn:microsoft.com/office/officeart/2005/8/quickstyle/simple5" qsCatId="simple" csTypeId="urn:microsoft.com/office/officeart/2005/8/colors/colorful5" csCatId="colorful"/>
      <dgm:spPr/>
      <dgm:t>
        <a:bodyPr/>
        <a:lstStyle/>
        <a:p>
          <a:endParaRPr lang="en-US"/>
        </a:p>
      </dgm:t>
    </dgm:pt>
    <dgm:pt modelId="{DFCCC72A-526D-4B7A-BC6C-D35DB7B57675}">
      <dgm:prSet/>
      <dgm:spPr/>
      <dgm:t>
        <a:bodyPr/>
        <a:lstStyle/>
        <a:p>
          <a:r>
            <a:rPr lang="en-US" b="0" dirty="0"/>
            <a:t>Several</a:t>
          </a:r>
          <a:r>
            <a:rPr lang="en-US" b="0" i="0" baseline="0" dirty="0"/>
            <a:t> social workers attested to having insufficient knowledge on legislations underpinning the criminal justice system.</a:t>
          </a:r>
          <a:endParaRPr lang="en-US" b="0" dirty="0"/>
        </a:p>
      </dgm:t>
    </dgm:pt>
    <dgm:pt modelId="{94B9AF7F-4D69-4246-A210-BD190B522EFA}" type="parTrans" cxnId="{E5816A50-D1D2-4F70-9E90-88B35C5E6E6B}">
      <dgm:prSet/>
      <dgm:spPr/>
      <dgm:t>
        <a:bodyPr/>
        <a:lstStyle/>
        <a:p>
          <a:endParaRPr lang="en-US" b="0"/>
        </a:p>
      </dgm:t>
    </dgm:pt>
    <dgm:pt modelId="{51891BBB-364F-43CA-877D-C7611EFDA73B}" type="sibTrans" cxnId="{E5816A50-D1D2-4F70-9E90-88B35C5E6E6B}">
      <dgm:prSet/>
      <dgm:spPr/>
      <dgm:t>
        <a:bodyPr/>
        <a:lstStyle/>
        <a:p>
          <a:endParaRPr lang="en-US" b="0"/>
        </a:p>
      </dgm:t>
    </dgm:pt>
    <dgm:pt modelId="{831C65DD-D43B-4EB5-AEDD-9101A4A2BB4B}">
      <dgm:prSet/>
      <dgm:spPr/>
      <dgm:t>
        <a:bodyPr/>
        <a:lstStyle/>
        <a:p>
          <a:r>
            <a:rPr lang="en-US" b="0" i="0" baseline="0" dirty="0"/>
            <a:t>Social workers are not totally equipped for their actual roles in the criminal justice system</a:t>
          </a:r>
          <a:endParaRPr lang="en-US" b="0" dirty="0"/>
        </a:p>
      </dgm:t>
    </dgm:pt>
    <dgm:pt modelId="{0FCBC46B-DFD6-4BD9-B769-6F783C66D08B}" type="parTrans" cxnId="{0E038EF9-7FFF-42CC-A411-A96D95F788CD}">
      <dgm:prSet/>
      <dgm:spPr/>
      <dgm:t>
        <a:bodyPr/>
        <a:lstStyle/>
        <a:p>
          <a:endParaRPr lang="en-US" b="0"/>
        </a:p>
      </dgm:t>
    </dgm:pt>
    <dgm:pt modelId="{95F1571E-3537-4D1A-9BF0-486E9983AB46}" type="sibTrans" cxnId="{0E038EF9-7FFF-42CC-A411-A96D95F788CD}">
      <dgm:prSet/>
      <dgm:spPr/>
      <dgm:t>
        <a:bodyPr/>
        <a:lstStyle/>
        <a:p>
          <a:endParaRPr lang="en-US" b="0"/>
        </a:p>
      </dgm:t>
    </dgm:pt>
    <dgm:pt modelId="{9361F949-623A-4D71-B88A-9DEFCFEA2635}">
      <dgm:prSet/>
      <dgm:spPr/>
      <dgm:t>
        <a:bodyPr/>
        <a:lstStyle/>
        <a:p>
          <a:r>
            <a:rPr lang="en-US" b="0" i="0" baseline="0"/>
            <a:t>Key role players see themselves as competitors rather than as partners.</a:t>
          </a:r>
          <a:endParaRPr lang="en-US" b="0"/>
        </a:p>
      </dgm:t>
    </dgm:pt>
    <dgm:pt modelId="{CDBA0E33-0570-4B27-9124-DD9ABE677515}" type="parTrans" cxnId="{E4149B19-3D88-46DC-853B-926E85504C37}">
      <dgm:prSet/>
      <dgm:spPr/>
      <dgm:t>
        <a:bodyPr/>
        <a:lstStyle/>
        <a:p>
          <a:endParaRPr lang="en-US" b="0"/>
        </a:p>
      </dgm:t>
    </dgm:pt>
    <dgm:pt modelId="{AB2DCD7A-496D-4DC0-99A6-1EA1FB6EC341}" type="sibTrans" cxnId="{E4149B19-3D88-46DC-853B-926E85504C37}">
      <dgm:prSet/>
      <dgm:spPr/>
      <dgm:t>
        <a:bodyPr/>
        <a:lstStyle/>
        <a:p>
          <a:endParaRPr lang="en-US" b="0"/>
        </a:p>
      </dgm:t>
    </dgm:pt>
    <dgm:pt modelId="{BC8D6AD7-9835-4A81-88C5-7B7F2889BA4D}">
      <dgm:prSet/>
      <dgm:spPr/>
      <dgm:t>
        <a:bodyPr/>
        <a:lstStyle/>
        <a:p>
          <a:r>
            <a:rPr lang="en-US" b="0" dirty="0"/>
            <a:t>Some </a:t>
          </a:r>
          <a:r>
            <a:rPr lang="en-US" b="0" dirty="0" err="1"/>
            <a:t>programmes</a:t>
          </a:r>
          <a:r>
            <a:rPr lang="en-US" b="0" i="0" baseline="0" dirty="0"/>
            <a:t> are not culture or environment fit within the criminal justice system. Some are outdated</a:t>
          </a:r>
          <a:endParaRPr lang="en-US" b="0" dirty="0"/>
        </a:p>
      </dgm:t>
    </dgm:pt>
    <dgm:pt modelId="{83C473CC-42C8-44C6-8D3C-AA7AD68DC460}" type="parTrans" cxnId="{AE41B8A6-5B7F-45CF-8189-8B59020CE789}">
      <dgm:prSet/>
      <dgm:spPr/>
      <dgm:t>
        <a:bodyPr/>
        <a:lstStyle/>
        <a:p>
          <a:endParaRPr lang="en-US" b="0"/>
        </a:p>
      </dgm:t>
    </dgm:pt>
    <dgm:pt modelId="{501B1B07-A5EF-46CB-A499-204CB2E09C13}" type="sibTrans" cxnId="{AE41B8A6-5B7F-45CF-8189-8B59020CE789}">
      <dgm:prSet/>
      <dgm:spPr/>
      <dgm:t>
        <a:bodyPr/>
        <a:lstStyle/>
        <a:p>
          <a:endParaRPr lang="en-US" b="0"/>
        </a:p>
      </dgm:t>
    </dgm:pt>
    <dgm:pt modelId="{1DF1654F-24C1-44E9-B82A-760090EF4F21}" type="pres">
      <dgm:prSet presAssocID="{6A286264-1CAB-462F-92C4-AFFA30212336}" presName="vert0" presStyleCnt="0">
        <dgm:presLayoutVars>
          <dgm:dir/>
          <dgm:animOne val="branch"/>
          <dgm:animLvl val="lvl"/>
        </dgm:presLayoutVars>
      </dgm:prSet>
      <dgm:spPr/>
    </dgm:pt>
    <dgm:pt modelId="{5FA0EFF3-1A10-4BB6-946C-848451C3FA0C}" type="pres">
      <dgm:prSet presAssocID="{DFCCC72A-526D-4B7A-BC6C-D35DB7B57675}" presName="thickLine" presStyleLbl="alignNode1" presStyleIdx="0" presStyleCnt="4"/>
      <dgm:spPr/>
    </dgm:pt>
    <dgm:pt modelId="{F357FA8F-D972-4D4A-B77D-5FDB1A9F3E8D}" type="pres">
      <dgm:prSet presAssocID="{DFCCC72A-526D-4B7A-BC6C-D35DB7B57675}" presName="horz1" presStyleCnt="0"/>
      <dgm:spPr/>
    </dgm:pt>
    <dgm:pt modelId="{99576FCF-5E70-4B5F-ACDC-3EC0367E10E4}" type="pres">
      <dgm:prSet presAssocID="{DFCCC72A-526D-4B7A-BC6C-D35DB7B57675}" presName="tx1" presStyleLbl="revTx" presStyleIdx="0" presStyleCnt="4"/>
      <dgm:spPr/>
    </dgm:pt>
    <dgm:pt modelId="{2DB50C53-4878-46F8-84F2-B6583C361039}" type="pres">
      <dgm:prSet presAssocID="{DFCCC72A-526D-4B7A-BC6C-D35DB7B57675}" presName="vert1" presStyleCnt="0"/>
      <dgm:spPr/>
    </dgm:pt>
    <dgm:pt modelId="{100C6A7D-5361-4E0E-A1C2-C8A2E1EA3F31}" type="pres">
      <dgm:prSet presAssocID="{831C65DD-D43B-4EB5-AEDD-9101A4A2BB4B}" presName="thickLine" presStyleLbl="alignNode1" presStyleIdx="1" presStyleCnt="4"/>
      <dgm:spPr/>
    </dgm:pt>
    <dgm:pt modelId="{0BA846B8-8E11-404C-B422-0CBDA5138925}" type="pres">
      <dgm:prSet presAssocID="{831C65DD-D43B-4EB5-AEDD-9101A4A2BB4B}" presName="horz1" presStyleCnt="0"/>
      <dgm:spPr/>
    </dgm:pt>
    <dgm:pt modelId="{E313C2A5-7AF1-4774-8129-652CCF7262F4}" type="pres">
      <dgm:prSet presAssocID="{831C65DD-D43B-4EB5-AEDD-9101A4A2BB4B}" presName="tx1" presStyleLbl="revTx" presStyleIdx="1" presStyleCnt="4"/>
      <dgm:spPr/>
    </dgm:pt>
    <dgm:pt modelId="{D627C105-EAF3-41CE-9A22-4B5DE9421FBB}" type="pres">
      <dgm:prSet presAssocID="{831C65DD-D43B-4EB5-AEDD-9101A4A2BB4B}" presName="vert1" presStyleCnt="0"/>
      <dgm:spPr/>
    </dgm:pt>
    <dgm:pt modelId="{43849409-9FFA-47D5-B4C0-C4E939168306}" type="pres">
      <dgm:prSet presAssocID="{9361F949-623A-4D71-B88A-9DEFCFEA2635}" presName="thickLine" presStyleLbl="alignNode1" presStyleIdx="2" presStyleCnt="4"/>
      <dgm:spPr/>
    </dgm:pt>
    <dgm:pt modelId="{CA77CC17-617B-4C92-8CC0-A982B082450F}" type="pres">
      <dgm:prSet presAssocID="{9361F949-623A-4D71-B88A-9DEFCFEA2635}" presName="horz1" presStyleCnt="0"/>
      <dgm:spPr/>
    </dgm:pt>
    <dgm:pt modelId="{3B8FDE02-B8FD-4949-B7D8-D85EDC535F06}" type="pres">
      <dgm:prSet presAssocID="{9361F949-623A-4D71-B88A-9DEFCFEA2635}" presName="tx1" presStyleLbl="revTx" presStyleIdx="2" presStyleCnt="4"/>
      <dgm:spPr/>
    </dgm:pt>
    <dgm:pt modelId="{791429C8-910D-4DC1-8C73-592E8D55B0A1}" type="pres">
      <dgm:prSet presAssocID="{9361F949-623A-4D71-B88A-9DEFCFEA2635}" presName="vert1" presStyleCnt="0"/>
      <dgm:spPr/>
    </dgm:pt>
    <dgm:pt modelId="{7ED80DDC-45D6-4E98-AA38-70C48A5E1289}" type="pres">
      <dgm:prSet presAssocID="{BC8D6AD7-9835-4A81-88C5-7B7F2889BA4D}" presName="thickLine" presStyleLbl="alignNode1" presStyleIdx="3" presStyleCnt="4"/>
      <dgm:spPr/>
    </dgm:pt>
    <dgm:pt modelId="{F4C5E222-2C71-4510-8FB5-69FCC043ADAE}" type="pres">
      <dgm:prSet presAssocID="{BC8D6AD7-9835-4A81-88C5-7B7F2889BA4D}" presName="horz1" presStyleCnt="0"/>
      <dgm:spPr/>
    </dgm:pt>
    <dgm:pt modelId="{DE3E57C4-A35B-4663-BB05-8A52EBB33FA3}" type="pres">
      <dgm:prSet presAssocID="{BC8D6AD7-9835-4A81-88C5-7B7F2889BA4D}" presName="tx1" presStyleLbl="revTx" presStyleIdx="3" presStyleCnt="4"/>
      <dgm:spPr/>
    </dgm:pt>
    <dgm:pt modelId="{43B9808C-6201-40E2-A3DB-98734DA7BD2B}" type="pres">
      <dgm:prSet presAssocID="{BC8D6AD7-9835-4A81-88C5-7B7F2889BA4D}" presName="vert1" presStyleCnt="0"/>
      <dgm:spPr/>
    </dgm:pt>
  </dgm:ptLst>
  <dgm:cxnLst>
    <dgm:cxn modelId="{A5FE8E16-7A52-42C6-88F1-B0B87608E73F}" type="presOf" srcId="{831C65DD-D43B-4EB5-AEDD-9101A4A2BB4B}" destId="{E313C2A5-7AF1-4774-8129-652CCF7262F4}" srcOrd="0" destOrd="0" presId="urn:microsoft.com/office/officeart/2008/layout/LinedList"/>
    <dgm:cxn modelId="{E4149B19-3D88-46DC-853B-926E85504C37}" srcId="{6A286264-1CAB-462F-92C4-AFFA30212336}" destId="{9361F949-623A-4D71-B88A-9DEFCFEA2635}" srcOrd="2" destOrd="0" parTransId="{CDBA0E33-0570-4B27-9124-DD9ABE677515}" sibTransId="{AB2DCD7A-496D-4DC0-99A6-1EA1FB6EC341}"/>
    <dgm:cxn modelId="{C54F6A47-9480-4D20-9647-BB5E7895B2BC}" type="presOf" srcId="{9361F949-623A-4D71-B88A-9DEFCFEA2635}" destId="{3B8FDE02-B8FD-4949-B7D8-D85EDC535F06}" srcOrd="0" destOrd="0" presId="urn:microsoft.com/office/officeart/2008/layout/LinedList"/>
    <dgm:cxn modelId="{E5816A50-D1D2-4F70-9E90-88B35C5E6E6B}" srcId="{6A286264-1CAB-462F-92C4-AFFA30212336}" destId="{DFCCC72A-526D-4B7A-BC6C-D35DB7B57675}" srcOrd="0" destOrd="0" parTransId="{94B9AF7F-4D69-4246-A210-BD190B522EFA}" sibTransId="{51891BBB-364F-43CA-877D-C7611EFDA73B}"/>
    <dgm:cxn modelId="{DDD48F54-9585-4073-B4BA-03469F4FD355}" type="presOf" srcId="{DFCCC72A-526D-4B7A-BC6C-D35DB7B57675}" destId="{99576FCF-5E70-4B5F-ACDC-3EC0367E10E4}" srcOrd="0" destOrd="0" presId="urn:microsoft.com/office/officeart/2008/layout/LinedList"/>
    <dgm:cxn modelId="{934CBF74-4557-4169-BFE7-4902467969A8}" type="presOf" srcId="{BC8D6AD7-9835-4A81-88C5-7B7F2889BA4D}" destId="{DE3E57C4-A35B-4663-BB05-8A52EBB33FA3}" srcOrd="0" destOrd="0" presId="urn:microsoft.com/office/officeart/2008/layout/LinedList"/>
    <dgm:cxn modelId="{AE41B8A6-5B7F-45CF-8189-8B59020CE789}" srcId="{6A286264-1CAB-462F-92C4-AFFA30212336}" destId="{BC8D6AD7-9835-4A81-88C5-7B7F2889BA4D}" srcOrd="3" destOrd="0" parTransId="{83C473CC-42C8-44C6-8D3C-AA7AD68DC460}" sibTransId="{501B1B07-A5EF-46CB-A499-204CB2E09C13}"/>
    <dgm:cxn modelId="{0E038EF9-7FFF-42CC-A411-A96D95F788CD}" srcId="{6A286264-1CAB-462F-92C4-AFFA30212336}" destId="{831C65DD-D43B-4EB5-AEDD-9101A4A2BB4B}" srcOrd="1" destOrd="0" parTransId="{0FCBC46B-DFD6-4BD9-B769-6F783C66D08B}" sibTransId="{95F1571E-3537-4D1A-9BF0-486E9983AB46}"/>
    <dgm:cxn modelId="{C5CC43FC-8879-493B-8048-8C082C71B1BE}" type="presOf" srcId="{6A286264-1CAB-462F-92C4-AFFA30212336}" destId="{1DF1654F-24C1-44E9-B82A-760090EF4F21}" srcOrd="0" destOrd="0" presId="urn:microsoft.com/office/officeart/2008/layout/LinedList"/>
    <dgm:cxn modelId="{D76316A3-5BFD-47F9-B046-5B1C72219433}" type="presParOf" srcId="{1DF1654F-24C1-44E9-B82A-760090EF4F21}" destId="{5FA0EFF3-1A10-4BB6-946C-848451C3FA0C}" srcOrd="0" destOrd="0" presId="urn:microsoft.com/office/officeart/2008/layout/LinedList"/>
    <dgm:cxn modelId="{E8351EA5-1235-4914-BECF-0060933D9A62}" type="presParOf" srcId="{1DF1654F-24C1-44E9-B82A-760090EF4F21}" destId="{F357FA8F-D972-4D4A-B77D-5FDB1A9F3E8D}" srcOrd="1" destOrd="0" presId="urn:microsoft.com/office/officeart/2008/layout/LinedList"/>
    <dgm:cxn modelId="{FB6774CE-6837-484A-BFED-ECFDCACBB1E4}" type="presParOf" srcId="{F357FA8F-D972-4D4A-B77D-5FDB1A9F3E8D}" destId="{99576FCF-5E70-4B5F-ACDC-3EC0367E10E4}" srcOrd="0" destOrd="0" presId="urn:microsoft.com/office/officeart/2008/layout/LinedList"/>
    <dgm:cxn modelId="{0C790C4C-1FA7-4D74-A52C-91B3CD5D47A5}" type="presParOf" srcId="{F357FA8F-D972-4D4A-B77D-5FDB1A9F3E8D}" destId="{2DB50C53-4878-46F8-84F2-B6583C361039}" srcOrd="1" destOrd="0" presId="urn:microsoft.com/office/officeart/2008/layout/LinedList"/>
    <dgm:cxn modelId="{B3035E4E-75E3-43DD-8AE8-0B4750825877}" type="presParOf" srcId="{1DF1654F-24C1-44E9-B82A-760090EF4F21}" destId="{100C6A7D-5361-4E0E-A1C2-C8A2E1EA3F31}" srcOrd="2" destOrd="0" presId="urn:microsoft.com/office/officeart/2008/layout/LinedList"/>
    <dgm:cxn modelId="{3FC6DD45-A581-454A-B56C-4940302C94DF}" type="presParOf" srcId="{1DF1654F-24C1-44E9-B82A-760090EF4F21}" destId="{0BA846B8-8E11-404C-B422-0CBDA5138925}" srcOrd="3" destOrd="0" presId="urn:microsoft.com/office/officeart/2008/layout/LinedList"/>
    <dgm:cxn modelId="{AAA2309F-86DD-4577-B922-7ED0800A524E}" type="presParOf" srcId="{0BA846B8-8E11-404C-B422-0CBDA5138925}" destId="{E313C2A5-7AF1-4774-8129-652CCF7262F4}" srcOrd="0" destOrd="0" presId="urn:microsoft.com/office/officeart/2008/layout/LinedList"/>
    <dgm:cxn modelId="{4A0F9B6A-083E-4E7E-AB25-9750250560F6}" type="presParOf" srcId="{0BA846B8-8E11-404C-B422-0CBDA5138925}" destId="{D627C105-EAF3-41CE-9A22-4B5DE9421FBB}" srcOrd="1" destOrd="0" presId="urn:microsoft.com/office/officeart/2008/layout/LinedList"/>
    <dgm:cxn modelId="{A6E17161-DDD2-4E30-9861-A3C178CD3D80}" type="presParOf" srcId="{1DF1654F-24C1-44E9-B82A-760090EF4F21}" destId="{43849409-9FFA-47D5-B4C0-C4E939168306}" srcOrd="4" destOrd="0" presId="urn:microsoft.com/office/officeart/2008/layout/LinedList"/>
    <dgm:cxn modelId="{0765FBBB-B06F-464E-992D-3E06D22D922B}" type="presParOf" srcId="{1DF1654F-24C1-44E9-B82A-760090EF4F21}" destId="{CA77CC17-617B-4C92-8CC0-A982B082450F}" srcOrd="5" destOrd="0" presId="urn:microsoft.com/office/officeart/2008/layout/LinedList"/>
    <dgm:cxn modelId="{4302BB1C-D93B-46C3-8B50-6327913AE108}" type="presParOf" srcId="{CA77CC17-617B-4C92-8CC0-A982B082450F}" destId="{3B8FDE02-B8FD-4949-B7D8-D85EDC535F06}" srcOrd="0" destOrd="0" presId="urn:microsoft.com/office/officeart/2008/layout/LinedList"/>
    <dgm:cxn modelId="{980777E4-7E5C-48E0-8097-4B267DDF5EA1}" type="presParOf" srcId="{CA77CC17-617B-4C92-8CC0-A982B082450F}" destId="{791429C8-910D-4DC1-8C73-592E8D55B0A1}" srcOrd="1" destOrd="0" presId="urn:microsoft.com/office/officeart/2008/layout/LinedList"/>
    <dgm:cxn modelId="{BDAAFDA6-6DE1-45D7-AA3C-D934526BEE04}" type="presParOf" srcId="{1DF1654F-24C1-44E9-B82A-760090EF4F21}" destId="{7ED80DDC-45D6-4E98-AA38-70C48A5E1289}" srcOrd="6" destOrd="0" presId="urn:microsoft.com/office/officeart/2008/layout/LinedList"/>
    <dgm:cxn modelId="{D78501F8-D1EC-4427-B790-B2E510898D38}" type="presParOf" srcId="{1DF1654F-24C1-44E9-B82A-760090EF4F21}" destId="{F4C5E222-2C71-4510-8FB5-69FCC043ADAE}" srcOrd="7" destOrd="0" presId="urn:microsoft.com/office/officeart/2008/layout/LinedList"/>
    <dgm:cxn modelId="{F2DE86B0-030B-4559-8E8B-460BE260FE21}" type="presParOf" srcId="{F4C5E222-2C71-4510-8FB5-69FCC043ADAE}" destId="{DE3E57C4-A35B-4663-BB05-8A52EBB33FA3}" srcOrd="0" destOrd="0" presId="urn:microsoft.com/office/officeart/2008/layout/LinedList"/>
    <dgm:cxn modelId="{3C213950-2529-4C2E-9307-8AFA1D999AC6}" type="presParOf" srcId="{F4C5E222-2C71-4510-8FB5-69FCC043ADAE}" destId="{43B9808C-6201-40E2-A3DB-98734DA7BD2B}"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678FFC-E3FE-49B4-8D70-5E80C96D1F1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7D62554-54F1-4E94-8A53-A7C252E79AC5}">
      <dgm:prSet/>
      <dgm:spPr/>
      <dgm:t>
        <a:bodyPr/>
        <a:lstStyle/>
        <a:p>
          <a:pPr>
            <a:lnSpc>
              <a:spcPct val="100000"/>
            </a:lnSpc>
          </a:pPr>
          <a:r>
            <a:rPr lang="en-US"/>
            <a:t>The social work professional Code of Ethics provides guidance for practice within criminal justice settings, but cannot resolve all dilemmas (NASW, 2008). This is true for practice settings outside of criminal justice g as well, but it would benefit criminal justice social workers if the profession recognized that criminal justice settings may demand unique application of social work values. </a:t>
          </a:r>
        </a:p>
      </dgm:t>
    </dgm:pt>
    <dgm:pt modelId="{83EBCCF5-B16E-4E4E-9EEA-4AB971F9C148}" type="parTrans" cxnId="{56E155B6-977D-4C98-8789-01A01293B9F3}">
      <dgm:prSet/>
      <dgm:spPr/>
      <dgm:t>
        <a:bodyPr/>
        <a:lstStyle/>
        <a:p>
          <a:endParaRPr lang="en-US"/>
        </a:p>
      </dgm:t>
    </dgm:pt>
    <dgm:pt modelId="{8E14D29F-9E72-4F48-ADE1-C68B942C8ACD}" type="sibTrans" cxnId="{56E155B6-977D-4C98-8789-01A01293B9F3}">
      <dgm:prSet/>
      <dgm:spPr/>
      <dgm:t>
        <a:bodyPr/>
        <a:lstStyle/>
        <a:p>
          <a:pPr>
            <a:lnSpc>
              <a:spcPct val="100000"/>
            </a:lnSpc>
          </a:pPr>
          <a:endParaRPr lang="en-US"/>
        </a:p>
      </dgm:t>
    </dgm:pt>
    <dgm:pt modelId="{03A5AFBE-890E-45FE-A16C-0CFDA8D63CF3}">
      <dgm:prSet/>
      <dgm:spPr/>
      <dgm:t>
        <a:bodyPr/>
        <a:lstStyle/>
        <a:p>
          <a:pPr>
            <a:lnSpc>
              <a:spcPct val="100000"/>
            </a:lnSpc>
          </a:pPr>
          <a:r>
            <a:rPr lang="en-US"/>
            <a:t>Vigorous advocacy to change harmful criminal justice policies and practices are needed and are a responsibility of the social work profession. Much of the work that is needed is perhaps best done from the outside through political and legal action. At the same time, maintaining a vital presence inside criminal justice settings is important and also a responsibility of the social work profession.</a:t>
          </a:r>
        </a:p>
      </dgm:t>
    </dgm:pt>
    <dgm:pt modelId="{14AC7A50-78B5-487B-B362-F83E032E46F9}" type="parTrans" cxnId="{65C99829-C9AE-4435-A1EB-B19961C0C76C}">
      <dgm:prSet/>
      <dgm:spPr/>
      <dgm:t>
        <a:bodyPr/>
        <a:lstStyle/>
        <a:p>
          <a:endParaRPr lang="en-US"/>
        </a:p>
      </dgm:t>
    </dgm:pt>
    <dgm:pt modelId="{B9D6A740-0E2C-4927-B6A1-7B2D3642215D}" type="sibTrans" cxnId="{65C99829-C9AE-4435-A1EB-B19961C0C76C}">
      <dgm:prSet/>
      <dgm:spPr/>
      <dgm:t>
        <a:bodyPr/>
        <a:lstStyle/>
        <a:p>
          <a:pPr>
            <a:lnSpc>
              <a:spcPct val="100000"/>
            </a:lnSpc>
          </a:pPr>
          <a:endParaRPr lang="en-US"/>
        </a:p>
      </dgm:t>
    </dgm:pt>
    <dgm:pt modelId="{09229D88-02DB-4590-94BD-B21BD56608B5}">
      <dgm:prSet/>
      <dgm:spPr/>
      <dgm:t>
        <a:bodyPr/>
        <a:lstStyle/>
        <a:p>
          <a:pPr>
            <a:lnSpc>
              <a:spcPct val="100000"/>
            </a:lnSpc>
          </a:pPr>
          <a:r>
            <a:rPr lang="en-US"/>
            <a:t>Finding ways to strengthen the ability of social workers on the inside to practice ethically and effectively fits well with our professional mission.</a:t>
          </a:r>
        </a:p>
      </dgm:t>
    </dgm:pt>
    <dgm:pt modelId="{D8883815-69F6-400D-ADF4-FECC34479058}" type="parTrans" cxnId="{5F4E4C55-E303-4F8B-BA40-AB9411D15AF6}">
      <dgm:prSet/>
      <dgm:spPr/>
      <dgm:t>
        <a:bodyPr/>
        <a:lstStyle/>
        <a:p>
          <a:endParaRPr lang="en-US"/>
        </a:p>
      </dgm:t>
    </dgm:pt>
    <dgm:pt modelId="{79708D29-AF17-4496-868D-95856522F532}" type="sibTrans" cxnId="{5F4E4C55-E303-4F8B-BA40-AB9411D15AF6}">
      <dgm:prSet/>
      <dgm:spPr/>
      <dgm:t>
        <a:bodyPr/>
        <a:lstStyle/>
        <a:p>
          <a:pPr>
            <a:lnSpc>
              <a:spcPct val="100000"/>
            </a:lnSpc>
          </a:pPr>
          <a:endParaRPr lang="en-US"/>
        </a:p>
      </dgm:t>
    </dgm:pt>
    <dgm:pt modelId="{B02FA3B6-4DB4-4BB9-AB3B-18F46F5C4AE1}">
      <dgm:prSet/>
      <dgm:spPr/>
      <dgm:t>
        <a:bodyPr/>
        <a:lstStyle/>
        <a:p>
          <a:pPr>
            <a:lnSpc>
              <a:spcPct val="100000"/>
            </a:lnSpc>
          </a:pPr>
          <a:r>
            <a:rPr lang="en-US"/>
            <a:t>Social work education at Tertiary institutions need be flexibile to include in-depth criminal justice imperative knowledge and skills, thus, reviews of social work education  can enhance this dire need.</a:t>
          </a:r>
        </a:p>
      </dgm:t>
    </dgm:pt>
    <dgm:pt modelId="{3CAE45C3-DAB0-46E5-8F72-F5C9BA57FF73}" type="parTrans" cxnId="{FADC31AB-F4A1-461B-BBFE-C3ACFAF9BB5B}">
      <dgm:prSet/>
      <dgm:spPr/>
      <dgm:t>
        <a:bodyPr/>
        <a:lstStyle/>
        <a:p>
          <a:endParaRPr lang="en-US"/>
        </a:p>
      </dgm:t>
    </dgm:pt>
    <dgm:pt modelId="{6F570073-E2C4-481C-8BEB-A484FE8AD530}" type="sibTrans" cxnId="{FADC31AB-F4A1-461B-BBFE-C3ACFAF9BB5B}">
      <dgm:prSet/>
      <dgm:spPr/>
      <dgm:t>
        <a:bodyPr/>
        <a:lstStyle/>
        <a:p>
          <a:pPr>
            <a:lnSpc>
              <a:spcPct val="100000"/>
            </a:lnSpc>
          </a:pPr>
          <a:endParaRPr lang="en-US"/>
        </a:p>
      </dgm:t>
    </dgm:pt>
    <dgm:pt modelId="{BA42A8A2-98F3-43DC-B702-E0673CC3573D}">
      <dgm:prSet/>
      <dgm:spPr/>
      <dgm:t>
        <a:bodyPr/>
        <a:lstStyle/>
        <a:p>
          <a:pPr>
            <a:lnSpc>
              <a:spcPct val="100000"/>
            </a:lnSpc>
          </a:pPr>
          <a:r>
            <a:rPr lang="en-US"/>
            <a:t>There have been some amendments of legislations to include a basket of services offered by social workers (i.e, Criminal and Related Matters Amendment Act 12 of 2021, the Criminal Law (Sexual Offences and Related Matters) Amendment Act Amendment Act 13 of 2021 and the Domestic Violence Amendment Act 14 of 2021.</a:t>
          </a:r>
        </a:p>
      </dgm:t>
    </dgm:pt>
    <dgm:pt modelId="{08A66640-51A9-40AF-93DD-E7CB35F5C5A2}" type="parTrans" cxnId="{9C696499-E246-4B76-9464-C2AC87295972}">
      <dgm:prSet/>
      <dgm:spPr/>
      <dgm:t>
        <a:bodyPr/>
        <a:lstStyle/>
        <a:p>
          <a:endParaRPr lang="en-US"/>
        </a:p>
      </dgm:t>
    </dgm:pt>
    <dgm:pt modelId="{B718227F-A0A6-4B4B-8001-15C3C4A5ACFE}" type="sibTrans" cxnId="{9C696499-E246-4B76-9464-C2AC87295972}">
      <dgm:prSet/>
      <dgm:spPr/>
      <dgm:t>
        <a:bodyPr/>
        <a:lstStyle/>
        <a:p>
          <a:pPr>
            <a:lnSpc>
              <a:spcPct val="100000"/>
            </a:lnSpc>
          </a:pPr>
          <a:endParaRPr lang="en-US"/>
        </a:p>
      </dgm:t>
    </dgm:pt>
    <dgm:pt modelId="{D091E1C6-4DF3-431D-A301-936C8DC9F53F}">
      <dgm:prSet/>
      <dgm:spPr/>
      <dgm:t>
        <a:bodyPr/>
        <a:lstStyle/>
        <a:p>
          <a:pPr>
            <a:lnSpc>
              <a:spcPct val="100000"/>
            </a:lnSpc>
          </a:pPr>
          <a:r>
            <a:rPr lang="en-US"/>
            <a:t>Social workers are willing learners and willing goers but often so undermined at all fields and this prove to a huge barrier in delivery of services within the criminal justice system through effective collaborations.</a:t>
          </a:r>
        </a:p>
      </dgm:t>
    </dgm:pt>
    <dgm:pt modelId="{534FF846-11ED-4133-BA50-51F4535EB350}" type="parTrans" cxnId="{2B48EF42-8F05-4BC3-838E-02FFC0776434}">
      <dgm:prSet/>
      <dgm:spPr/>
      <dgm:t>
        <a:bodyPr/>
        <a:lstStyle/>
        <a:p>
          <a:endParaRPr lang="en-US"/>
        </a:p>
      </dgm:t>
    </dgm:pt>
    <dgm:pt modelId="{034447A7-4381-407E-9985-1CD732BB0734}" type="sibTrans" cxnId="{2B48EF42-8F05-4BC3-838E-02FFC0776434}">
      <dgm:prSet/>
      <dgm:spPr/>
      <dgm:t>
        <a:bodyPr/>
        <a:lstStyle/>
        <a:p>
          <a:endParaRPr lang="en-US"/>
        </a:p>
      </dgm:t>
    </dgm:pt>
    <dgm:pt modelId="{3DEC19B9-946F-4683-AD62-7A02D7328907}" type="pres">
      <dgm:prSet presAssocID="{4D678FFC-E3FE-49B4-8D70-5E80C96D1F16}" presName="linear" presStyleCnt="0">
        <dgm:presLayoutVars>
          <dgm:animLvl val="lvl"/>
          <dgm:resizeHandles val="exact"/>
        </dgm:presLayoutVars>
      </dgm:prSet>
      <dgm:spPr/>
    </dgm:pt>
    <dgm:pt modelId="{FBF41B55-0C16-49EC-B606-52B1B46A48D2}" type="pres">
      <dgm:prSet presAssocID="{57D62554-54F1-4E94-8A53-A7C252E79AC5}" presName="parentText" presStyleLbl="node1" presStyleIdx="0" presStyleCnt="6">
        <dgm:presLayoutVars>
          <dgm:chMax val="0"/>
          <dgm:bulletEnabled val="1"/>
        </dgm:presLayoutVars>
      </dgm:prSet>
      <dgm:spPr/>
    </dgm:pt>
    <dgm:pt modelId="{525F0FF0-4D68-4AAD-8CC8-1081180C0206}" type="pres">
      <dgm:prSet presAssocID="{8E14D29F-9E72-4F48-ADE1-C68B942C8ACD}" presName="spacer" presStyleCnt="0"/>
      <dgm:spPr/>
    </dgm:pt>
    <dgm:pt modelId="{9F930D1C-EC4C-48D8-8CC6-563A6381C398}" type="pres">
      <dgm:prSet presAssocID="{03A5AFBE-890E-45FE-A16C-0CFDA8D63CF3}" presName="parentText" presStyleLbl="node1" presStyleIdx="1" presStyleCnt="6">
        <dgm:presLayoutVars>
          <dgm:chMax val="0"/>
          <dgm:bulletEnabled val="1"/>
        </dgm:presLayoutVars>
      </dgm:prSet>
      <dgm:spPr/>
    </dgm:pt>
    <dgm:pt modelId="{FE61956F-473C-4C48-9185-9027132CF941}" type="pres">
      <dgm:prSet presAssocID="{B9D6A740-0E2C-4927-B6A1-7B2D3642215D}" presName="spacer" presStyleCnt="0"/>
      <dgm:spPr/>
    </dgm:pt>
    <dgm:pt modelId="{6547C08B-0AC3-4FE1-A9A3-FCCA90944F15}" type="pres">
      <dgm:prSet presAssocID="{09229D88-02DB-4590-94BD-B21BD56608B5}" presName="parentText" presStyleLbl="node1" presStyleIdx="2" presStyleCnt="6">
        <dgm:presLayoutVars>
          <dgm:chMax val="0"/>
          <dgm:bulletEnabled val="1"/>
        </dgm:presLayoutVars>
      </dgm:prSet>
      <dgm:spPr/>
    </dgm:pt>
    <dgm:pt modelId="{999360EF-D5CC-4BA9-82C9-EB6D423A708D}" type="pres">
      <dgm:prSet presAssocID="{79708D29-AF17-4496-868D-95856522F532}" presName="spacer" presStyleCnt="0"/>
      <dgm:spPr/>
    </dgm:pt>
    <dgm:pt modelId="{30E892B5-C693-4DCB-81D4-FE8BB8833831}" type="pres">
      <dgm:prSet presAssocID="{B02FA3B6-4DB4-4BB9-AB3B-18F46F5C4AE1}" presName="parentText" presStyleLbl="node1" presStyleIdx="3" presStyleCnt="6">
        <dgm:presLayoutVars>
          <dgm:chMax val="0"/>
          <dgm:bulletEnabled val="1"/>
        </dgm:presLayoutVars>
      </dgm:prSet>
      <dgm:spPr/>
    </dgm:pt>
    <dgm:pt modelId="{19DF2BE4-FC59-4738-8353-ABAFD77DEF38}" type="pres">
      <dgm:prSet presAssocID="{6F570073-E2C4-481C-8BEB-A484FE8AD530}" presName="spacer" presStyleCnt="0"/>
      <dgm:spPr/>
    </dgm:pt>
    <dgm:pt modelId="{6ACF0B57-0FCC-4A31-AEE3-D14205DB7102}" type="pres">
      <dgm:prSet presAssocID="{BA42A8A2-98F3-43DC-B702-E0673CC3573D}" presName="parentText" presStyleLbl="node1" presStyleIdx="4" presStyleCnt="6">
        <dgm:presLayoutVars>
          <dgm:chMax val="0"/>
          <dgm:bulletEnabled val="1"/>
        </dgm:presLayoutVars>
      </dgm:prSet>
      <dgm:spPr/>
    </dgm:pt>
    <dgm:pt modelId="{71DB5EEE-E184-4AB9-8038-1D4CDCE6E6DF}" type="pres">
      <dgm:prSet presAssocID="{B718227F-A0A6-4B4B-8001-15C3C4A5ACFE}" presName="spacer" presStyleCnt="0"/>
      <dgm:spPr/>
    </dgm:pt>
    <dgm:pt modelId="{17ED6F67-5D75-489C-8260-DEC581028A84}" type="pres">
      <dgm:prSet presAssocID="{D091E1C6-4DF3-431D-A301-936C8DC9F53F}" presName="parentText" presStyleLbl="node1" presStyleIdx="5" presStyleCnt="6">
        <dgm:presLayoutVars>
          <dgm:chMax val="0"/>
          <dgm:bulletEnabled val="1"/>
        </dgm:presLayoutVars>
      </dgm:prSet>
      <dgm:spPr/>
    </dgm:pt>
  </dgm:ptLst>
  <dgm:cxnLst>
    <dgm:cxn modelId="{A23E2E01-7F4C-42F4-B7E4-041D19246A4F}" type="presOf" srcId="{57D62554-54F1-4E94-8A53-A7C252E79AC5}" destId="{FBF41B55-0C16-49EC-B606-52B1B46A48D2}" srcOrd="0" destOrd="0" presId="urn:microsoft.com/office/officeart/2005/8/layout/vList2"/>
    <dgm:cxn modelId="{C56EBA06-9549-4CF7-B5A5-7620A4B2A98A}" type="presOf" srcId="{03A5AFBE-890E-45FE-A16C-0CFDA8D63CF3}" destId="{9F930D1C-EC4C-48D8-8CC6-563A6381C398}" srcOrd="0" destOrd="0" presId="urn:microsoft.com/office/officeart/2005/8/layout/vList2"/>
    <dgm:cxn modelId="{4B071207-F7CE-4C9D-B682-3D75D43E4323}" type="presOf" srcId="{BA42A8A2-98F3-43DC-B702-E0673CC3573D}" destId="{6ACF0B57-0FCC-4A31-AEE3-D14205DB7102}" srcOrd="0" destOrd="0" presId="urn:microsoft.com/office/officeart/2005/8/layout/vList2"/>
    <dgm:cxn modelId="{74CE0409-CD9D-42CD-A1CC-99CC2A60A119}" type="presOf" srcId="{D091E1C6-4DF3-431D-A301-936C8DC9F53F}" destId="{17ED6F67-5D75-489C-8260-DEC581028A84}" srcOrd="0" destOrd="0" presId="urn:microsoft.com/office/officeart/2005/8/layout/vList2"/>
    <dgm:cxn modelId="{65C99829-C9AE-4435-A1EB-B19961C0C76C}" srcId="{4D678FFC-E3FE-49B4-8D70-5E80C96D1F16}" destId="{03A5AFBE-890E-45FE-A16C-0CFDA8D63CF3}" srcOrd="1" destOrd="0" parTransId="{14AC7A50-78B5-487B-B362-F83E032E46F9}" sibTransId="{B9D6A740-0E2C-4927-B6A1-7B2D3642215D}"/>
    <dgm:cxn modelId="{2B48EF42-8F05-4BC3-838E-02FFC0776434}" srcId="{4D678FFC-E3FE-49B4-8D70-5E80C96D1F16}" destId="{D091E1C6-4DF3-431D-A301-936C8DC9F53F}" srcOrd="5" destOrd="0" parTransId="{534FF846-11ED-4133-BA50-51F4535EB350}" sibTransId="{034447A7-4381-407E-9985-1CD732BB0734}"/>
    <dgm:cxn modelId="{5F4E4C55-E303-4F8B-BA40-AB9411D15AF6}" srcId="{4D678FFC-E3FE-49B4-8D70-5E80C96D1F16}" destId="{09229D88-02DB-4590-94BD-B21BD56608B5}" srcOrd="2" destOrd="0" parTransId="{D8883815-69F6-400D-ADF4-FECC34479058}" sibTransId="{79708D29-AF17-4496-868D-95856522F532}"/>
    <dgm:cxn modelId="{61256359-C945-411B-9835-234F39A4303A}" type="presOf" srcId="{B02FA3B6-4DB4-4BB9-AB3B-18F46F5C4AE1}" destId="{30E892B5-C693-4DCB-81D4-FE8BB8833831}" srcOrd="0" destOrd="0" presId="urn:microsoft.com/office/officeart/2005/8/layout/vList2"/>
    <dgm:cxn modelId="{9C696499-E246-4B76-9464-C2AC87295972}" srcId="{4D678FFC-E3FE-49B4-8D70-5E80C96D1F16}" destId="{BA42A8A2-98F3-43DC-B702-E0673CC3573D}" srcOrd="4" destOrd="0" parTransId="{08A66640-51A9-40AF-93DD-E7CB35F5C5A2}" sibTransId="{B718227F-A0A6-4B4B-8001-15C3C4A5ACFE}"/>
    <dgm:cxn modelId="{0C10E99B-C8A4-457C-8C68-727CA6CD52A2}" type="presOf" srcId="{4D678FFC-E3FE-49B4-8D70-5E80C96D1F16}" destId="{3DEC19B9-946F-4683-AD62-7A02D7328907}" srcOrd="0" destOrd="0" presId="urn:microsoft.com/office/officeart/2005/8/layout/vList2"/>
    <dgm:cxn modelId="{FADC31AB-F4A1-461B-BBFE-C3ACFAF9BB5B}" srcId="{4D678FFC-E3FE-49B4-8D70-5E80C96D1F16}" destId="{B02FA3B6-4DB4-4BB9-AB3B-18F46F5C4AE1}" srcOrd="3" destOrd="0" parTransId="{3CAE45C3-DAB0-46E5-8F72-F5C9BA57FF73}" sibTransId="{6F570073-E2C4-481C-8BEB-A484FE8AD530}"/>
    <dgm:cxn modelId="{56E155B6-977D-4C98-8789-01A01293B9F3}" srcId="{4D678FFC-E3FE-49B4-8D70-5E80C96D1F16}" destId="{57D62554-54F1-4E94-8A53-A7C252E79AC5}" srcOrd="0" destOrd="0" parTransId="{83EBCCF5-B16E-4E4E-9EEA-4AB971F9C148}" sibTransId="{8E14D29F-9E72-4F48-ADE1-C68B942C8ACD}"/>
    <dgm:cxn modelId="{B6AE8DF9-BC42-40E1-9967-75CA984C9DBA}" type="presOf" srcId="{09229D88-02DB-4590-94BD-B21BD56608B5}" destId="{6547C08B-0AC3-4FE1-A9A3-FCCA90944F15}" srcOrd="0" destOrd="0" presId="urn:microsoft.com/office/officeart/2005/8/layout/vList2"/>
    <dgm:cxn modelId="{C97ACA81-7EB0-42DF-A0D5-B29E3DA46D9F}" type="presParOf" srcId="{3DEC19B9-946F-4683-AD62-7A02D7328907}" destId="{FBF41B55-0C16-49EC-B606-52B1B46A48D2}" srcOrd="0" destOrd="0" presId="urn:microsoft.com/office/officeart/2005/8/layout/vList2"/>
    <dgm:cxn modelId="{6559AD90-4D90-4A72-AEB9-AC7D9FA8DBDF}" type="presParOf" srcId="{3DEC19B9-946F-4683-AD62-7A02D7328907}" destId="{525F0FF0-4D68-4AAD-8CC8-1081180C0206}" srcOrd="1" destOrd="0" presId="urn:microsoft.com/office/officeart/2005/8/layout/vList2"/>
    <dgm:cxn modelId="{FB280E56-329C-4F63-9E09-DDDB57D9A7E7}" type="presParOf" srcId="{3DEC19B9-946F-4683-AD62-7A02D7328907}" destId="{9F930D1C-EC4C-48D8-8CC6-563A6381C398}" srcOrd="2" destOrd="0" presId="urn:microsoft.com/office/officeart/2005/8/layout/vList2"/>
    <dgm:cxn modelId="{F540DF25-2446-4ED5-9A42-C951295C4239}" type="presParOf" srcId="{3DEC19B9-946F-4683-AD62-7A02D7328907}" destId="{FE61956F-473C-4C48-9185-9027132CF941}" srcOrd="3" destOrd="0" presId="urn:microsoft.com/office/officeart/2005/8/layout/vList2"/>
    <dgm:cxn modelId="{3EB4828D-C67F-4307-9E97-F80AD188BDBC}" type="presParOf" srcId="{3DEC19B9-946F-4683-AD62-7A02D7328907}" destId="{6547C08B-0AC3-4FE1-A9A3-FCCA90944F15}" srcOrd="4" destOrd="0" presId="urn:microsoft.com/office/officeart/2005/8/layout/vList2"/>
    <dgm:cxn modelId="{154E4A47-C012-427C-8C8F-D892E03CA4B3}" type="presParOf" srcId="{3DEC19B9-946F-4683-AD62-7A02D7328907}" destId="{999360EF-D5CC-4BA9-82C9-EB6D423A708D}" srcOrd="5" destOrd="0" presId="urn:microsoft.com/office/officeart/2005/8/layout/vList2"/>
    <dgm:cxn modelId="{140DB377-1F00-4FDA-9296-A8026C577B3D}" type="presParOf" srcId="{3DEC19B9-946F-4683-AD62-7A02D7328907}" destId="{30E892B5-C693-4DCB-81D4-FE8BB8833831}" srcOrd="6" destOrd="0" presId="urn:microsoft.com/office/officeart/2005/8/layout/vList2"/>
    <dgm:cxn modelId="{16F656D6-310A-47DB-B84A-16E715385B3C}" type="presParOf" srcId="{3DEC19B9-946F-4683-AD62-7A02D7328907}" destId="{19DF2BE4-FC59-4738-8353-ABAFD77DEF38}" srcOrd="7" destOrd="0" presId="urn:microsoft.com/office/officeart/2005/8/layout/vList2"/>
    <dgm:cxn modelId="{BA68B19A-61DC-4E11-98B7-FBABDA9A1E0C}" type="presParOf" srcId="{3DEC19B9-946F-4683-AD62-7A02D7328907}" destId="{6ACF0B57-0FCC-4A31-AEE3-D14205DB7102}" srcOrd="8" destOrd="0" presId="urn:microsoft.com/office/officeart/2005/8/layout/vList2"/>
    <dgm:cxn modelId="{CFB95277-DEEC-4832-9E72-CCFBDCDB3F5C}" type="presParOf" srcId="{3DEC19B9-946F-4683-AD62-7A02D7328907}" destId="{71DB5EEE-E184-4AB9-8038-1D4CDCE6E6DF}" srcOrd="9" destOrd="0" presId="urn:microsoft.com/office/officeart/2005/8/layout/vList2"/>
    <dgm:cxn modelId="{D87143DE-5880-4572-B374-50000AF83043}" type="presParOf" srcId="{3DEC19B9-946F-4683-AD62-7A02D7328907}" destId="{17ED6F67-5D75-489C-8260-DEC581028A84}"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E677B-D9A2-49FF-BF97-C70913110F1E}">
      <dsp:nvSpPr>
        <dsp:cNvPr id="0" name=""/>
        <dsp:cNvSpPr/>
      </dsp:nvSpPr>
      <dsp:spPr>
        <a:xfrm>
          <a:off x="0" y="468462"/>
          <a:ext cx="4331816" cy="444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dirty="0"/>
            <a:t>Mr. </a:t>
          </a:r>
          <a:r>
            <a:rPr lang="en-US" sz="1900" kern="1200" baseline="0" dirty="0"/>
            <a:t>TP Singwane &amp; Prof S.F Rapholo</a:t>
          </a:r>
          <a:endParaRPr lang="en-GB" sz="1900" kern="1200" dirty="0"/>
        </a:p>
      </dsp:txBody>
      <dsp:txXfrm>
        <a:off x="21704" y="490166"/>
        <a:ext cx="4288408" cy="401192"/>
      </dsp:txXfrm>
    </dsp:sp>
    <dsp:sp modelId="{E1AC548B-1E63-46D9-98E4-BB66348A7ACE}">
      <dsp:nvSpPr>
        <dsp:cNvPr id="0" name=""/>
        <dsp:cNvSpPr/>
      </dsp:nvSpPr>
      <dsp:spPr>
        <a:xfrm>
          <a:off x="0" y="960042"/>
          <a:ext cx="4331816" cy="444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dirty="0"/>
            <a:t>University of Limpopo</a:t>
          </a:r>
          <a:endParaRPr lang="en-GB" sz="1900" kern="1200" dirty="0"/>
        </a:p>
      </dsp:txBody>
      <dsp:txXfrm>
        <a:off x="21704" y="981746"/>
        <a:ext cx="4288408" cy="401192"/>
      </dsp:txXfrm>
    </dsp:sp>
    <dsp:sp modelId="{87EE114C-0822-41B9-999E-E22F4756FEEA}">
      <dsp:nvSpPr>
        <dsp:cNvPr id="0" name=""/>
        <dsp:cNvSpPr/>
      </dsp:nvSpPr>
      <dsp:spPr>
        <a:xfrm>
          <a:off x="0" y="1471526"/>
          <a:ext cx="4331816" cy="444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dirty="0"/>
            <a:t>27 September 2023</a:t>
          </a:r>
          <a:endParaRPr lang="en-GB" sz="1900" kern="1200" dirty="0"/>
        </a:p>
      </dsp:txBody>
      <dsp:txXfrm>
        <a:off x="21704" y="1493230"/>
        <a:ext cx="4288408" cy="4011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32057-34EC-495D-A9BB-E665AA8D55A0}">
      <dsp:nvSpPr>
        <dsp:cNvPr id="0" name=""/>
        <dsp:cNvSpPr/>
      </dsp:nvSpPr>
      <dsp:spPr>
        <a:xfrm>
          <a:off x="0" y="217238"/>
          <a:ext cx="7480920" cy="408936"/>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05EC15-999A-4632-8E9A-E4D3283A8BD3}">
      <dsp:nvSpPr>
        <dsp:cNvPr id="0" name=""/>
        <dsp:cNvSpPr/>
      </dsp:nvSpPr>
      <dsp:spPr>
        <a:xfrm>
          <a:off x="103902" y="327250"/>
          <a:ext cx="189098" cy="18891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49AA62-94C0-4CF8-9D8C-AA6D176CD1F1}">
      <dsp:nvSpPr>
        <dsp:cNvPr id="0" name=""/>
        <dsp:cNvSpPr/>
      </dsp:nvSpPr>
      <dsp:spPr>
        <a:xfrm>
          <a:off x="396903" y="249967"/>
          <a:ext cx="7066084" cy="375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760" tIns="39760" rIns="39760" bIns="39760" numCol="1" spcCol="1270" anchor="ctr" anchorCtr="0">
          <a:noAutofit/>
        </a:bodyPr>
        <a:lstStyle/>
        <a:p>
          <a:pPr marL="0" lvl="0" indent="0" algn="l" defTabSz="488950">
            <a:lnSpc>
              <a:spcPct val="100000"/>
            </a:lnSpc>
            <a:spcBef>
              <a:spcPct val="0"/>
            </a:spcBef>
            <a:spcAft>
              <a:spcPct val="35000"/>
            </a:spcAft>
            <a:buNone/>
          </a:pPr>
          <a:r>
            <a:rPr lang="en-US" sz="1100" kern="1200" dirty="0"/>
            <a:t>The profession of social work and the field of criminal justice currently maintain an improved partnership in criminal justice settings where social workers are employed to provide services to client populations</a:t>
          </a:r>
          <a:endParaRPr lang="en-GB" sz="1100" kern="1200" dirty="0"/>
        </a:p>
      </dsp:txBody>
      <dsp:txXfrm>
        <a:off x="396903" y="249967"/>
        <a:ext cx="7066084" cy="375681"/>
      </dsp:txXfrm>
    </dsp:sp>
    <dsp:sp modelId="{B45A36B8-5495-44AE-A936-A9126A988D52}">
      <dsp:nvSpPr>
        <dsp:cNvPr id="0" name=""/>
        <dsp:cNvSpPr/>
      </dsp:nvSpPr>
      <dsp:spPr>
        <a:xfrm>
          <a:off x="0" y="679022"/>
          <a:ext cx="7480920" cy="553796"/>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E60428-81D0-47F3-B213-6B8C3161A07B}">
      <dsp:nvSpPr>
        <dsp:cNvPr id="0" name=""/>
        <dsp:cNvSpPr/>
      </dsp:nvSpPr>
      <dsp:spPr>
        <a:xfrm>
          <a:off x="103902" y="902537"/>
          <a:ext cx="189098" cy="1889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B57D9E-EB81-45D2-8C41-4D4844F9E513}">
      <dsp:nvSpPr>
        <dsp:cNvPr id="0" name=""/>
        <dsp:cNvSpPr/>
      </dsp:nvSpPr>
      <dsp:spPr>
        <a:xfrm>
          <a:off x="219474" y="735150"/>
          <a:ext cx="7066084" cy="375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760" tIns="39760" rIns="39760" bIns="39760" numCol="1" spcCol="1270" anchor="ctr" anchorCtr="0">
          <a:noAutofit/>
        </a:bodyPr>
        <a:lstStyle/>
        <a:p>
          <a:pPr marL="0" lvl="0" indent="0" algn="l" defTabSz="533400">
            <a:lnSpc>
              <a:spcPct val="100000"/>
            </a:lnSpc>
            <a:spcBef>
              <a:spcPct val="0"/>
            </a:spcBef>
            <a:spcAft>
              <a:spcPct val="35000"/>
            </a:spcAft>
            <a:buNone/>
          </a:pPr>
          <a:r>
            <a:rPr lang="en-US" sz="1200" kern="1200" dirty="0"/>
            <a:t>Social Workers in the criminal Justice system work with various vulnerable groups such as </a:t>
          </a:r>
          <a:r>
            <a:rPr lang="en-US" sz="1200" b="0" i="0" kern="1200" dirty="0"/>
            <a:t>children, the elderly, the poor, drug users, and people with disabilities</a:t>
          </a:r>
          <a:r>
            <a:rPr lang="en-US" sz="1200" kern="1200" dirty="0"/>
            <a:t> </a:t>
          </a:r>
        </a:p>
      </dsp:txBody>
      <dsp:txXfrm>
        <a:off x="219474" y="735150"/>
        <a:ext cx="7066084" cy="375681"/>
      </dsp:txXfrm>
    </dsp:sp>
    <dsp:sp modelId="{3F87A3DF-7652-4CEE-9277-533BF7B349A6}">
      <dsp:nvSpPr>
        <dsp:cNvPr id="0" name=""/>
        <dsp:cNvSpPr/>
      </dsp:nvSpPr>
      <dsp:spPr>
        <a:xfrm>
          <a:off x="0" y="1346420"/>
          <a:ext cx="7480920" cy="785507"/>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743AF0-CCE6-4B0E-B732-D6D4C8D673E2}">
      <dsp:nvSpPr>
        <dsp:cNvPr id="0" name=""/>
        <dsp:cNvSpPr/>
      </dsp:nvSpPr>
      <dsp:spPr>
        <a:xfrm>
          <a:off x="103902" y="1666109"/>
          <a:ext cx="189098" cy="1889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87D83A-9D61-4F0A-BC6D-816EFDA5B8C8}">
      <dsp:nvSpPr>
        <dsp:cNvPr id="0" name=""/>
        <dsp:cNvSpPr/>
      </dsp:nvSpPr>
      <dsp:spPr>
        <a:xfrm>
          <a:off x="414835" y="1364777"/>
          <a:ext cx="7066084" cy="574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760" tIns="39760" rIns="39760" bIns="39760" numCol="1" spcCol="1270" anchor="ctr" anchorCtr="0">
          <a:noAutofit/>
        </a:bodyPr>
        <a:lstStyle/>
        <a:p>
          <a:pPr marL="0" lvl="0" indent="0" algn="l" defTabSz="533400">
            <a:lnSpc>
              <a:spcPct val="100000"/>
            </a:lnSpc>
            <a:spcBef>
              <a:spcPct val="0"/>
            </a:spcBef>
            <a:spcAft>
              <a:spcPct val="35000"/>
            </a:spcAft>
            <a:buNone/>
          </a:pPr>
          <a:r>
            <a:rPr lang="en-US" sz="1200" kern="1200" dirty="0"/>
            <a:t>Criminal justice social workers support vulnerable groups dealing with trauma or severe mental health issues by providing psychotherapeutic methods. </a:t>
          </a:r>
        </a:p>
      </dsp:txBody>
      <dsp:txXfrm>
        <a:off x="414835" y="1364777"/>
        <a:ext cx="7066084" cy="574980"/>
      </dsp:txXfrm>
    </dsp:sp>
    <dsp:sp modelId="{E77B7550-166D-4536-8963-9921B68A4B2E}">
      <dsp:nvSpPr>
        <dsp:cNvPr id="0" name=""/>
        <dsp:cNvSpPr/>
      </dsp:nvSpPr>
      <dsp:spPr>
        <a:xfrm>
          <a:off x="0" y="2247240"/>
          <a:ext cx="7480920" cy="71737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5D0820-75C4-4FFE-9E93-FC32212023CA}">
      <dsp:nvSpPr>
        <dsp:cNvPr id="0" name=""/>
        <dsp:cNvSpPr/>
      </dsp:nvSpPr>
      <dsp:spPr>
        <a:xfrm>
          <a:off x="103902" y="2511469"/>
          <a:ext cx="189098" cy="1889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B99700-C3CE-43C3-8046-0AF43EF6DDEA}">
      <dsp:nvSpPr>
        <dsp:cNvPr id="0" name=""/>
        <dsp:cNvSpPr/>
      </dsp:nvSpPr>
      <dsp:spPr>
        <a:xfrm>
          <a:off x="396903" y="2434186"/>
          <a:ext cx="7066084" cy="375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760" tIns="39760" rIns="39760" bIns="39760" numCol="1" spcCol="1270" anchor="ctr" anchorCtr="0">
          <a:noAutofit/>
        </a:bodyPr>
        <a:lstStyle/>
        <a:p>
          <a:pPr marL="0" lvl="0" indent="0" algn="l" defTabSz="533400">
            <a:lnSpc>
              <a:spcPct val="100000"/>
            </a:lnSpc>
            <a:spcBef>
              <a:spcPct val="0"/>
            </a:spcBef>
            <a:spcAft>
              <a:spcPct val="35000"/>
            </a:spcAft>
            <a:buNone/>
          </a:pPr>
          <a:r>
            <a:rPr lang="en-US" sz="1200" kern="1200" dirty="0"/>
            <a:t>They conduct psychosocial assessments to identify underlying social, emotional, developmental or psychiatric needs. Then, they find their clients the resources to meet those needs, like coping skills, case management, life skills development and home visits.</a:t>
          </a:r>
        </a:p>
      </dsp:txBody>
      <dsp:txXfrm>
        <a:off x="396903" y="2434186"/>
        <a:ext cx="7066084" cy="375681"/>
      </dsp:txXfrm>
    </dsp:sp>
    <dsp:sp modelId="{61E33F38-3EB1-4231-BE6D-9FF3DB0EE4AD}">
      <dsp:nvSpPr>
        <dsp:cNvPr id="0" name=""/>
        <dsp:cNvSpPr/>
      </dsp:nvSpPr>
      <dsp:spPr>
        <a:xfrm>
          <a:off x="0" y="3071478"/>
          <a:ext cx="7480920" cy="666388"/>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10986F-29B3-4EFC-8538-AF481A47379F}">
      <dsp:nvSpPr>
        <dsp:cNvPr id="0" name=""/>
        <dsp:cNvSpPr/>
      </dsp:nvSpPr>
      <dsp:spPr>
        <a:xfrm>
          <a:off x="103902" y="3297269"/>
          <a:ext cx="189098" cy="1889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EA3DC7-6895-457E-B840-874E554FE785}">
      <dsp:nvSpPr>
        <dsp:cNvPr id="0" name=""/>
        <dsp:cNvSpPr/>
      </dsp:nvSpPr>
      <dsp:spPr>
        <a:xfrm>
          <a:off x="396903" y="3219986"/>
          <a:ext cx="7066084" cy="375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760" tIns="39760" rIns="39760" bIns="39760" numCol="1" spcCol="1270" anchor="ctr" anchorCtr="0">
          <a:noAutofit/>
        </a:bodyPr>
        <a:lstStyle/>
        <a:p>
          <a:pPr marL="0" lvl="0" indent="0" algn="l" defTabSz="533400">
            <a:lnSpc>
              <a:spcPct val="100000"/>
            </a:lnSpc>
            <a:spcBef>
              <a:spcPct val="0"/>
            </a:spcBef>
            <a:spcAft>
              <a:spcPct val="35000"/>
            </a:spcAft>
            <a:buNone/>
          </a:pPr>
          <a:r>
            <a:rPr lang="en-US" sz="1200" kern="1200" dirty="0"/>
            <a:t>The responsibilities and duties of a criminal justice social worker vary depending on their work setting and the population they are serving. For example, the duties of a criminal justice social worker who works at a Family advocate office differ greatly from a criminal justice social worker who works at a juvenile corrections facility</a:t>
          </a:r>
        </a:p>
      </dsp:txBody>
      <dsp:txXfrm>
        <a:off x="396903" y="3219986"/>
        <a:ext cx="7066084" cy="375681"/>
      </dsp:txXfrm>
    </dsp:sp>
    <dsp:sp modelId="{5298DE15-DCF6-45BB-B36E-DCA75CB56743}">
      <dsp:nvSpPr>
        <dsp:cNvPr id="0" name=""/>
        <dsp:cNvSpPr/>
      </dsp:nvSpPr>
      <dsp:spPr>
        <a:xfrm>
          <a:off x="0" y="3818841"/>
          <a:ext cx="7480920" cy="73247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F3C827-72BC-45BE-AF61-47B2C3808444}">
      <dsp:nvSpPr>
        <dsp:cNvPr id="0" name=""/>
        <dsp:cNvSpPr/>
      </dsp:nvSpPr>
      <dsp:spPr>
        <a:xfrm>
          <a:off x="103902" y="4090620"/>
          <a:ext cx="189098" cy="188913"/>
        </a:xfrm>
        <a:prstGeom prst="star4">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81CDC5-3B8F-4774-A935-ECC380660296}">
      <dsp:nvSpPr>
        <dsp:cNvPr id="0" name=""/>
        <dsp:cNvSpPr/>
      </dsp:nvSpPr>
      <dsp:spPr>
        <a:xfrm>
          <a:off x="396903" y="4013337"/>
          <a:ext cx="7066084" cy="375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760" tIns="39760" rIns="39760" bIns="39760" numCol="1" spcCol="1270" anchor="ctr" anchorCtr="0">
          <a:noAutofit/>
        </a:bodyPr>
        <a:lstStyle/>
        <a:p>
          <a:pPr marL="0" lvl="0" indent="0" algn="l" defTabSz="533400">
            <a:lnSpc>
              <a:spcPct val="100000"/>
            </a:lnSpc>
            <a:spcBef>
              <a:spcPct val="0"/>
            </a:spcBef>
            <a:spcAft>
              <a:spcPct val="35000"/>
            </a:spcAft>
            <a:buNone/>
          </a:pPr>
          <a:r>
            <a:rPr lang="en-US" sz="1200" kern="1200" dirty="0">
              <a:latin typeface="Noto Sans"/>
            </a:rPr>
            <a:t>Neophyte social Workers in the criminal justice system expresses challenges due to lack of knowledge and experience in  navigating the legal or court systems</a:t>
          </a:r>
        </a:p>
      </dsp:txBody>
      <dsp:txXfrm>
        <a:off x="396903" y="4013337"/>
        <a:ext cx="7066084" cy="375681"/>
      </dsp:txXfrm>
    </dsp:sp>
    <dsp:sp modelId="{07980EF4-DD7C-4249-B49E-46E3A26B5BF3}">
      <dsp:nvSpPr>
        <dsp:cNvPr id="0" name=""/>
        <dsp:cNvSpPr/>
      </dsp:nvSpPr>
      <dsp:spPr>
        <a:xfrm>
          <a:off x="0" y="4653431"/>
          <a:ext cx="7480920" cy="682144"/>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8B296B-0EA2-4F40-BF0F-C3A3895EA5F3}">
      <dsp:nvSpPr>
        <dsp:cNvPr id="0" name=""/>
        <dsp:cNvSpPr/>
      </dsp:nvSpPr>
      <dsp:spPr>
        <a:xfrm>
          <a:off x="103902" y="4891848"/>
          <a:ext cx="189098" cy="18891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561381-BD57-4F0F-BC55-CC644AD99823}">
      <dsp:nvSpPr>
        <dsp:cNvPr id="0" name=""/>
        <dsp:cNvSpPr/>
      </dsp:nvSpPr>
      <dsp:spPr>
        <a:xfrm>
          <a:off x="396903" y="4814565"/>
          <a:ext cx="7066084" cy="375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760" tIns="39760" rIns="39760" bIns="39760" numCol="1" spcCol="1270" anchor="ctr" anchorCtr="0">
          <a:noAutofit/>
        </a:bodyPr>
        <a:lstStyle/>
        <a:p>
          <a:pPr marL="0" lvl="0" indent="0" algn="l" defTabSz="533400">
            <a:lnSpc>
              <a:spcPct val="100000"/>
            </a:lnSpc>
            <a:spcBef>
              <a:spcPct val="0"/>
            </a:spcBef>
            <a:spcAft>
              <a:spcPct val="35000"/>
            </a:spcAft>
            <a:buNone/>
          </a:pPr>
          <a:r>
            <a:rPr lang="en-GB" sz="1200" kern="1200" dirty="0"/>
            <a:t>The purpose of the study was to </a:t>
          </a:r>
          <a:r>
            <a:rPr lang="en-US" sz="1200" kern="1200" dirty="0"/>
            <a:t>explore and describe the challenges and opportunities of social workers working with diverse vulnerable groups within the criminal justice system.</a:t>
          </a:r>
          <a:r>
            <a:rPr lang="en-GB" sz="1200" kern="1200" dirty="0"/>
            <a:t> </a:t>
          </a:r>
          <a:endParaRPr lang="en-US" sz="1200" kern="1200" dirty="0"/>
        </a:p>
      </dsp:txBody>
      <dsp:txXfrm>
        <a:off x="396903" y="4814565"/>
        <a:ext cx="7066084" cy="3756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C357A-43DA-445B-BACF-B02CF9FB1E2B}">
      <dsp:nvSpPr>
        <dsp:cNvPr id="0" name=""/>
        <dsp:cNvSpPr/>
      </dsp:nvSpPr>
      <dsp:spPr>
        <a:xfrm>
          <a:off x="0" y="16436"/>
          <a:ext cx="8628898" cy="12882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4F7C35-D6B7-419B-9342-7BB1CFE4231D}">
      <dsp:nvSpPr>
        <dsp:cNvPr id="0" name=""/>
        <dsp:cNvSpPr/>
      </dsp:nvSpPr>
      <dsp:spPr>
        <a:xfrm>
          <a:off x="-15068" y="468008"/>
          <a:ext cx="371686" cy="3716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BDD389-5D2D-4E2A-8D84-DC372A87F8AD}">
      <dsp:nvSpPr>
        <dsp:cNvPr id="0" name=""/>
        <dsp:cNvSpPr/>
      </dsp:nvSpPr>
      <dsp:spPr>
        <a:xfrm>
          <a:off x="561046" y="315955"/>
          <a:ext cx="3883004" cy="675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522" tIns="71522" rIns="71522" bIns="71522" numCol="1" spcCol="1270" anchor="ctr" anchorCtr="0">
          <a:noAutofit/>
        </a:bodyPr>
        <a:lstStyle/>
        <a:p>
          <a:pPr marL="0" lvl="0" indent="0" algn="l" defTabSz="622300">
            <a:lnSpc>
              <a:spcPct val="100000"/>
            </a:lnSpc>
            <a:spcBef>
              <a:spcPct val="0"/>
            </a:spcBef>
            <a:spcAft>
              <a:spcPct val="35000"/>
            </a:spcAft>
            <a:buNone/>
          </a:pPr>
          <a:r>
            <a:rPr lang="en-US" sz="1400" b="1" kern="1200" dirty="0"/>
            <a:t>Research Strategy</a:t>
          </a:r>
          <a:endParaRPr lang="en-US" sz="1400" kern="1200" dirty="0"/>
        </a:p>
      </dsp:txBody>
      <dsp:txXfrm>
        <a:off x="561046" y="315955"/>
        <a:ext cx="3883004" cy="675794"/>
      </dsp:txXfrm>
    </dsp:sp>
    <dsp:sp modelId="{9664EB72-C5A1-4AFE-A472-5421B03653E4}">
      <dsp:nvSpPr>
        <dsp:cNvPr id="0" name=""/>
        <dsp:cNvSpPr/>
      </dsp:nvSpPr>
      <dsp:spPr>
        <a:xfrm>
          <a:off x="3643555" y="390157"/>
          <a:ext cx="4743826" cy="675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522" tIns="71522" rIns="71522" bIns="71522" numCol="1" spcCol="1270" anchor="ctr" anchorCtr="0">
          <a:noAutofit/>
        </a:bodyPr>
        <a:lstStyle/>
        <a:p>
          <a:pPr marL="0" lvl="0" indent="0" algn="l" defTabSz="533400">
            <a:lnSpc>
              <a:spcPct val="100000"/>
            </a:lnSpc>
            <a:spcBef>
              <a:spcPct val="0"/>
            </a:spcBef>
            <a:spcAft>
              <a:spcPct val="35000"/>
            </a:spcAft>
            <a:buNone/>
          </a:pPr>
          <a:r>
            <a:rPr lang="en-US" sz="1200" b="0" kern="1200" dirty="0"/>
            <a:t>A qualitative approach was adopted- which allowed the researcher to explore the social workers behavior, feelings and probed for reasons and detailed explanation in their interaction with the researcher.</a:t>
          </a:r>
          <a:r>
            <a:rPr lang="en-US" sz="1200" b="0" i="0" kern="1200" dirty="0">
              <a:solidFill>
                <a:srgbClr val="222222"/>
              </a:solidFill>
              <a:effectLst/>
              <a:latin typeface="Arial" panose="020B0604020202020204" pitchFamily="34" charset="0"/>
            </a:rPr>
            <a:t> (Schurink et al., 2021)</a:t>
          </a:r>
          <a:endParaRPr lang="en-US" sz="1200" b="0" kern="1200" dirty="0"/>
        </a:p>
      </dsp:txBody>
      <dsp:txXfrm>
        <a:off x="3643555" y="390157"/>
        <a:ext cx="4743826" cy="675794"/>
      </dsp:txXfrm>
    </dsp:sp>
    <dsp:sp modelId="{30C5F8C2-0FF1-42F0-A740-1B2D46AABD51}">
      <dsp:nvSpPr>
        <dsp:cNvPr id="0" name=""/>
        <dsp:cNvSpPr/>
      </dsp:nvSpPr>
      <dsp:spPr>
        <a:xfrm>
          <a:off x="0" y="1686300"/>
          <a:ext cx="8628898" cy="6757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D1AE2F-AFA0-4E3A-B81B-96312B220E22}">
      <dsp:nvSpPr>
        <dsp:cNvPr id="0" name=""/>
        <dsp:cNvSpPr/>
      </dsp:nvSpPr>
      <dsp:spPr>
        <a:xfrm>
          <a:off x="-15068" y="1812349"/>
          <a:ext cx="371686" cy="3716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954840-C270-419C-AAFB-240FA6FE5542}">
      <dsp:nvSpPr>
        <dsp:cNvPr id="0" name=""/>
        <dsp:cNvSpPr/>
      </dsp:nvSpPr>
      <dsp:spPr>
        <a:xfrm>
          <a:off x="561046" y="1660296"/>
          <a:ext cx="3883004" cy="675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522" tIns="71522" rIns="71522" bIns="71522" numCol="1" spcCol="1270" anchor="ctr" anchorCtr="0">
          <a:noAutofit/>
        </a:bodyPr>
        <a:lstStyle/>
        <a:p>
          <a:pPr marL="0" lvl="0" indent="0" algn="l" defTabSz="622300">
            <a:lnSpc>
              <a:spcPct val="100000"/>
            </a:lnSpc>
            <a:spcBef>
              <a:spcPct val="0"/>
            </a:spcBef>
            <a:spcAft>
              <a:spcPct val="35000"/>
            </a:spcAft>
            <a:buNone/>
          </a:pPr>
          <a:r>
            <a:rPr lang="en-US" sz="1400" b="1" kern="1200" dirty="0"/>
            <a:t>Design.</a:t>
          </a:r>
          <a:endParaRPr lang="en-US" sz="1400" kern="1200" dirty="0"/>
        </a:p>
      </dsp:txBody>
      <dsp:txXfrm>
        <a:off x="561046" y="1660296"/>
        <a:ext cx="3883004" cy="675794"/>
      </dsp:txXfrm>
    </dsp:sp>
    <dsp:sp modelId="{2459F6CB-FB62-4555-B0E5-19C9BBF38252}">
      <dsp:nvSpPr>
        <dsp:cNvPr id="0" name=""/>
        <dsp:cNvSpPr/>
      </dsp:nvSpPr>
      <dsp:spPr>
        <a:xfrm>
          <a:off x="3621100" y="1501906"/>
          <a:ext cx="4844863" cy="1062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522" tIns="71522" rIns="71522" bIns="71522" numCol="1" spcCol="1270" anchor="ctr" anchorCtr="0">
          <a:noAutofit/>
        </a:bodyPr>
        <a:lstStyle/>
        <a:p>
          <a:pPr marL="0" lvl="0" indent="0" algn="l" defTabSz="533400">
            <a:lnSpc>
              <a:spcPct val="100000"/>
            </a:lnSpc>
            <a:spcBef>
              <a:spcPct val="0"/>
            </a:spcBef>
            <a:spcAft>
              <a:spcPct val="35000"/>
            </a:spcAft>
            <a:buNone/>
          </a:pPr>
          <a:r>
            <a:rPr lang="en-US" sz="1200" b="0" kern="1200" dirty="0"/>
            <a:t>The phenomenological research design enabled the researcher to understand the concepts, thoughts, ideas and experiences of the social workers within the criminal justice system (D</a:t>
          </a:r>
          <a:r>
            <a:rPr lang="en-US" sz="1200" b="0" i="0" kern="1200" dirty="0">
              <a:solidFill>
                <a:srgbClr val="222222"/>
              </a:solidFill>
              <a:effectLst/>
              <a:latin typeface="Arial" panose="020B0604020202020204" pitchFamily="34" charset="0"/>
            </a:rPr>
            <a:t>odgson, 2023)</a:t>
          </a:r>
          <a:endParaRPr lang="en-US" sz="1200" b="0" kern="1200" dirty="0"/>
        </a:p>
      </dsp:txBody>
      <dsp:txXfrm>
        <a:off x="3621100" y="1501906"/>
        <a:ext cx="4844863" cy="1062544"/>
      </dsp:txXfrm>
    </dsp:sp>
    <dsp:sp modelId="{39A547D3-E4C2-4037-8556-7341E670F7F0}">
      <dsp:nvSpPr>
        <dsp:cNvPr id="0" name=""/>
        <dsp:cNvSpPr/>
      </dsp:nvSpPr>
      <dsp:spPr>
        <a:xfrm>
          <a:off x="0" y="2688040"/>
          <a:ext cx="8628898" cy="6757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6133C4-ADF8-45E0-B8DB-E081550F8272}">
      <dsp:nvSpPr>
        <dsp:cNvPr id="0" name=""/>
        <dsp:cNvSpPr/>
      </dsp:nvSpPr>
      <dsp:spPr>
        <a:xfrm>
          <a:off x="-15068" y="2850467"/>
          <a:ext cx="371686" cy="3716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B4C6C56-8159-4552-B024-FF46AA9CCB4E}">
      <dsp:nvSpPr>
        <dsp:cNvPr id="0" name=""/>
        <dsp:cNvSpPr/>
      </dsp:nvSpPr>
      <dsp:spPr>
        <a:xfrm>
          <a:off x="561046" y="2698414"/>
          <a:ext cx="3883004" cy="675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522" tIns="71522" rIns="71522" bIns="71522" numCol="1" spcCol="1270" anchor="ctr" anchorCtr="0">
          <a:noAutofit/>
        </a:bodyPr>
        <a:lstStyle/>
        <a:p>
          <a:pPr marL="0" lvl="0" indent="0" algn="l" defTabSz="622300">
            <a:lnSpc>
              <a:spcPct val="100000"/>
            </a:lnSpc>
            <a:spcBef>
              <a:spcPct val="0"/>
            </a:spcBef>
            <a:spcAft>
              <a:spcPct val="35000"/>
            </a:spcAft>
            <a:buNone/>
          </a:pPr>
          <a:r>
            <a:rPr lang="en-US" sz="1400" b="1" kern="1200" dirty="0"/>
            <a:t>Population, sample and sampling procedure</a:t>
          </a:r>
          <a:endParaRPr lang="en-US" sz="1400" kern="1200" dirty="0"/>
        </a:p>
      </dsp:txBody>
      <dsp:txXfrm>
        <a:off x="561046" y="2698414"/>
        <a:ext cx="3883004" cy="675794"/>
      </dsp:txXfrm>
    </dsp:sp>
    <dsp:sp modelId="{C30F1034-D1DE-40D7-825C-594956997D0D}">
      <dsp:nvSpPr>
        <dsp:cNvPr id="0" name=""/>
        <dsp:cNvSpPr/>
      </dsp:nvSpPr>
      <dsp:spPr>
        <a:xfrm>
          <a:off x="3589885" y="2732433"/>
          <a:ext cx="4642669" cy="675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522" tIns="71522" rIns="71522" bIns="71522" numCol="1" spcCol="1270" anchor="ctr" anchorCtr="0">
          <a:noAutofit/>
        </a:bodyPr>
        <a:lstStyle/>
        <a:p>
          <a:pPr marL="0" lvl="0" indent="0" algn="l" defTabSz="533400">
            <a:lnSpc>
              <a:spcPct val="100000"/>
            </a:lnSpc>
            <a:spcBef>
              <a:spcPct val="0"/>
            </a:spcBef>
            <a:spcAft>
              <a:spcPct val="35000"/>
            </a:spcAft>
            <a:buNone/>
          </a:pPr>
          <a:r>
            <a:rPr lang="en-US" sz="1200" b="0" kern="1200" dirty="0"/>
            <a:t>The population of the study were 11 social workers. Within the non-probability sampling, the triangulation of purposive, convenience and snowball sampling was used to sample social workers who work within the criminal justice system </a:t>
          </a:r>
        </a:p>
      </dsp:txBody>
      <dsp:txXfrm>
        <a:off x="3589885" y="2732433"/>
        <a:ext cx="4642669" cy="675794"/>
      </dsp:txXfrm>
    </dsp:sp>
    <dsp:sp modelId="{70F6CACE-FBDE-4672-96E1-34C0E56EEA21}">
      <dsp:nvSpPr>
        <dsp:cNvPr id="0" name=""/>
        <dsp:cNvSpPr/>
      </dsp:nvSpPr>
      <dsp:spPr>
        <a:xfrm>
          <a:off x="0" y="3558511"/>
          <a:ext cx="8628898" cy="6757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C7308D-2FFE-40B4-818B-620F741E944F}">
      <dsp:nvSpPr>
        <dsp:cNvPr id="0" name=""/>
        <dsp:cNvSpPr/>
      </dsp:nvSpPr>
      <dsp:spPr>
        <a:xfrm>
          <a:off x="-15068" y="3695210"/>
          <a:ext cx="371686" cy="3716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3A9B3F-C21A-4447-9E26-2646058128E8}">
      <dsp:nvSpPr>
        <dsp:cNvPr id="0" name=""/>
        <dsp:cNvSpPr/>
      </dsp:nvSpPr>
      <dsp:spPr>
        <a:xfrm>
          <a:off x="561046" y="3543157"/>
          <a:ext cx="3883004" cy="675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522" tIns="71522" rIns="71522" bIns="71522" numCol="1" spcCol="1270" anchor="ctr" anchorCtr="0">
          <a:noAutofit/>
        </a:bodyPr>
        <a:lstStyle/>
        <a:p>
          <a:pPr marL="0" lvl="0" indent="0" algn="l" defTabSz="622300">
            <a:lnSpc>
              <a:spcPct val="100000"/>
            </a:lnSpc>
            <a:spcBef>
              <a:spcPct val="0"/>
            </a:spcBef>
            <a:spcAft>
              <a:spcPct val="35000"/>
            </a:spcAft>
            <a:buNone/>
          </a:pPr>
          <a:r>
            <a:rPr lang="en-US" sz="1400" b="1" kern="1200" dirty="0"/>
            <a:t>Data Collection</a:t>
          </a:r>
          <a:endParaRPr lang="en-US" sz="1400" kern="1200" dirty="0"/>
        </a:p>
      </dsp:txBody>
      <dsp:txXfrm>
        <a:off x="561046" y="3543157"/>
        <a:ext cx="3883004" cy="675794"/>
      </dsp:txXfrm>
    </dsp:sp>
    <dsp:sp modelId="{0AB745AE-07AD-4EB9-8A9D-2D9BE65B13B4}">
      <dsp:nvSpPr>
        <dsp:cNvPr id="0" name=""/>
        <dsp:cNvSpPr/>
      </dsp:nvSpPr>
      <dsp:spPr>
        <a:xfrm>
          <a:off x="3621378" y="3558511"/>
          <a:ext cx="4726900" cy="675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522" tIns="71522" rIns="71522" bIns="71522" numCol="1" spcCol="1270" anchor="ctr" anchorCtr="0">
          <a:noAutofit/>
        </a:bodyPr>
        <a:lstStyle/>
        <a:p>
          <a:pPr marL="0" lvl="0" indent="0" algn="l" defTabSz="488950">
            <a:lnSpc>
              <a:spcPct val="100000"/>
            </a:lnSpc>
            <a:spcBef>
              <a:spcPct val="0"/>
            </a:spcBef>
            <a:spcAft>
              <a:spcPct val="35000"/>
            </a:spcAft>
            <a:buNone/>
          </a:pPr>
          <a:r>
            <a:rPr lang="en-US" sz="1100" b="0" kern="1200" dirty="0"/>
            <a:t>Semi-structured interviews were used to collect data from the 11 social workers (Geyer,2021). The interviews consisted of predeveloped, open-ended questions, but allowed room for modification and exploration of related topics</a:t>
          </a:r>
        </a:p>
      </dsp:txBody>
      <dsp:txXfrm>
        <a:off x="3621378" y="3558511"/>
        <a:ext cx="4726900" cy="675794"/>
      </dsp:txXfrm>
    </dsp:sp>
    <dsp:sp modelId="{5D2C7CCC-446B-4752-ADE9-4CE5F1263BC0}">
      <dsp:nvSpPr>
        <dsp:cNvPr id="0" name=""/>
        <dsp:cNvSpPr/>
      </dsp:nvSpPr>
      <dsp:spPr>
        <a:xfrm>
          <a:off x="0" y="4273332"/>
          <a:ext cx="8628898" cy="6757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FD7E8A-4903-46D8-9679-34234404AAA6}">
      <dsp:nvSpPr>
        <dsp:cNvPr id="0" name=""/>
        <dsp:cNvSpPr/>
      </dsp:nvSpPr>
      <dsp:spPr>
        <a:xfrm>
          <a:off x="-15068" y="4539953"/>
          <a:ext cx="371686" cy="37168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AB03C4-85C9-4926-905A-9FEE6EAF222E}">
      <dsp:nvSpPr>
        <dsp:cNvPr id="0" name=""/>
        <dsp:cNvSpPr/>
      </dsp:nvSpPr>
      <dsp:spPr>
        <a:xfrm>
          <a:off x="561046" y="4387900"/>
          <a:ext cx="3883004" cy="675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522" tIns="71522" rIns="71522" bIns="71522" numCol="1" spcCol="1270" anchor="ctr" anchorCtr="0">
          <a:noAutofit/>
        </a:bodyPr>
        <a:lstStyle/>
        <a:p>
          <a:pPr marL="0" lvl="0" indent="0" algn="l" defTabSz="622300">
            <a:lnSpc>
              <a:spcPct val="100000"/>
            </a:lnSpc>
            <a:spcBef>
              <a:spcPct val="0"/>
            </a:spcBef>
            <a:spcAft>
              <a:spcPct val="35000"/>
            </a:spcAft>
            <a:buNone/>
          </a:pPr>
          <a:r>
            <a:rPr lang="en-US" sz="1400" b="1" kern="1200" dirty="0"/>
            <a:t>Data analysis</a:t>
          </a:r>
          <a:endParaRPr lang="en-US" sz="1400" kern="1200" dirty="0"/>
        </a:p>
      </dsp:txBody>
      <dsp:txXfrm>
        <a:off x="561046" y="4387900"/>
        <a:ext cx="3883004" cy="675794"/>
      </dsp:txXfrm>
    </dsp:sp>
    <dsp:sp modelId="{D81F9AF6-723E-4C75-8FDA-E92ACFA8FAD5}">
      <dsp:nvSpPr>
        <dsp:cNvPr id="0" name=""/>
        <dsp:cNvSpPr/>
      </dsp:nvSpPr>
      <dsp:spPr>
        <a:xfrm>
          <a:off x="3621080" y="4350596"/>
          <a:ext cx="4455893" cy="675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522" tIns="71522" rIns="71522" bIns="71522" numCol="1" spcCol="1270" anchor="ctr" anchorCtr="0">
          <a:noAutofit/>
        </a:bodyPr>
        <a:lstStyle/>
        <a:p>
          <a:pPr marL="0" lvl="0" indent="0" algn="l" defTabSz="533400">
            <a:lnSpc>
              <a:spcPct val="100000"/>
            </a:lnSpc>
            <a:spcBef>
              <a:spcPct val="0"/>
            </a:spcBef>
            <a:spcAft>
              <a:spcPct val="35000"/>
            </a:spcAft>
            <a:buNone/>
          </a:pPr>
          <a:r>
            <a:rPr lang="en-US" sz="1200" b="0" kern="1200" dirty="0"/>
            <a:t>Thematic analysis was used to </a:t>
          </a:r>
          <a:r>
            <a:rPr lang="en-US" sz="1200" b="0" kern="1200" dirty="0" err="1"/>
            <a:t>analyse</a:t>
          </a:r>
          <a:r>
            <a:rPr lang="en-US" sz="1200" b="0" kern="1200" dirty="0"/>
            <a:t> the data collected from the semi-structured interviews after vigorous transcription, and several themes emerged as alluded to in the findings</a:t>
          </a:r>
        </a:p>
      </dsp:txBody>
      <dsp:txXfrm>
        <a:off x="3621080" y="4350596"/>
        <a:ext cx="4455893" cy="6757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2D0BE-6C24-4CC9-896A-38C05480A8E7}">
      <dsp:nvSpPr>
        <dsp:cNvPr id="0" name=""/>
        <dsp:cNvSpPr/>
      </dsp:nvSpPr>
      <dsp:spPr>
        <a:xfrm>
          <a:off x="2469523" y="653566"/>
          <a:ext cx="503943" cy="91440"/>
        </a:xfrm>
        <a:custGeom>
          <a:avLst/>
          <a:gdLst/>
          <a:ahLst/>
          <a:cxnLst/>
          <a:rect l="0" t="0" r="0" b="0"/>
          <a:pathLst>
            <a:path>
              <a:moveTo>
                <a:pt x="0" y="45720"/>
              </a:moveTo>
              <a:lnTo>
                <a:pt x="503943"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08131" y="696613"/>
        <a:ext cx="26727" cy="5345"/>
      </dsp:txXfrm>
    </dsp:sp>
    <dsp:sp modelId="{875F37F4-86F9-4BE8-A3D7-78969889ACBB}">
      <dsp:nvSpPr>
        <dsp:cNvPr id="0" name=""/>
        <dsp:cNvSpPr/>
      </dsp:nvSpPr>
      <dsp:spPr>
        <a:xfrm>
          <a:off x="147220" y="2055"/>
          <a:ext cx="2324103" cy="139446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883" tIns="119540" rIns="113883" bIns="119540" numCol="1" spcCol="1270" anchor="ctr" anchorCtr="0">
          <a:noAutofit/>
        </a:bodyPr>
        <a:lstStyle/>
        <a:p>
          <a:pPr marL="0" lvl="0" indent="0" algn="ctr" defTabSz="577850">
            <a:lnSpc>
              <a:spcPct val="90000"/>
            </a:lnSpc>
            <a:spcBef>
              <a:spcPct val="0"/>
            </a:spcBef>
            <a:spcAft>
              <a:spcPct val="35000"/>
            </a:spcAft>
            <a:buNone/>
          </a:pPr>
          <a:r>
            <a:rPr lang="en-US" sz="1300" kern="1200"/>
            <a:t>There is little or no collaboration  of key stakeholders within the criminal justice system, leading to recidivism</a:t>
          </a:r>
        </a:p>
      </dsp:txBody>
      <dsp:txXfrm>
        <a:off x="147220" y="2055"/>
        <a:ext cx="2324103" cy="1394461"/>
      </dsp:txXfrm>
    </dsp:sp>
    <dsp:sp modelId="{8EC53283-8E14-4C02-A7E3-43FBBE934648}">
      <dsp:nvSpPr>
        <dsp:cNvPr id="0" name=""/>
        <dsp:cNvSpPr/>
      </dsp:nvSpPr>
      <dsp:spPr>
        <a:xfrm>
          <a:off x="5328170" y="653566"/>
          <a:ext cx="503943" cy="91440"/>
        </a:xfrm>
        <a:custGeom>
          <a:avLst/>
          <a:gdLst/>
          <a:ahLst/>
          <a:cxnLst/>
          <a:rect l="0" t="0" r="0" b="0"/>
          <a:pathLst>
            <a:path>
              <a:moveTo>
                <a:pt x="0" y="45720"/>
              </a:moveTo>
              <a:lnTo>
                <a:pt x="503943" y="45720"/>
              </a:lnTo>
            </a:path>
          </a:pathLst>
        </a:custGeom>
        <a:noFill/>
        <a:ln w="9525" cap="flat" cmpd="sng" algn="ctr">
          <a:solidFill>
            <a:schemeClr val="accent2">
              <a:hueOff val="668788"/>
              <a:satOff val="-834"/>
              <a:lumOff val="19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66778" y="696613"/>
        <a:ext cx="26727" cy="5345"/>
      </dsp:txXfrm>
    </dsp:sp>
    <dsp:sp modelId="{75602D64-4C92-48B3-A1FF-0AEDE185C499}">
      <dsp:nvSpPr>
        <dsp:cNvPr id="0" name=""/>
        <dsp:cNvSpPr/>
      </dsp:nvSpPr>
      <dsp:spPr>
        <a:xfrm>
          <a:off x="3005867" y="2055"/>
          <a:ext cx="2324103" cy="1394461"/>
        </a:xfrm>
        <a:prstGeom prst="rect">
          <a:avLst/>
        </a:prstGeom>
        <a:gradFill rotWithShape="0">
          <a:gsLst>
            <a:gs pos="0">
              <a:schemeClr val="accent2">
                <a:hueOff val="585190"/>
                <a:satOff val="-730"/>
                <a:lumOff val="172"/>
                <a:alphaOff val="0"/>
                <a:shade val="51000"/>
                <a:satMod val="130000"/>
              </a:schemeClr>
            </a:gs>
            <a:gs pos="80000">
              <a:schemeClr val="accent2">
                <a:hueOff val="585190"/>
                <a:satOff val="-730"/>
                <a:lumOff val="172"/>
                <a:alphaOff val="0"/>
                <a:shade val="93000"/>
                <a:satMod val="130000"/>
              </a:schemeClr>
            </a:gs>
            <a:gs pos="100000">
              <a:schemeClr val="accent2">
                <a:hueOff val="585190"/>
                <a:satOff val="-730"/>
                <a:lumOff val="17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883" tIns="119540" rIns="113883" bIns="119540" numCol="1" spcCol="1270" anchor="ctr" anchorCtr="0">
          <a:noAutofit/>
        </a:bodyPr>
        <a:lstStyle/>
        <a:p>
          <a:pPr marL="0" lvl="0" indent="0" algn="ctr" defTabSz="577850">
            <a:lnSpc>
              <a:spcPct val="90000"/>
            </a:lnSpc>
            <a:spcBef>
              <a:spcPct val="0"/>
            </a:spcBef>
            <a:spcAft>
              <a:spcPct val="35000"/>
            </a:spcAft>
            <a:buNone/>
          </a:pPr>
          <a:r>
            <a:rPr lang="en-US" sz="1300" kern="1200"/>
            <a:t>There is a paucity of Laws and legislation for social workers.</a:t>
          </a:r>
        </a:p>
      </dsp:txBody>
      <dsp:txXfrm>
        <a:off x="3005867" y="2055"/>
        <a:ext cx="2324103" cy="1394461"/>
      </dsp:txXfrm>
    </dsp:sp>
    <dsp:sp modelId="{FCC7E863-747C-41C4-8B38-0CE1C611B4AF}">
      <dsp:nvSpPr>
        <dsp:cNvPr id="0" name=""/>
        <dsp:cNvSpPr/>
      </dsp:nvSpPr>
      <dsp:spPr>
        <a:xfrm>
          <a:off x="1309271" y="1394717"/>
          <a:ext cx="5717294" cy="503943"/>
        </a:xfrm>
        <a:custGeom>
          <a:avLst/>
          <a:gdLst/>
          <a:ahLst/>
          <a:cxnLst/>
          <a:rect l="0" t="0" r="0" b="0"/>
          <a:pathLst>
            <a:path>
              <a:moveTo>
                <a:pt x="5717294" y="0"/>
              </a:moveTo>
              <a:lnTo>
                <a:pt x="5717294" y="269071"/>
              </a:lnTo>
              <a:lnTo>
                <a:pt x="0" y="269071"/>
              </a:lnTo>
              <a:lnTo>
                <a:pt x="0" y="503943"/>
              </a:lnTo>
            </a:path>
          </a:pathLst>
        </a:custGeom>
        <a:noFill/>
        <a:ln w="9525" cap="flat" cmpd="sng" algn="ctr">
          <a:solidFill>
            <a:schemeClr val="accent2">
              <a:hueOff val="1337577"/>
              <a:satOff val="-1668"/>
              <a:lumOff val="39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24363" y="1644016"/>
        <a:ext cx="287111" cy="5345"/>
      </dsp:txXfrm>
    </dsp:sp>
    <dsp:sp modelId="{7DC317E8-4FB2-4142-9B22-06512997B0B4}">
      <dsp:nvSpPr>
        <dsp:cNvPr id="0" name=""/>
        <dsp:cNvSpPr/>
      </dsp:nvSpPr>
      <dsp:spPr>
        <a:xfrm>
          <a:off x="5864514" y="2055"/>
          <a:ext cx="2324103" cy="1394461"/>
        </a:xfrm>
        <a:prstGeom prst="rect">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883" tIns="119540" rIns="113883" bIns="119540" numCol="1" spcCol="1270" anchor="ctr" anchorCtr="0">
          <a:noAutofit/>
        </a:bodyPr>
        <a:lstStyle/>
        <a:p>
          <a:pPr marL="0" lvl="0" indent="0" algn="ctr" defTabSz="577850">
            <a:lnSpc>
              <a:spcPct val="90000"/>
            </a:lnSpc>
            <a:spcBef>
              <a:spcPct val="0"/>
            </a:spcBef>
            <a:spcAft>
              <a:spcPct val="35000"/>
            </a:spcAft>
            <a:buNone/>
          </a:pPr>
          <a:r>
            <a:rPr lang="en-US" sz="1300" kern="1200"/>
            <a:t>Furthermore, those without experience seemed to be devoid of paramount legislation which underpinned the field of the criminal justice system. </a:t>
          </a:r>
        </a:p>
      </dsp:txBody>
      <dsp:txXfrm>
        <a:off x="5864514" y="2055"/>
        <a:ext cx="2324103" cy="1394461"/>
      </dsp:txXfrm>
    </dsp:sp>
    <dsp:sp modelId="{8CBB897D-5C23-4352-8B67-61C63EBB9449}">
      <dsp:nvSpPr>
        <dsp:cNvPr id="0" name=""/>
        <dsp:cNvSpPr/>
      </dsp:nvSpPr>
      <dsp:spPr>
        <a:xfrm>
          <a:off x="2469523" y="2582572"/>
          <a:ext cx="503943" cy="91440"/>
        </a:xfrm>
        <a:custGeom>
          <a:avLst/>
          <a:gdLst/>
          <a:ahLst/>
          <a:cxnLst/>
          <a:rect l="0" t="0" r="0" b="0"/>
          <a:pathLst>
            <a:path>
              <a:moveTo>
                <a:pt x="0" y="45720"/>
              </a:moveTo>
              <a:lnTo>
                <a:pt x="503943" y="45720"/>
              </a:lnTo>
            </a:path>
          </a:pathLst>
        </a:custGeom>
        <a:noFill/>
        <a:ln w="9525" cap="flat" cmpd="sng" algn="ctr">
          <a:solidFill>
            <a:schemeClr val="accent2">
              <a:hueOff val="2006365"/>
              <a:satOff val="-2502"/>
              <a:lumOff val="58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08131" y="2625619"/>
        <a:ext cx="26727" cy="5345"/>
      </dsp:txXfrm>
    </dsp:sp>
    <dsp:sp modelId="{A34B639C-245F-48B4-B9B8-D2F88A62511C}">
      <dsp:nvSpPr>
        <dsp:cNvPr id="0" name=""/>
        <dsp:cNvSpPr/>
      </dsp:nvSpPr>
      <dsp:spPr>
        <a:xfrm>
          <a:off x="147220" y="1931061"/>
          <a:ext cx="2324103" cy="1394461"/>
        </a:xfrm>
        <a:prstGeom prst="rect">
          <a:avLst/>
        </a:prstGeom>
        <a:gradFill rotWithShape="0">
          <a:gsLst>
            <a:gs pos="0">
              <a:schemeClr val="accent2">
                <a:hueOff val="1755570"/>
                <a:satOff val="-2190"/>
                <a:lumOff val="515"/>
                <a:alphaOff val="0"/>
                <a:shade val="51000"/>
                <a:satMod val="130000"/>
              </a:schemeClr>
            </a:gs>
            <a:gs pos="80000">
              <a:schemeClr val="accent2">
                <a:hueOff val="1755570"/>
                <a:satOff val="-2190"/>
                <a:lumOff val="515"/>
                <a:alphaOff val="0"/>
                <a:shade val="93000"/>
                <a:satMod val="130000"/>
              </a:schemeClr>
            </a:gs>
            <a:gs pos="100000">
              <a:schemeClr val="accent2">
                <a:hueOff val="1755570"/>
                <a:satOff val="-2190"/>
                <a:lumOff val="5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883" tIns="119540" rIns="113883" bIns="119540" numCol="1" spcCol="1270" anchor="ctr" anchorCtr="0">
          <a:noAutofit/>
        </a:bodyPr>
        <a:lstStyle/>
        <a:p>
          <a:pPr marL="0" lvl="0" indent="0" algn="ctr" defTabSz="577850">
            <a:lnSpc>
              <a:spcPct val="90000"/>
            </a:lnSpc>
            <a:spcBef>
              <a:spcPct val="0"/>
            </a:spcBef>
            <a:spcAft>
              <a:spcPct val="35000"/>
            </a:spcAft>
            <a:buNone/>
          </a:pPr>
          <a:r>
            <a:rPr lang="en-US" sz="1300" kern="1200"/>
            <a:t>Social workers who started their careers elsewhere showed a great deal of knowledge and seemed to thrive within the criminal justice system.</a:t>
          </a:r>
        </a:p>
      </dsp:txBody>
      <dsp:txXfrm>
        <a:off x="147220" y="1931061"/>
        <a:ext cx="2324103" cy="1394461"/>
      </dsp:txXfrm>
    </dsp:sp>
    <dsp:sp modelId="{2BAE856F-B102-469B-9239-59316F0716B9}">
      <dsp:nvSpPr>
        <dsp:cNvPr id="0" name=""/>
        <dsp:cNvSpPr/>
      </dsp:nvSpPr>
      <dsp:spPr>
        <a:xfrm>
          <a:off x="5328170" y="2582572"/>
          <a:ext cx="503943" cy="91440"/>
        </a:xfrm>
        <a:custGeom>
          <a:avLst/>
          <a:gdLst/>
          <a:ahLst/>
          <a:cxnLst/>
          <a:rect l="0" t="0" r="0" b="0"/>
          <a:pathLst>
            <a:path>
              <a:moveTo>
                <a:pt x="0" y="45720"/>
              </a:moveTo>
              <a:lnTo>
                <a:pt x="503943" y="45720"/>
              </a:lnTo>
            </a:path>
          </a:pathLst>
        </a:custGeom>
        <a:noFill/>
        <a:ln w="9525" cap="flat" cmpd="sng" algn="ctr">
          <a:solidFill>
            <a:schemeClr val="accent2">
              <a:hueOff val="2675154"/>
              <a:satOff val="-3337"/>
              <a:lumOff val="78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66778" y="2625619"/>
        <a:ext cx="26727" cy="5345"/>
      </dsp:txXfrm>
    </dsp:sp>
    <dsp:sp modelId="{DF5AF52D-67C1-434C-A908-D5BE924D7B07}">
      <dsp:nvSpPr>
        <dsp:cNvPr id="0" name=""/>
        <dsp:cNvSpPr/>
      </dsp:nvSpPr>
      <dsp:spPr>
        <a:xfrm>
          <a:off x="3005867" y="1931061"/>
          <a:ext cx="2324103" cy="1394461"/>
        </a:xfrm>
        <a:prstGeom prst="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883" tIns="119540" rIns="113883" bIns="119540" numCol="1" spcCol="1270" anchor="ctr" anchorCtr="0">
          <a:noAutofit/>
        </a:bodyPr>
        <a:lstStyle/>
        <a:p>
          <a:pPr marL="0" lvl="0" indent="0" algn="ctr" defTabSz="577850">
            <a:lnSpc>
              <a:spcPct val="90000"/>
            </a:lnSpc>
            <a:spcBef>
              <a:spcPct val="0"/>
            </a:spcBef>
            <a:spcAft>
              <a:spcPct val="35000"/>
            </a:spcAft>
            <a:buNone/>
          </a:pPr>
          <a:r>
            <a:rPr lang="en-US" sz="1300" kern="1200"/>
            <a:t>Structural dysfunction at the management and political level affect the service delivery (i.e. social workers not reporting to social work professionals).</a:t>
          </a:r>
        </a:p>
      </dsp:txBody>
      <dsp:txXfrm>
        <a:off x="3005867" y="1931061"/>
        <a:ext cx="2324103" cy="1394461"/>
      </dsp:txXfrm>
    </dsp:sp>
    <dsp:sp modelId="{39D4B0D8-64B7-4473-91EF-B59AD65AF6AF}">
      <dsp:nvSpPr>
        <dsp:cNvPr id="0" name=""/>
        <dsp:cNvSpPr/>
      </dsp:nvSpPr>
      <dsp:spPr>
        <a:xfrm>
          <a:off x="1309271" y="3323722"/>
          <a:ext cx="5717294" cy="503943"/>
        </a:xfrm>
        <a:custGeom>
          <a:avLst/>
          <a:gdLst/>
          <a:ahLst/>
          <a:cxnLst/>
          <a:rect l="0" t="0" r="0" b="0"/>
          <a:pathLst>
            <a:path>
              <a:moveTo>
                <a:pt x="5717294" y="0"/>
              </a:moveTo>
              <a:lnTo>
                <a:pt x="5717294" y="269071"/>
              </a:lnTo>
              <a:lnTo>
                <a:pt x="0" y="269071"/>
              </a:lnTo>
              <a:lnTo>
                <a:pt x="0" y="503943"/>
              </a:lnTo>
            </a:path>
          </a:pathLst>
        </a:custGeom>
        <a:noFill/>
        <a:ln w="9525" cap="flat" cmpd="sng" algn="ctr">
          <a:solidFill>
            <a:schemeClr val="accent2">
              <a:hueOff val="3343942"/>
              <a:satOff val="-4171"/>
              <a:lumOff val="98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24363" y="3573022"/>
        <a:ext cx="287111" cy="5345"/>
      </dsp:txXfrm>
    </dsp:sp>
    <dsp:sp modelId="{50CD8557-C212-411B-8953-C85210B18940}">
      <dsp:nvSpPr>
        <dsp:cNvPr id="0" name=""/>
        <dsp:cNvSpPr/>
      </dsp:nvSpPr>
      <dsp:spPr>
        <a:xfrm>
          <a:off x="5864514" y="1931061"/>
          <a:ext cx="2324103" cy="1394461"/>
        </a:xfrm>
        <a:prstGeom prst="rect">
          <a:avLst/>
        </a:prstGeom>
        <a:gradFill rotWithShape="0">
          <a:gsLst>
            <a:gs pos="0">
              <a:schemeClr val="accent2">
                <a:hueOff val="2925949"/>
                <a:satOff val="-3649"/>
                <a:lumOff val="858"/>
                <a:alphaOff val="0"/>
                <a:shade val="51000"/>
                <a:satMod val="130000"/>
              </a:schemeClr>
            </a:gs>
            <a:gs pos="80000">
              <a:schemeClr val="accent2">
                <a:hueOff val="2925949"/>
                <a:satOff val="-3649"/>
                <a:lumOff val="858"/>
                <a:alphaOff val="0"/>
                <a:shade val="93000"/>
                <a:satMod val="130000"/>
              </a:schemeClr>
            </a:gs>
            <a:gs pos="100000">
              <a:schemeClr val="accent2">
                <a:hueOff val="2925949"/>
                <a:satOff val="-3649"/>
                <a:lumOff val="85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883" tIns="119540" rIns="113883" bIns="119540" numCol="1" spcCol="1270" anchor="ctr" anchorCtr="0">
          <a:noAutofit/>
        </a:bodyPr>
        <a:lstStyle/>
        <a:p>
          <a:pPr marL="0" lvl="0" indent="0" algn="ctr" defTabSz="577850">
            <a:lnSpc>
              <a:spcPct val="90000"/>
            </a:lnSpc>
            <a:spcBef>
              <a:spcPct val="0"/>
            </a:spcBef>
            <a:spcAft>
              <a:spcPct val="35000"/>
            </a:spcAft>
            <a:buNone/>
          </a:pPr>
          <a:r>
            <a:rPr lang="en-US" sz="1300" kern="1200"/>
            <a:t>SW sometimes referred as “soft” professionals</a:t>
          </a:r>
        </a:p>
      </dsp:txBody>
      <dsp:txXfrm>
        <a:off x="5864514" y="1931061"/>
        <a:ext cx="2324103" cy="1394461"/>
      </dsp:txXfrm>
    </dsp:sp>
    <dsp:sp modelId="{7FBCABA3-D792-44F9-A579-7D4BEABBC374}">
      <dsp:nvSpPr>
        <dsp:cNvPr id="0" name=""/>
        <dsp:cNvSpPr/>
      </dsp:nvSpPr>
      <dsp:spPr>
        <a:xfrm>
          <a:off x="2469523" y="4511577"/>
          <a:ext cx="503943" cy="91440"/>
        </a:xfrm>
        <a:custGeom>
          <a:avLst/>
          <a:gdLst/>
          <a:ahLst/>
          <a:cxnLst/>
          <a:rect l="0" t="0" r="0" b="0"/>
          <a:pathLst>
            <a:path>
              <a:moveTo>
                <a:pt x="0" y="45720"/>
              </a:moveTo>
              <a:lnTo>
                <a:pt x="503943" y="45720"/>
              </a:lnTo>
            </a:path>
          </a:pathLst>
        </a:custGeom>
        <a:noFill/>
        <a:ln w="9525" cap="flat" cmpd="sng" algn="ctr">
          <a:solidFill>
            <a:schemeClr val="accent2">
              <a:hueOff val="4012731"/>
              <a:satOff val="-5005"/>
              <a:lumOff val="117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08131" y="4554624"/>
        <a:ext cx="26727" cy="5345"/>
      </dsp:txXfrm>
    </dsp:sp>
    <dsp:sp modelId="{56CA2DA0-4BD9-4051-A014-3A1EC7B5136A}">
      <dsp:nvSpPr>
        <dsp:cNvPr id="0" name=""/>
        <dsp:cNvSpPr/>
      </dsp:nvSpPr>
      <dsp:spPr>
        <a:xfrm>
          <a:off x="147220" y="3860066"/>
          <a:ext cx="2324103" cy="1394461"/>
        </a:xfrm>
        <a:prstGeom prst="rect">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883" tIns="119540" rIns="113883" bIns="119540" numCol="1" spcCol="1270" anchor="ctr" anchorCtr="0">
          <a:noAutofit/>
        </a:bodyPr>
        <a:lstStyle/>
        <a:p>
          <a:pPr marL="0" lvl="0" indent="0" algn="ctr" defTabSz="577850">
            <a:lnSpc>
              <a:spcPct val="90000"/>
            </a:lnSpc>
            <a:spcBef>
              <a:spcPct val="0"/>
            </a:spcBef>
            <a:spcAft>
              <a:spcPct val="35000"/>
            </a:spcAft>
            <a:buNone/>
          </a:pPr>
          <a:r>
            <a:rPr lang="en-US" sz="1300" kern="1200"/>
            <a:t>Criminal justice systems, regardless of specific setting, act in ways that are unresponsive to individual human needs.</a:t>
          </a:r>
        </a:p>
      </dsp:txBody>
      <dsp:txXfrm>
        <a:off x="147220" y="3860066"/>
        <a:ext cx="2324103" cy="1394461"/>
      </dsp:txXfrm>
    </dsp:sp>
    <dsp:sp modelId="{A38E31ED-B1EB-4668-9E36-5FA05C1660C4}">
      <dsp:nvSpPr>
        <dsp:cNvPr id="0" name=""/>
        <dsp:cNvSpPr/>
      </dsp:nvSpPr>
      <dsp:spPr>
        <a:xfrm>
          <a:off x="5328170" y="4511577"/>
          <a:ext cx="503943" cy="91440"/>
        </a:xfrm>
        <a:custGeom>
          <a:avLst/>
          <a:gdLst/>
          <a:ahLst/>
          <a:cxnLst/>
          <a:rect l="0" t="0" r="0" b="0"/>
          <a:pathLst>
            <a:path>
              <a:moveTo>
                <a:pt x="0" y="45720"/>
              </a:moveTo>
              <a:lnTo>
                <a:pt x="503943" y="45720"/>
              </a:lnTo>
            </a:path>
          </a:pathLst>
        </a:custGeom>
        <a:noFill/>
        <a:ln w="9525" cap="flat" cmpd="sng" algn="ctr">
          <a:solidFill>
            <a:schemeClr val="accent2">
              <a:hueOff val="4681519"/>
              <a:satOff val="-5839"/>
              <a:lumOff val="137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66778" y="4554624"/>
        <a:ext cx="26727" cy="5345"/>
      </dsp:txXfrm>
    </dsp:sp>
    <dsp:sp modelId="{03AC0DB1-9385-4A0A-8413-3AAA57BB31CE}">
      <dsp:nvSpPr>
        <dsp:cNvPr id="0" name=""/>
        <dsp:cNvSpPr/>
      </dsp:nvSpPr>
      <dsp:spPr>
        <a:xfrm>
          <a:off x="3005867" y="3860066"/>
          <a:ext cx="2324103" cy="1394461"/>
        </a:xfrm>
        <a:prstGeom prst="rect">
          <a:avLst/>
        </a:prstGeom>
        <a:gradFill rotWithShape="0">
          <a:gsLst>
            <a:gs pos="0">
              <a:schemeClr val="accent2">
                <a:hueOff val="4096329"/>
                <a:satOff val="-5109"/>
                <a:lumOff val="1201"/>
                <a:alphaOff val="0"/>
                <a:shade val="51000"/>
                <a:satMod val="130000"/>
              </a:schemeClr>
            </a:gs>
            <a:gs pos="80000">
              <a:schemeClr val="accent2">
                <a:hueOff val="4096329"/>
                <a:satOff val="-5109"/>
                <a:lumOff val="1201"/>
                <a:alphaOff val="0"/>
                <a:shade val="93000"/>
                <a:satMod val="130000"/>
              </a:schemeClr>
            </a:gs>
            <a:gs pos="100000">
              <a:schemeClr val="accent2">
                <a:hueOff val="4096329"/>
                <a:satOff val="-5109"/>
                <a:lumOff val="120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883" tIns="119540" rIns="113883" bIns="119540" numCol="1" spcCol="1270" anchor="ctr" anchorCtr="0">
          <a:noAutofit/>
        </a:bodyPr>
        <a:lstStyle/>
        <a:p>
          <a:pPr marL="0" lvl="0" indent="0" algn="ctr" defTabSz="577850">
            <a:lnSpc>
              <a:spcPct val="90000"/>
            </a:lnSpc>
            <a:spcBef>
              <a:spcPct val="0"/>
            </a:spcBef>
            <a:spcAft>
              <a:spcPct val="35000"/>
            </a:spcAft>
            <a:buNone/>
          </a:pPr>
          <a:r>
            <a:rPr lang="en-US" sz="1300" kern="1200"/>
            <a:t>Social workers in this sample described their efforts to effectively meet individual client needs within these restrictive environments.</a:t>
          </a:r>
        </a:p>
      </dsp:txBody>
      <dsp:txXfrm>
        <a:off x="3005867" y="3860066"/>
        <a:ext cx="2324103" cy="1394461"/>
      </dsp:txXfrm>
    </dsp:sp>
    <dsp:sp modelId="{F066421E-A46D-45D7-82D1-7780A5078220}">
      <dsp:nvSpPr>
        <dsp:cNvPr id="0" name=""/>
        <dsp:cNvSpPr/>
      </dsp:nvSpPr>
      <dsp:spPr>
        <a:xfrm>
          <a:off x="5864514" y="3860066"/>
          <a:ext cx="2324103" cy="1394461"/>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883" tIns="119540" rIns="113883" bIns="119540" numCol="1" spcCol="1270" anchor="ctr" anchorCtr="0">
          <a:noAutofit/>
        </a:bodyPr>
        <a:lstStyle/>
        <a:p>
          <a:pPr marL="0" lvl="0" indent="0" algn="ctr" defTabSz="400050">
            <a:lnSpc>
              <a:spcPct val="90000"/>
            </a:lnSpc>
            <a:spcBef>
              <a:spcPct val="0"/>
            </a:spcBef>
            <a:spcAft>
              <a:spcPct val="35000"/>
            </a:spcAft>
            <a:buNone/>
          </a:pPr>
          <a:r>
            <a:rPr lang="en-US" sz="900" kern="1200" dirty="0"/>
            <a:t>At times, the social workers chose to behave in ways that were dissonant to their understanding of the SACSSP  Code of Ethics to achieve other goals such as establishing credibility, being accepted as part of the team, and supporting organizational authority</a:t>
          </a:r>
        </a:p>
      </dsp:txBody>
      <dsp:txXfrm>
        <a:off x="5864514" y="3860066"/>
        <a:ext cx="2324103" cy="13944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0EFF3-1A10-4BB6-946C-848451C3FA0C}">
      <dsp:nvSpPr>
        <dsp:cNvPr id="0" name=""/>
        <dsp:cNvSpPr/>
      </dsp:nvSpPr>
      <dsp:spPr>
        <a:xfrm>
          <a:off x="0" y="0"/>
          <a:ext cx="5616624" cy="0"/>
        </a:xfrm>
        <a:prstGeom prst="lin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9576FCF-5E70-4B5F-ACDC-3EC0367E10E4}">
      <dsp:nvSpPr>
        <dsp:cNvPr id="0" name=""/>
        <dsp:cNvSpPr/>
      </dsp:nvSpPr>
      <dsp:spPr>
        <a:xfrm>
          <a:off x="0" y="0"/>
          <a:ext cx="5616624" cy="990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kern="1200" dirty="0"/>
            <a:t>Several</a:t>
          </a:r>
          <a:r>
            <a:rPr lang="en-US" sz="2100" b="0" i="0" kern="1200" baseline="0" dirty="0"/>
            <a:t> social workers attested to having insufficient knowledge on legislations underpinning the criminal justice system.</a:t>
          </a:r>
          <a:endParaRPr lang="en-US" sz="2100" b="0" kern="1200" dirty="0"/>
        </a:p>
      </dsp:txBody>
      <dsp:txXfrm>
        <a:off x="0" y="0"/>
        <a:ext cx="5616624" cy="990683"/>
      </dsp:txXfrm>
    </dsp:sp>
    <dsp:sp modelId="{100C6A7D-5361-4E0E-A1C2-C8A2E1EA3F31}">
      <dsp:nvSpPr>
        <dsp:cNvPr id="0" name=""/>
        <dsp:cNvSpPr/>
      </dsp:nvSpPr>
      <dsp:spPr>
        <a:xfrm>
          <a:off x="0" y="990683"/>
          <a:ext cx="5616624" cy="0"/>
        </a:xfrm>
        <a:prstGeom prst="line">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w="9525" cap="flat" cmpd="sng" algn="ctr">
          <a:solidFill>
            <a:schemeClr val="accent5">
              <a:hueOff val="-3311292"/>
              <a:satOff val="13270"/>
              <a:lumOff val="2876"/>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313C2A5-7AF1-4774-8129-652CCF7262F4}">
      <dsp:nvSpPr>
        <dsp:cNvPr id="0" name=""/>
        <dsp:cNvSpPr/>
      </dsp:nvSpPr>
      <dsp:spPr>
        <a:xfrm>
          <a:off x="0" y="990683"/>
          <a:ext cx="5616624" cy="990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baseline="0" dirty="0"/>
            <a:t>Social workers are not totally equipped for their actual roles in the criminal justice system</a:t>
          </a:r>
          <a:endParaRPr lang="en-US" sz="2100" b="0" kern="1200" dirty="0"/>
        </a:p>
      </dsp:txBody>
      <dsp:txXfrm>
        <a:off x="0" y="990683"/>
        <a:ext cx="5616624" cy="990683"/>
      </dsp:txXfrm>
    </dsp:sp>
    <dsp:sp modelId="{43849409-9FFA-47D5-B4C0-C4E939168306}">
      <dsp:nvSpPr>
        <dsp:cNvPr id="0" name=""/>
        <dsp:cNvSpPr/>
      </dsp:nvSpPr>
      <dsp:spPr>
        <a:xfrm>
          <a:off x="0" y="1981367"/>
          <a:ext cx="5616624" cy="0"/>
        </a:xfrm>
        <a:prstGeom prst="line">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w="9525" cap="flat" cmpd="sng" algn="ctr">
          <a:solidFill>
            <a:schemeClr val="accent5">
              <a:hueOff val="-6622584"/>
              <a:satOff val="26541"/>
              <a:lumOff val="5752"/>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3B8FDE02-B8FD-4949-B7D8-D85EDC535F06}">
      <dsp:nvSpPr>
        <dsp:cNvPr id="0" name=""/>
        <dsp:cNvSpPr/>
      </dsp:nvSpPr>
      <dsp:spPr>
        <a:xfrm>
          <a:off x="0" y="1981367"/>
          <a:ext cx="5616624" cy="990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baseline="0"/>
            <a:t>Key role players see themselves as competitors rather than as partners.</a:t>
          </a:r>
          <a:endParaRPr lang="en-US" sz="2100" b="0" kern="1200"/>
        </a:p>
      </dsp:txBody>
      <dsp:txXfrm>
        <a:off x="0" y="1981367"/>
        <a:ext cx="5616624" cy="990683"/>
      </dsp:txXfrm>
    </dsp:sp>
    <dsp:sp modelId="{7ED80DDC-45D6-4E98-AA38-70C48A5E1289}">
      <dsp:nvSpPr>
        <dsp:cNvPr id="0" name=""/>
        <dsp:cNvSpPr/>
      </dsp:nvSpPr>
      <dsp:spPr>
        <a:xfrm>
          <a:off x="0" y="2972051"/>
          <a:ext cx="5616624" cy="0"/>
        </a:xfrm>
        <a:prstGeom prst="lin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DE3E57C4-A35B-4663-BB05-8A52EBB33FA3}">
      <dsp:nvSpPr>
        <dsp:cNvPr id="0" name=""/>
        <dsp:cNvSpPr/>
      </dsp:nvSpPr>
      <dsp:spPr>
        <a:xfrm>
          <a:off x="0" y="2972051"/>
          <a:ext cx="5616624" cy="990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kern="1200" dirty="0"/>
            <a:t>Some </a:t>
          </a:r>
          <a:r>
            <a:rPr lang="en-US" sz="2100" b="0" kern="1200" dirty="0" err="1"/>
            <a:t>programmes</a:t>
          </a:r>
          <a:r>
            <a:rPr lang="en-US" sz="2100" b="0" i="0" kern="1200" baseline="0" dirty="0"/>
            <a:t> are not culture or environment fit within the criminal justice system. Some are outdated</a:t>
          </a:r>
          <a:endParaRPr lang="en-US" sz="2100" b="0" kern="1200" dirty="0"/>
        </a:p>
      </dsp:txBody>
      <dsp:txXfrm>
        <a:off x="0" y="2972051"/>
        <a:ext cx="5616624" cy="9906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41B55-0C16-49EC-B606-52B1B46A48D2}">
      <dsp:nvSpPr>
        <dsp:cNvPr id="0" name=""/>
        <dsp:cNvSpPr/>
      </dsp:nvSpPr>
      <dsp:spPr>
        <a:xfrm>
          <a:off x="0" y="727641"/>
          <a:ext cx="8363272" cy="630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100000"/>
            </a:lnSpc>
            <a:spcBef>
              <a:spcPct val="0"/>
            </a:spcBef>
            <a:spcAft>
              <a:spcPct val="35000"/>
            </a:spcAft>
            <a:buNone/>
          </a:pPr>
          <a:r>
            <a:rPr lang="en-US" sz="1100" kern="1200"/>
            <a:t>The social work professional Code of Ethics provides guidance for practice within criminal justice settings, but cannot resolve all dilemmas (NASW, 2008). This is true for practice settings outside of criminal justice g as well, but it would benefit criminal justice social workers if the profession recognized that criminal justice settings may demand unique application of social work values. </a:t>
          </a:r>
        </a:p>
      </dsp:txBody>
      <dsp:txXfrm>
        <a:off x="30785" y="758426"/>
        <a:ext cx="8301702" cy="569060"/>
      </dsp:txXfrm>
    </dsp:sp>
    <dsp:sp modelId="{9F930D1C-EC4C-48D8-8CC6-563A6381C398}">
      <dsp:nvSpPr>
        <dsp:cNvPr id="0" name=""/>
        <dsp:cNvSpPr/>
      </dsp:nvSpPr>
      <dsp:spPr>
        <a:xfrm>
          <a:off x="0" y="1389951"/>
          <a:ext cx="8363272" cy="630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100000"/>
            </a:lnSpc>
            <a:spcBef>
              <a:spcPct val="0"/>
            </a:spcBef>
            <a:spcAft>
              <a:spcPct val="35000"/>
            </a:spcAft>
            <a:buNone/>
          </a:pPr>
          <a:r>
            <a:rPr lang="en-US" sz="1100" kern="1200"/>
            <a:t>Vigorous advocacy to change harmful criminal justice policies and practices are needed and are a responsibility of the social work profession. Much of the work that is needed is perhaps best done from the outside through political and legal action. At the same time, maintaining a vital presence inside criminal justice settings is important and also a responsibility of the social work profession.</a:t>
          </a:r>
        </a:p>
      </dsp:txBody>
      <dsp:txXfrm>
        <a:off x="30785" y="1420736"/>
        <a:ext cx="8301702" cy="569060"/>
      </dsp:txXfrm>
    </dsp:sp>
    <dsp:sp modelId="{6547C08B-0AC3-4FE1-A9A3-FCCA90944F15}">
      <dsp:nvSpPr>
        <dsp:cNvPr id="0" name=""/>
        <dsp:cNvSpPr/>
      </dsp:nvSpPr>
      <dsp:spPr>
        <a:xfrm>
          <a:off x="0" y="2052261"/>
          <a:ext cx="8363272" cy="630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100000"/>
            </a:lnSpc>
            <a:spcBef>
              <a:spcPct val="0"/>
            </a:spcBef>
            <a:spcAft>
              <a:spcPct val="35000"/>
            </a:spcAft>
            <a:buNone/>
          </a:pPr>
          <a:r>
            <a:rPr lang="en-US" sz="1100" kern="1200"/>
            <a:t>Finding ways to strengthen the ability of social workers on the inside to practice ethically and effectively fits well with our professional mission.</a:t>
          </a:r>
        </a:p>
      </dsp:txBody>
      <dsp:txXfrm>
        <a:off x="30785" y="2083046"/>
        <a:ext cx="8301702" cy="569060"/>
      </dsp:txXfrm>
    </dsp:sp>
    <dsp:sp modelId="{30E892B5-C693-4DCB-81D4-FE8BB8833831}">
      <dsp:nvSpPr>
        <dsp:cNvPr id="0" name=""/>
        <dsp:cNvSpPr/>
      </dsp:nvSpPr>
      <dsp:spPr>
        <a:xfrm>
          <a:off x="0" y="2714571"/>
          <a:ext cx="8363272" cy="630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100000"/>
            </a:lnSpc>
            <a:spcBef>
              <a:spcPct val="0"/>
            </a:spcBef>
            <a:spcAft>
              <a:spcPct val="35000"/>
            </a:spcAft>
            <a:buNone/>
          </a:pPr>
          <a:r>
            <a:rPr lang="en-US" sz="1100" kern="1200"/>
            <a:t>Social work education at Tertiary institutions need be flexibile to include in-depth criminal justice imperative knowledge and skills, thus, reviews of social work education  can enhance this dire need.</a:t>
          </a:r>
        </a:p>
      </dsp:txBody>
      <dsp:txXfrm>
        <a:off x="30785" y="2745356"/>
        <a:ext cx="8301702" cy="569060"/>
      </dsp:txXfrm>
    </dsp:sp>
    <dsp:sp modelId="{6ACF0B57-0FCC-4A31-AEE3-D14205DB7102}">
      <dsp:nvSpPr>
        <dsp:cNvPr id="0" name=""/>
        <dsp:cNvSpPr/>
      </dsp:nvSpPr>
      <dsp:spPr>
        <a:xfrm>
          <a:off x="0" y="3376881"/>
          <a:ext cx="8363272" cy="630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100000"/>
            </a:lnSpc>
            <a:spcBef>
              <a:spcPct val="0"/>
            </a:spcBef>
            <a:spcAft>
              <a:spcPct val="35000"/>
            </a:spcAft>
            <a:buNone/>
          </a:pPr>
          <a:r>
            <a:rPr lang="en-US" sz="1100" kern="1200"/>
            <a:t>There have been some amendments of legislations to include a basket of services offered by social workers (i.e, Criminal and Related Matters Amendment Act 12 of 2021, the Criminal Law (Sexual Offences and Related Matters) Amendment Act Amendment Act 13 of 2021 and the Domestic Violence Amendment Act 14 of 2021.</a:t>
          </a:r>
        </a:p>
      </dsp:txBody>
      <dsp:txXfrm>
        <a:off x="30785" y="3407666"/>
        <a:ext cx="8301702" cy="569060"/>
      </dsp:txXfrm>
    </dsp:sp>
    <dsp:sp modelId="{17ED6F67-5D75-489C-8260-DEC581028A84}">
      <dsp:nvSpPr>
        <dsp:cNvPr id="0" name=""/>
        <dsp:cNvSpPr/>
      </dsp:nvSpPr>
      <dsp:spPr>
        <a:xfrm>
          <a:off x="0" y="4039191"/>
          <a:ext cx="8363272" cy="630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100000"/>
            </a:lnSpc>
            <a:spcBef>
              <a:spcPct val="0"/>
            </a:spcBef>
            <a:spcAft>
              <a:spcPct val="35000"/>
            </a:spcAft>
            <a:buNone/>
          </a:pPr>
          <a:r>
            <a:rPr lang="en-US" sz="1100" kern="1200"/>
            <a:t>Social workers are willing learners and willing goers but often so undermined at all fields and this prove to a huge barrier in delivery of services within the criminal justice system through effective collaborations.</a:t>
          </a:r>
        </a:p>
      </dsp:txBody>
      <dsp:txXfrm>
        <a:off x="30785" y="4069976"/>
        <a:ext cx="8301702" cy="5690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8A0D42-BA3E-49D1-8E02-2D5967097137}" type="datetimeFigureOut">
              <a:rPr lang="en-ZA" smtClean="0"/>
              <a:t>2023/09/27</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C06BA7-FAD0-407D-9825-1052EF541FA5}" type="slidenum">
              <a:rPr lang="en-ZA" smtClean="0"/>
              <a:t>‹#›</a:t>
            </a:fld>
            <a:endParaRPr lang="en-ZA"/>
          </a:p>
        </p:txBody>
      </p:sp>
    </p:spTree>
    <p:extLst>
      <p:ext uri="{BB962C8B-B14F-4D97-AF65-F5344CB8AC3E}">
        <p14:creationId xmlns:p14="http://schemas.microsoft.com/office/powerpoint/2010/main" val="457698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C06BA7-FAD0-407D-9825-1052EF541FA5}" type="slidenum">
              <a:rPr lang="en-ZA" smtClean="0"/>
              <a:t>4</a:t>
            </a:fld>
            <a:endParaRPr lang="en-ZA"/>
          </a:p>
        </p:txBody>
      </p:sp>
    </p:spTree>
    <p:extLst>
      <p:ext uri="{BB962C8B-B14F-4D97-AF65-F5344CB8AC3E}">
        <p14:creationId xmlns:p14="http://schemas.microsoft.com/office/powerpoint/2010/main" val="2888706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C06BA7-FAD0-407D-9825-1052EF541FA5}" type="slidenum">
              <a:rPr lang="en-ZA" smtClean="0"/>
              <a:t>5</a:t>
            </a:fld>
            <a:endParaRPr lang="en-ZA"/>
          </a:p>
        </p:txBody>
      </p:sp>
    </p:spTree>
    <p:extLst>
      <p:ext uri="{BB962C8B-B14F-4D97-AF65-F5344CB8AC3E}">
        <p14:creationId xmlns:p14="http://schemas.microsoft.com/office/powerpoint/2010/main" val="3371700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C06BA7-FAD0-407D-9825-1052EF541FA5}" type="slidenum">
              <a:rPr lang="en-ZA" smtClean="0"/>
              <a:t>6</a:t>
            </a:fld>
            <a:endParaRPr lang="en-ZA"/>
          </a:p>
        </p:txBody>
      </p:sp>
    </p:spTree>
    <p:extLst>
      <p:ext uri="{BB962C8B-B14F-4D97-AF65-F5344CB8AC3E}">
        <p14:creationId xmlns:p14="http://schemas.microsoft.com/office/powerpoint/2010/main" val="3014668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C06BA7-FAD0-407D-9825-1052EF541FA5}" type="slidenum">
              <a:rPr lang="en-ZA" smtClean="0"/>
              <a:t>7</a:t>
            </a:fld>
            <a:endParaRPr lang="en-ZA"/>
          </a:p>
        </p:txBody>
      </p:sp>
    </p:spTree>
    <p:extLst>
      <p:ext uri="{BB962C8B-B14F-4D97-AF65-F5344CB8AC3E}">
        <p14:creationId xmlns:p14="http://schemas.microsoft.com/office/powerpoint/2010/main" val="1983828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C06BA7-FAD0-407D-9825-1052EF541FA5}" type="slidenum">
              <a:rPr lang="en-ZA" smtClean="0"/>
              <a:t>8</a:t>
            </a:fld>
            <a:endParaRPr lang="en-ZA"/>
          </a:p>
        </p:txBody>
      </p:sp>
    </p:spTree>
    <p:extLst>
      <p:ext uri="{BB962C8B-B14F-4D97-AF65-F5344CB8AC3E}">
        <p14:creationId xmlns:p14="http://schemas.microsoft.com/office/powerpoint/2010/main" val="2826413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C06BA7-FAD0-407D-9825-1052EF541FA5}" type="slidenum">
              <a:rPr lang="en-ZA" smtClean="0"/>
              <a:t>9</a:t>
            </a:fld>
            <a:endParaRPr lang="en-ZA"/>
          </a:p>
        </p:txBody>
      </p:sp>
    </p:spTree>
    <p:extLst>
      <p:ext uri="{BB962C8B-B14F-4D97-AF65-F5344CB8AC3E}">
        <p14:creationId xmlns:p14="http://schemas.microsoft.com/office/powerpoint/2010/main" val="756218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a new idea, having been suggested by Severson (1994) in relation to confidentiality and informed consent and Burman (2004) in relation to the dual roles of helper and social control with mandated, substance-abusing clients. The struggle to determine what ethical practice requires should not be left to the individual practitioner alone. Ongoing collegial systems of support, put into place to assist criminal justice social workers experiencing ethical dilemmas, would serve the dual purposes of reducing the professional isolation often experienced in this work and adding greater expertise to problem solving discussions. Perhaps established professional organizations such as the Council on Social Work Education, the National Association of Social Workers, and the National Organization of Forensic Social Workers, which has had a Code of Ethics for its members since 1987 (Butters &amp; Vaughan-Eden, 2011), could be possible leaders in the development of these collegial network.</a:t>
            </a:r>
          </a:p>
          <a:p>
            <a:endParaRPr lang="en-US" dirty="0"/>
          </a:p>
          <a:p>
            <a:r>
              <a:rPr kumimoji="0" lang="en-US" sz="900" b="0" i="0" u="none" strike="noStrike" kern="1200" cap="none" spc="0" normalizeH="0" baseline="0" noProof="0" dirty="0">
                <a:ln>
                  <a:noFill/>
                </a:ln>
                <a:solidFill>
                  <a:prstClr val="black"/>
                </a:solidFill>
                <a:effectLst/>
                <a:uLnTx/>
                <a:uFillTx/>
                <a:latin typeface="Arial"/>
                <a:ea typeface="+mn-ea"/>
                <a:cs typeface="+mn-cs"/>
              </a:rPr>
              <a:t>-Much of the work that is needed is perhaps best done from the outside through political and legal action. At the same time, maintaining a vital presence inside criminal justice settings is important and also a responsibility of the social work profession. Finding ways to strengthen the ability of social workers on the inside to practice ethically and effectively fits well with our professional mission.</a:t>
            </a:r>
            <a:endParaRPr lang="en-GB" dirty="0"/>
          </a:p>
        </p:txBody>
      </p:sp>
      <p:sp>
        <p:nvSpPr>
          <p:cNvPr id="4" name="Slide Number Placeholder 3"/>
          <p:cNvSpPr>
            <a:spLocks noGrp="1"/>
          </p:cNvSpPr>
          <p:nvPr>
            <p:ph type="sldNum" sz="quarter" idx="10"/>
          </p:nvPr>
        </p:nvSpPr>
        <p:spPr/>
        <p:txBody>
          <a:bodyPr/>
          <a:lstStyle/>
          <a:p>
            <a:fld id="{17C06BA7-FAD0-407D-9825-1052EF541FA5}" type="slidenum">
              <a:rPr lang="en-ZA" smtClean="0"/>
              <a:t>10</a:t>
            </a:fld>
            <a:endParaRPr lang="en-ZA"/>
          </a:p>
        </p:txBody>
      </p:sp>
    </p:spTree>
    <p:extLst>
      <p:ext uri="{BB962C8B-B14F-4D97-AF65-F5344CB8AC3E}">
        <p14:creationId xmlns:p14="http://schemas.microsoft.com/office/powerpoint/2010/main" val="1501033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C06BA7-FAD0-407D-9825-1052EF541FA5}" type="slidenum">
              <a:rPr lang="en-ZA" smtClean="0"/>
              <a:t>11</a:t>
            </a:fld>
            <a:endParaRPr lang="en-ZA"/>
          </a:p>
        </p:txBody>
      </p:sp>
    </p:spTree>
    <p:extLst>
      <p:ext uri="{BB962C8B-B14F-4D97-AF65-F5344CB8AC3E}">
        <p14:creationId xmlns:p14="http://schemas.microsoft.com/office/powerpoint/2010/main" val="2695649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1F7E23DC-DE3C-439D-B283-CE9B66168E03}" type="datetimeFigureOut">
              <a:rPr lang="en-ZA" smtClean="0"/>
              <a:t>2023/09/27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D3CA859-A0C5-445A-BD88-51A8948AADB2}" type="slidenum">
              <a:rPr lang="en-ZA" smtClean="0"/>
              <a:t>‹#›</a:t>
            </a:fld>
            <a:endParaRPr lang="en-ZA"/>
          </a:p>
        </p:txBody>
      </p:sp>
    </p:spTree>
    <p:extLst>
      <p:ext uri="{BB962C8B-B14F-4D97-AF65-F5344CB8AC3E}">
        <p14:creationId xmlns:p14="http://schemas.microsoft.com/office/powerpoint/2010/main" val="4110563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1F7E23DC-DE3C-439D-B283-CE9B66168E03}" type="datetimeFigureOut">
              <a:rPr lang="en-ZA" smtClean="0"/>
              <a:t>2023/09/27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D3CA859-A0C5-445A-BD88-51A8948AADB2}" type="slidenum">
              <a:rPr lang="en-ZA" smtClean="0"/>
              <a:t>‹#›</a:t>
            </a:fld>
            <a:endParaRPr lang="en-ZA"/>
          </a:p>
        </p:txBody>
      </p:sp>
    </p:spTree>
    <p:extLst>
      <p:ext uri="{BB962C8B-B14F-4D97-AF65-F5344CB8AC3E}">
        <p14:creationId xmlns:p14="http://schemas.microsoft.com/office/powerpoint/2010/main" val="4043092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1F7E23DC-DE3C-439D-B283-CE9B66168E03}" type="datetimeFigureOut">
              <a:rPr lang="en-ZA" smtClean="0"/>
              <a:t>2023/09/27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D3CA859-A0C5-445A-BD88-51A8948AADB2}" type="slidenum">
              <a:rPr lang="en-ZA" smtClean="0"/>
              <a:t>‹#›</a:t>
            </a:fld>
            <a:endParaRPr lang="en-ZA"/>
          </a:p>
        </p:txBody>
      </p:sp>
    </p:spTree>
    <p:extLst>
      <p:ext uri="{BB962C8B-B14F-4D97-AF65-F5344CB8AC3E}">
        <p14:creationId xmlns:p14="http://schemas.microsoft.com/office/powerpoint/2010/main" val="75587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369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3889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8400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3"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0393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9619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4889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7916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744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1F7E23DC-DE3C-439D-B283-CE9B66168E03}" type="datetimeFigureOut">
              <a:rPr lang="en-ZA" smtClean="0"/>
              <a:t>2023/09/27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D3CA859-A0C5-445A-BD88-51A8948AADB2}" type="slidenum">
              <a:rPr lang="en-ZA" smtClean="0"/>
              <a:t>‹#›</a:t>
            </a:fld>
            <a:endParaRPr lang="en-ZA"/>
          </a:p>
        </p:txBody>
      </p:sp>
    </p:spTree>
    <p:extLst>
      <p:ext uri="{BB962C8B-B14F-4D97-AF65-F5344CB8AC3E}">
        <p14:creationId xmlns:p14="http://schemas.microsoft.com/office/powerpoint/2010/main" val="1185875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2542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0423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72268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0065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095904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61198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4956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6940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7E23DC-DE3C-439D-B283-CE9B66168E03}" type="datetimeFigureOut">
              <a:rPr lang="en-ZA" smtClean="0"/>
              <a:t>2023/09/27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D3CA859-A0C5-445A-BD88-51A8948AADB2}" type="slidenum">
              <a:rPr lang="en-ZA" smtClean="0"/>
              <a:t>‹#›</a:t>
            </a:fld>
            <a:endParaRPr lang="en-ZA"/>
          </a:p>
        </p:txBody>
      </p:sp>
    </p:spTree>
    <p:extLst>
      <p:ext uri="{BB962C8B-B14F-4D97-AF65-F5344CB8AC3E}">
        <p14:creationId xmlns:p14="http://schemas.microsoft.com/office/powerpoint/2010/main" val="1226480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1F7E23DC-DE3C-439D-B283-CE9B66168E03}" type="datetimeFigureOut">
              <a:rPr lang="en-ZA" smtClean="0"/>
              <a:t>2023/09/27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D3CA859-A0C5-445A-BD88-51A8948AADB2}" type="slidenum">
              <a:rPr lang="en-ZA" smtClean="0"/>
              <a:t>‹#›</a:t>
            </a:fld>
            <a:endParaRPr lang="en-ZA"/>
          </a:p>
        </p:txBody>
      </p:sp>
    </p:spTree>
    <p:extLst>
      <p:ext uri="{BB962C8B-B14F-4D97-AF65-F5344CB8AC3E}">
        <p14:creationId xmlns:p14="http://schemas.microsoft.com/office/powerpoint/2010/main" val="2490885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1F7E23DC-DE3C-439D-B283-CE9B66168E03}" type="datetimeFigureOut">
              <a:rPr lang="en-ZA" smtClean="0"/>
              <a:t>2023/09/27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6D3CA859-A0C5-445A-BD88-51A8948AADB2}" type="slidenum">
              <a:rPr lang="en-ZA" smtClean="0"/>
              <a:t>‹#›</a:t>
            </a:fld>
            <a:endParaRPr lang="en-ZA"/>
          </a:p>
        </p:txBody>
      </p:sp>
    </p:spTree>
    <p:extLst>
      <p:ext uri="{BB962C8B-B14F-4D97-AF65-F5344CB8AC3E}">
        <p14:creationId xmlns:p14="http://schemas.microsoft.com/office/powerpoint/2010/main" val="432822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1F7E23DC-DE3C-439D-B283-CE9B66168E03}" type="datetimeFigureOut">
              <a:rPr lang="en-ZA" smtClean="0"/>
              <a:t>2023/09/27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6D3CA859-A0C5-445A-BD88-51A8948AADB2}" type="slidenum">
              <a:rPr lang="en-ZA" smtClean="0"/>
              <a:t>‹#›</a:t>
            </a:fld>
            <a:endParaRPr lang="en-ZA"/>
          </a:p>
        </p:txBody>
      </p:sp>
    </p:spTree>
    <p:extLst>
      <p:ext uri="{BB962C8B-B14F-4D97-AF65-F5344CB8AC3E}">
        <p14:creationId xmlns:p14="http://schemas.microsoft.com/office/powerpoint/2010/main" val="3317965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E23DC-DE3C-439D-B283-CE9B66168E03}" type="datetimeFigureOut">
              <a:rPr lang="en-ZA" smtClean="0"/>
              <a:t>2023/09/27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6D3CA859-A0C5-445A-BD88-51A8948AADB2}" type="slidenum">
              <a:rPr lang="en-ZA" smtClean="0"/>
              <a:t>‹#›</a:t>
            </a:fld>
            <a:endParaRPr lang="en-ZA"/>
          </a:p>
        </p:txBody>
      </p:sp>
    </p:spTree>
    <p:extLst>
      <p:ext uri="{BB962C8B-B14F-4D97-AF65-F5344CB8AC3E}">
        <p14:creationId xmlns:p14="http://schemas.microsoft.com/office/powerpoint/2010/main" val="50576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7E23DC-DE3C-439D-B283-CE9B66168E03}" type="datetimeFigureOut">
              <a:rPr lang="en-ZA" smtClean="0"/>
              <a:t>2023/09/27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D3CA859-A0C5-445A-BD88-51A8948AADB2}" type="slidenum">
              <a:rPr lang="en-ZA" smtClean="0"/>
              <a:t>‹#›</a:t>
            </a:fld>
            <a:endParaRPr lang="en-ZA"/>
          </a:p>
        </p:txBody>
      </p:sp>
    </p:spTree>
    <p:extLst>
      <p:ext uri="{BB962C8B-B14F-4D97-AF65-F5344CB8AC3E}">
        <p14:creationId xmlns:p14="http://schemas.microsoft.com/office/powerpoint/2010/main" val="3926590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7E23DC-DE3C-439D-B283-CE9B66168E03}" type="datetimeFigureOut">
              <a:rPr lang="en-ZA" smtClean="0"/>
              <a:t>2023/09/27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D3CA859-A0C5-445A-BD88-51A8948AADB2}" type="slidenum">
              <a:rPr lang="en-ZA" smtClean="0"/>
              <a:t>‹#›</a:t>
            </a:fld>
            <a:endParaRPr lang="en-ZA"/>
          </a:p>
        </p:txBody>
      </p:sp>
    </p:spTree>
    <p:extLst>
      <p:ext uri="{BB962C8B-B14F-4D97-AF65-F5344CB8AC3E}">
        <p14:creationId xmlns:p14="http://schemas.microsoft.com/office/powerpoint/2010/main" val="3106637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E23DC-DE3C-439D-B283-CE9B66168E03}" type="datetimeFigureOut">
              <a:rPr lang="en-ZA" smtClean="0"/>
              <a:t>2023/09/27</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3CA859-A0C5-445A-BD88-51A8948AADB2}" type="slidenum">
              <a:rPr lang="en-ZA" smtClean="0"/>
              <a:t>‹#›</a:t>
            </a:fld>
            <a:endParaRPr lang="en-ZA"/>
          </a:p>
        </p:txBody>
      </p:sp>
    </p:spTree>
    <p:extLst>
      <p:ext uri="{BB962C8B-B14F-4D97-AF65-F5344CB8AC3E}">
        <p14:creationId xmlns:p14="http://schemas.microsoft.com/office/powerpoint/2010/main" val="3026369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04"/>
            <a:ext cx="1952272" cy="6853049"/>
            <a:chOff x="6627813" y="195650"/>
            <a:chExt cx="1952625" cy="5678101"/>
          </a:xfrm>
        </p:grpSpPr>
        <p:sp>
          <p:nvSpPr>
            <p:cNvPr id="50" name="Freeform 27"/>
            <p:cNvSpPr/>
            <p:nvPr/>
          </p:nvSpPr>
          <p:spPr bwMode="auto">
            <a:xfrm>
              <a:off x="6627813" y="19565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F7E23DC-DE3C-439D-B283-CE9B66168E03}" type="datetimeFigureOut">
              <a:rPr lang="en-ZA" smtClean="0"/>
              <a:t>2023/09/27</a:t>
            </a:fld>
            <a:endParaRPr lang="en-ZA"/>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6D3CA859-A0C5-445A-BD88-51A8948AADB2}" type="slidenum">
              <a:rPr lang="en-ZA" smtClean="0"/>
              <a:t>‹#›</a:t>
            </a:fld>
            <a:endParaRPr lang="en-ZA"/>
          </a:p>
        </p:txBody>
      </p:sp>
    </p:spTree>
    <p:extLst>
      <p:ext uri="{BB962C8B-B14F-4D97-AF65-F5344CB8AC3E}">
        <p14:creationId xmlns:p14="http://schemas.microsoft.com/office/powerpoint/2010/main" val="157980713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5.jpe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Rectangle 7"/>
          <p:cNvSpPr/>
          <p:nvPr/>
        </p:nvSpPr>
        <p:spPr>
          <a:xfrm>
            <a:off x="0" y="6379408"/>
            <a:ext cx="9144000" cy="4785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7" name="TextBox 6"/>
          <p:cNvSpPr txBox="1"/>
          <p:nvPr/>
        </p:nvSpPr>
        <p:spPr>
          <a:xfrm>
            <a:off x="2699792" y="2717196"/>
            <a:ext cx="6192688" cy="1015663"/>
          </a:xfrm>
          <a:prstGeom prst="rect">
            <a:avLst/>
          </a:prstGeom>
          <a:noFill/>
        </p:spPr>
        <p:txBody>
          <a:bodyPr wrap="square" rtlCol="0" anchor="ctr">
            <a:spAutoFit/>
          </a:bodyPr>
          <a:lstStyle/>
          <a:p>
            <a:pPr algn="ctr"/>
            <a:r>
              <a:rPr lang="en-GB" sz="2000" b="1" dirty="0">
                <a:ln w="0"/>
                <a:effectLst>
                  <a:outerShdw blurRad="38100" dist="19050" dir="2700000" algn="tl" rotWithShape="0">
                    <a:schemeClr val="dk1">
                      <a:alpha val="40000"/>
                    </a:schemeClr>
                  </a:outerShdw>
                </a:effectLst>
                <a:latin typeface="ADLaM Display" panose="020F0502020204030204" pitchFamily="2" charset="0"/>
                <a:ea typeface="ADLaM Display" panose="020F0502020204030204" pitchFamily="2" charset="0"/>
                <a:cs typeface="ADLaM Display" panose="020F0502020204030204" pitchFamily="2" charset="0"/>
              </a:rPr>
              <a:t>Social Work with Vulnerable Groups Within the Criminal Justice System:  Challenges and Opportunities Emerging in Practice</a:t>
            </a:r>
            <a:endParaRPr lang="en-ZA" sz="2000" b="1" dirty="0">
              <a:ln w="0"/>
              <a:effectLst>
                <a:outerShdw blurRad="38100" dist="19050" dir="2700000" algn="tl" rotWithShape="0">
                  <a:schemeClr val="dk1">
                    <a:alpha val="40000"/>
                  </a:schemeClr>
                </a:outerShdw>
              </a:effectLst>
              <a:latin typeface="ADLaM Display" panose="020F0502020204030204" pitchFamily="2" charset="0"/>
              <a:ea typeface="ADLaM Display" panose="020F0502020204030204" pitchFamily="2" charset="0"/>
              <a:cs typeface="ADLaM Display" panose="020F0502020204030204" pitchFamily="2" charset="0"/>
            </a:endParaRPr>
          </a:p>
        </p:txBody>
      </p:sp>
      <p:graphicFrame>
        <p:nvGraphicFramePr>
          <p:cNvPr id="2" name="Diagram 1"/>
          <p:cNvGraphicFramePr/>
          <p:nvPr>
            <p:extLst>
              <p:ext uri="{D42A27DB-BD31-4B8C-83A1-F6EECF244321}">
                <p14:modId xmlns:p14="http://schemas.microsoft.com/office/powerpoint/2010/main" val="1288291491"/>
              </p:ext>
            </p:extLst>
          </p:nvPr>
        </p:nvGraphicFramePr>
        <p:xfrm>
          <a:off x="4756968" y="4472707"/>
          <a:ext cx="4331816" cy="2015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7020272" y="6564580"/>
            <a:ext cx="2068512" cy="369332"/>
          </a:xfrm>
          <a:prstGeom prst="rect">
            <a:avLst/>
          </a:prstGeom>
          <a:noFill/>
        </p:spPr>
        <p:txBody>
          <a:bodyPr wrap="square" rtlCol="0" anchor="ctr">
            <a:spAutoFit/>
          </a:bodyPr>
          <a:lstStyle/>
          <a:p>
            <a:pPr algn="ctr"/>
            <a:r>
              <a:rPr lang="en-GB" dirty="0">
                <a:solidFill>
                  <a:schemeClr val="bg1"/>
                </a:solidFill>
                <a:latin typeface="Albertus Extra Bold" pitchFamily="34" charset="0"/>
              </a:rPr>
              <a:t>Mr T. P SINGWANE</a:t>
            </a:r>
            <a:endParaRPr lang="en-ZA" dirty="0">
              <a:solidFill>
                <a:schemeClr val="bg1"/>
              </a:solidFill>
              <a:latin typeface="Albertus Extra Bold" pitchFamily="34" charset="0"/>
            </a:endParaRPr>
          </a:p>
        </p:txBody>
      </p:sp>
    </p:spTree>
    <p:extLst>
      <p:ext uri="{BB962C8B-B14F-4D97-AF65-F5344CB8AC3E}">
        <p14:creationId xmlns:p14="http://schemas.microsoft.com/office/powerpoint/2010/main" val="3160953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2451"/>
            <a:ext cx="8229600" cy="360040"/>
          </a:xfrm>
        </p:spPr>
        <p:txBody>
          <a:bodyPr>
            <a:noAutofit/>
          </a:bodyPr>
          <a:lstStyle/>
          <a:p>
            <a:r>
              <a:rPr lang="en-ZA" sz="2800" b="1"/>
              <a:t>Conclusion and Recommendations </a:t>
            </a:r>
            <a:endParaRPr lang="en-ZA" sz="2800" b="1" dirty="0"/>
          </a:p>
        </p:txBody>
      </p:sp>
      <p:graphicFrame>
        <p:nvGraphicFramePr>
          <p:cNvPr id="7" name="Content Placeholder 4">
            <a:extLst>
              <a:ext uri="{FF2B5EF4-FFF2-40B4-BE49-F238E27FC236}">
                <a16:creationId xmlns:a16="http://schemas.microsoft.com/office/drawing/2014/main" id="{302B2E71-A28B-2490-40E3-28A73DB897EC}"/>
              </a:ext>
            </a:extLst>
          </p:cNvPr>
          <p:cNvGraphicFramePr>
            <a:graphicFrameLocks noGrp="1"/>
          </p:cNvGraphicFramePr>
          <p:nvPr>
            <p:ph idx="1"/>
            <p:extLst>
              <p:ext uri="{D42A27DB-BD31-4B8C-83A1-F6EECF244321}">
                <p14:modId xmlns:p14="http://schemas.microsoft.com/office/powerpoint/2010/main" val="3777325374"/>
              </p:ext>
            </p:extLst>
          </p:nvPr>
        </p:nvGraphicFramePr>
        <p:xfrm>
          <a:off x="390364" y="476672"/>
          <a:ext cx="8363272" cy="5397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37048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68660"/>
            <a:ext cx="8229600" cy="360040"/>
          </a:xfrm>
        </p:spPr>
        <p:txBody>
          <a:bodyPr>
            <a:noAutofit/>
          </a:bodyPr>
          <a:lstStyle/>
          <a:p>
            <a:r>
              <a:rPr lang="en-ZA" sz="2800" b="1" dirty="0"/>
              <a:t>References </a:t>
            </a:r>
          </a:p>
        </p:txBody>
      </p:sp>
      <p:sp>
        <p:nvSpPr>
          <p:cNvPr id="5" name="Content Placeholder 4">
            <a:extLst>
              <a:ext uri="{FF2B5EF4-FFF2-40B4-BE49-F238E27FC236}">
                <a16:creationId xmlns:a16="http://schemas.microsoft.com/office/drawing/2014/main" id="{D1F5662C-895D-9721-7924-5A3D4921E779}"/>
              </a:ext>
            </a:extLst>
          </p:cNvPr>
          <p:cNvSpPr>
            <a:spLocks noGrp="1"/>
          </p:cNvSpPr>
          <p:nvPr>
            <p:ph idx="1"/>
          </p:nvPr>
        </p:nvSpPr>
        <p:spPr>
          <a:xfrm>
            <a:off x="457200" y="1052736"/>
            <a:ext cx="8229600" cy="5073427"/>
          </a:xfrm>
        </p:spPr>
        <p:txBody>
          <a:bodyPr>
            <a:normAutofit fontScale="92500" lnSpcReduction="20000"/>
          </a:bodyPr>
          <a:lstStyle/>
          <a:p>
            <a:pPr marL="0" indent="0">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Dodgson, J. E. (2023). Phenomenology: Researching the Lived Experience.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Journal of Human Lactation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08903344231176453.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Du Plessis, J. (2018).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Optimising</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rehabilitation and unit management in the Department of Correctional Services in the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Bethal</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Area: A social work perspective</a:t>
            </a:r>
            <a:r>
              <a:rPr lang="en-US" sz="1800" dirty="0">
                <a:effectLst/>
                <a:latin typeface="Calibri" panose="020F0502020204030204" pitchFamily="34" charset="0"/>
                <a:ea typeface="Calibri" panose="020F0502020204030204" pitchFamily="34" charset="0"/>
                <a:cs typeface="Times New Roman" panose="02020603050405020304" pitchFamily="18" charset="0"/>
              </a:rPr>
              <a:t> (Doctoral dissertation, University of Pretoria).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Geyer, L. S. (2021). Interviews as data collection method. </a:t>
            </a:r>
            <a:r>
              <a:rPr lang="en-GB" sz="1800" i="1" dirty="0" err="1">
                <a:effectLst/>
                <a:latin typeface="Calibri" panose="020F0502020204030204" pitchFamily="34" charset="0"/>
                <a:ea typeface="Calibri" panose="020F0502020204030204" pitchFamily="34" charset="0"/>
                <a:cs typeface="Times New Roman" panose="02020603050405020304" pitchFamily="18" charset="0"/>
              </a:rPr>
              <a:t>Fouché</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CB, Strydom, H. &amp; </a:t>
            </a:r>
            <a:r>
              <a:rPr lang="en-GB" sz="1800" i="1" dirty="0" err="1">
                <a:effectLst/>
                <a:latin typeface="Calibri" panose="020F0502020204030204" pitchFamily="34" charset="0"/>
                <a:ea typeface="Calibri" panose="020F0502020204030204" pitchFamily="34" charset="0"/>
                <a:cs typeface="Times New Roman" panose="02020603050405020304" pitchFamily="18" charset="0"/>
              </a:rPr>
              <a:t>Roestenburg</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WJH Research at Grassroots. Pretoria: Van Schaik</a:t>
            </a:r>
            <a:r>
              <a:rPr lang="en-GB" sz="1800" dirty="0">
                <a:effectLst/>
                <a:latin typeface="Calibri" panose="020F0502020204030204" pitchFamily="34" charset="0"/>
                <a:ea typeface="Calibri" panose="020F0502020204030204" pitchFamily="34" charset="0"/>
                <a:cs typeface="Times New Roman" panose="02020603050405020304" pitchFamily="18" charset="0"/>
              </a:rPr>
              <a:t>, 355-376.</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Jacobs, L. A., Kim, M. E., Whitfield, D. L., Gartner, R. 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Panichelli</a:t>
            </a:r>
            <a:r>
              <a:rPr lang="en-GB" sz="1800" dirty="0">
                <a:effectLst/>
                <a:latin typeface="Calibri" panose="020F0502020204030204" pitchFamily="34" charset="0"/>
                <a:ea typeface="Calibri" panose="020F0502020204030204" pitchFamily="34" charset="0"/>
                <a:cs typeface="Times New Roman" panose="02020603050405020304" pitchFamily="18" charset="0"/>
              </a:rPr>
              <a:t>, M.,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Kattari</a:t>
            </a:r>
            <a:r>
              <a:rPr lang="en-GB" sz="1800" dirty="0">
                <a:effectLst/>
                <a:latin typeface="Calibri" panose="020F0502020204030204" pitchFamily="34" charset="0"/>
                <a:ea typeface="Calibri" panose="020F0502020204030204" pitchFamily="34" charset="0"/>
                <a:cs typeface="Times New Roman" panose="02020603050405020304" pitchFamily="18" charset="0"/>
              </a:rPr>
              <a:t>, S. K., ... &amp; Mountz, S. E. (2021). Defund the police: Moving towards an anti-carceral social work.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Journal of Progressive Human Services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32</a:t>
            </a:r>
            <a:r>
              <a:rPr lang="en-GB" sz="1800" dirty="0">
                <a:effectLst/>
                <a:latin typeface="Calibri" panose="020F0502020204030204" pitchFamily="34" charset="0"/>
                <a:ea typeface="Calibri" panose="020F0502020204030204" pitchFamily="34" charset="0"/>
                <a:cs typeface="Times New Roman" panose="02020603050405020304" pitchFamily="18" charset="0"/>
              </a:rPr>
              <a:t>(1), 37-62.</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Maguire, M. &amp; Delahunt, B. (2017). Doing a thematic analysis: A practical, step-by-step guide for learning and teaching scholars.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All Ireland Journal of Higher Education</a:t>
            </a:r>
            <a:r>
              <a:rPr lang="en-GB" sz="1800" dirty="0">
                <a:effectLst/>
                <a:latin typeface="Calibri" panose="020F0502020204030204" pitchFamily="34" charset="0"/>
                <a:ea typeface="Calibri" panose="020F0502020204030204" pitchFamily="34" charset="0"/>
                <a:cs typeface="Times New Roman" panose="02020603050405020304" pitchFamily="18" charset="0"/>
              </a:rPr>
              <a:t>, 9(3):14.</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Schurink, W. J.,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Roestenburg</a:t>
            </a:r>
            <a:r>
              <a:rPr lang="en-US" sz="1800" dirty="0">
                <a:effectLst/>
                <a:latin typeface="Calibri" panose="020F0502020204030204" pitchFamily="34" charset="0"/>
                <a:ea typeface="Calibri" panose="020F0502020204030204" pitchFamily="34" charset="0"/>
                <a:cs typeface="Times New Roman" panose="02020603050405020304" pitchFamily="18" charset="0"/>
              </a:rPr>
              <a:t>, W. J. H., &amp;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Fouché</a:t>
            </a:r>
            <a:r>
              <a:rPr lang="en-US" sz="1800" dirty="0">
                <a:effectLst/>
                <a:latin typeface="Calibri" panose="020F0502020204030204" pitchFamily="34" charset="0"/>
                <a:ea typeface="Calibri" panose="020F0502020204030204" pitchFamily="34" charset="0"/>
                <a:cs typeface="Times New Roman" panose="02020603050405020304" pitchFamily="18" charset="0"/>
              </a:rPr>
              <a:t>, C. B. (2021). The place of literature and theory in research.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Research at grass roots: For the social sciences and human services professions</a:t>
            </a:r>
            <a:r>
              <a:rPr lang="en-US" sz="1800" dirty="0">
                <a:effectLst/>
                <a:latin typeface="Calibri" panose="020F0502020204030204" pitchFamily="34" charset="0"/>
                <a:ea typeface="Calibri" panose="020F0502020204030204" pitchFamily="34" charset="0"/>
                <a:cs typeface="Times New Roman" panose="02020603050405020304" pitchFamily="18" charset="0"/>
              </a:rPr>
              <a:t>, 93-116.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400" dirty="0"/>
          </a:p>
        </p:txBody>
      </p:sp>
    </p:spTree>
    <p:extLst>
      <p:ext uri="{BB962C8B-B14F-4D97-AF65-F5344CB8AC3E}">
        <p14:creationId xmlns:p14="http://schemas.microsoft.com/office/powerpoint/2010/main" val="23481744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60" name="Group 212">
            <a:extLst>
              <a:ext uri="{FF2B5EF4-FFF2-40B4-BE49-F238E27FC236}">
                <a16:creationId xmlns:a16="http://schemas.microsoft.com/office/drawing/2014/main" id="{FC7BE47C-BAEE-49EE-BB54-156C979AC8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274" name="Freeform 11">
              <a:extLst>
                <a:ext uri="{FF2B5EF4-FFF2-40B4-BE49-F238E27FC236}">
                  <a16:creationId xmlns:a16="http://schemas.microsoft.com/office/drawing/2014/main" id="{2EE9AC32-EDB1-4EFD-BB0E-C26E206C1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GB"/>
            </a:p>
          </p:txBody>
        </p:sp>
        <p:sp>
          <p:nvSpPr>
            <p:cNvPr id="276" name="Freeform 12">
              <a:extLst>
                <a:ext uri="{FF2B5EF4-FFF2-40B4-BE49-F238E27FC236}">
                  <a16:creationId xmlns:a16="http://schemas.microsoft.com/office/drawing/2014/main" id="{2FDF0B09-0E9E-45B4-B91E-0E7734ED1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GB"/>
            </a:p>
          </p:txBody>
        </p:sp>
        <p:sp>
          <p:nvSpPr>
            <p:cNvPr id="278" name="Freeform 13">
              <a:extLst>
                <a:ext uri="{FF2B5EF4-FFF2-40B4-BE49-F238E27FC236}">
                  <a16:creationId xmlns:a16="http://schemas.microsoft.com/office/drawing/2014/main" id="{1EEB8353-6E5B-417C-B98B-07EE30640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GB"/>
            </a:p>
          </p:txBody>
        </p:sp>
        <p:sp>
          <p:nvSpPr>
            <p:cNvPr id="280" name="Freeform 14">
              <a:extLst>
                <a:ext uri="{FF2B5EF4-FFF2-40B4-BE49-F238E27FC236}">
                  <a16:creationId xmlns:a16="http://schemas.microsoft.com/office/drawing/2014/main" id="{F9C5BD3B-D39A-4F8B-9240-7A6C153F0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GB"/>
            </a:p>
          </p:txBody>
        </p:sp>
        <p:sp>
          <p:nvSpPr>
            <p:cNvPr id="281" name="Freeform 15">
              <a:extLst>
                <a:ext uri="{FF2B5EF4-FFF2-40B4-BE49-F238E27FC236}">
                  <a16:creationId xmlns:a16="http://schemas.microsoft.com/office/drawing/2014/main" id="{FD941421-268E-4666-A503-9F058B2478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GB"/>
            </a:p>
          </p:txBody>
        </p:sp>
        <p:sp>
          <p:nvSpPr>
            <p:cNvPr id="282" name="Freeform 16">
              <a:extLst>
                <a:ext uri="{FF2B5EF4-FFF2-40B4-BE49-F238E27FC236}">
                  <a16:creationId xmlns:a16="http://schemas.microsoft.com/office/drawing/2014/main" id="{A00E88A0-7025-47DF-BA70-A8F6F57088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GB"/>
            </a:p>
          </p:txBody>
        </p:sp>
        <p:sp>
          <p:nvSpPr>
            <p:cNvPr id="283" name="Freeform 17">
              <a:extLst>
                <a:ext uri="{FF2B5EF4-FFF2-40B4-BE49-F238E27FC236}">
                  <a16:creationId xmlns:a16="http://schemas.microsoft.com/office/drawing/2014/main" id="{DE00BA63-6194-4ECA-84D8-80235F4093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GB"/>
            </a:p>
          </p:txBody>
        </p:sp>
        <p:sp>
          <p:nvSpPr>
            <p:cNvPr id="284" name="Freeform 18">
              <a:extLst>
                <a:ext uri="{FF2B5EF4-FFF2-40B4-BE49-F238E27FC236}">
                  <a16:creationId xmlns:a16="http://schemas.microsoft.com/office/drawing/2014/main" id="{39AC4B74-4C3D-4EDA-94C2-CDA24D068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GB"/>
            </a:p>
          </p:txBody>
        </p:sp>
        <p:sp>
          <p:nvSpPr>
            <p:cNvPr id="285" name="Freeform 19">
              <a:extLst>
                <a:ext uri="{FF2B5EF4-FFF2-40B4-BE49-F238E27FC236}">
                  <a16:creationId xmlns:a16="http://schemas.microsoft.com/office/drawing/2014/main" id="{202B11E6-4CA9-4162-AF59-8C145BC3B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GB"/>
            </a:p>
          </p:txBody>
        </p:sp>
        <p:sp>
          <p:nvSpPr>
            <p:cNvPr id="286" name="Freeform 20">
              <a:extLst>
                <a:ext uri="{FF2B5EF4-FFF2-40B4-BE49-F238E27FC236}">
                  <a16:creationId xmlns:a16="http://schemas.microsoft.com/office/drawing/2014/main" id="{8B0AF5D0-1EDB-41E2-8FCD-60CBC2EF5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GB"/>
            </a:p>
          </p:txBody>
        </p:sp>
        <p:sp>
          <p:nvSpPr>
            <p:cNvPr id="287" name="Freeform 21">
              <a:extLst>
                <a:ext uri="{FF2B5EF4-FFF2-40B4-BE49-F238E27FC236}">
                  <a16:creationId xmlns:a16="http://schemas.microsoft.com/office/drawing/2014/main" id="{C0D0B969-D0AC-487B-9438-B1FA3284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GB"/>
            </a:p>
          </p:txBody>
        </p:sp>
        <p:sp>
          <p:nvSpPr>
            <p:cNvPr id="288" name="Freeform 22">
              <a:extLst>
                <a:ext uri="{FF2B5EF4-FFF2-40B4-BE49-F238E27FC236}">
                  <a16:creationId xmlns:a16="http://schemas.microsoft.com/office/drawing/2014/main" id="{F7583D38-95E7-4E22-8130-05E88EC0E9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GB"/>
            </a:p>
          </p:txBody>
        </p:sp>
      </p:grpSp>
      <p:grpSp>
        <p:nvGrpSpPr>
          <p:cNvPr id="289" name="Group 226">
            <a:extLst>
              <a:ext uri="{FF2B5EF4-FFF2-40B4-BE49-F238E27FC236}">
                <a16:creationId xmlns:a16="http://schemas.microsoft.com/office/drawing/2014/main" id="{BB3CB4D2-7362-459B-B043-4A7AA941D5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32"/>
            <a:ext cx="1767505" cy="6853285"/>
            <a:chOff x="6627813" y="195454"/>
            <a:chExt cx="1952625" cy="5678297"/>
          </a:xfrm>
        </p:grpSpPr>
        <p:sp>
          <p:nvSpPr>
            <p:cNvPr id="290" name="Freeform 27">
              <a:extLst>
                <a:ext uri="{FF2B5EF4-FFF2-40B4-BE49-F238E27FC236}">
                  <a16:creationId xmlns:a16="http://schemas.microsoft.com/office/drawing/2014/main" id="{340EF90C-4725-4FA2-9C0E-5CC80706D4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GB"/>
            </a:p>
          </p:txBody>
        </p:sp>
        <p:sp>
          <p:nvSpPr>
            <p:cNvPr id="291" name="Freeform 28">
              <a:extLst>
                <a:ext uri="{FF2B5EF4-FFF2-40B4-BE49-F238E27FC236}">
                  <a16:creationId xmlns:a16="http://schemas.microsoft.com/office/drawing/2014/main" id="{55B4B95F-5B02-4199-A4CF-BF80796B2E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GB"/>
            </a:p>
          </p:txBody>
        </p:sp>
        <p:sp>
          <p:nvSpPr>
            <p:cNvPr id="292" name="Freeform 29">
              <a:extLst>
                <a:ext uri="{FF2B5EF4-FFF2-40B4-BE49-F238E27FC236}">
                  <a16:creationId xmlns:a16="http://schemas.microsoft.com/office/drawing/2014/main" id="{B1A85464-EB4E-4F24-B8D1-5AAB1BD177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GB"/>
            </a:p>
          </p:txBody>
        </p:sp>
        <p:sp>
          <p:nvSpPr>
            <p:cNvPr id="293" name="Freeform 30">
              <a:extLst>
                <a:ext uri="{FF2B5EF4-FFF2-40B4-BE49-F238E27FC236}">
                  <a16:creationId xmlns:a16="http://schemas.microsoft.com/office/drawing/2014/main" id="{F9CEBF3A-E181-4658-A255-3280C61262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GB"/>
            </a:p>
          </p:txBody>
        </p:sp>
        <p:sp>
          <p:nvSpPr>
            <p:cNvPr id="294" name="Freeform 31">
              <a:extLst>
                <a:ext uri="{FF2B5EF4-FFF2-40B4-BE49-F238E27FC236}">
                  <a16:creationId xmlns:a16="http://schemas.microsoft.com/office/drawing/2014/main" id="{8C349E6E-E8E7-4B47-BE5A-46BC3CCF9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GB"/>
            </a:p>
          </p:txBody>
        </p:sp>
        <p:sp>
          <p:nvSpPr>
            <p:cNvPr id="295" name="Freeform 32">
              <a:extLst>
                <a:ext uri="{FF2B5EF4-FFF2-40B4-BE49-F238E27FC236}">
                  <a16:creationId xmlns:a16="http://schemas.microsoft.com/office/drawing/2014/main" id="{5DD8C0E0-3E7A-4139-BD20-6E74984104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GB"/>
            </a:p>
          </p:txBody>
        </p:sp>
        <p:sp>
          <p:nvSpPr>
            <p:cNvPr id="296" name="Freeform 33">
              <a:extLst>
                <a:ext uri="{FF2B5EF4-FFF2-40B4-BE49-F238E27FC236}">
                  <a16:creationId xmlns:a16="http://schemas.microsoft.com/office/drawing/2014/main" id="{3F5C45D2-1802-44B0-A7A1-E7643C61B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GB"/>
            </a:p>
          </p:txBody>
        </p:sp>
        <p:sp>
          <p:nvSpPr>
            <p:cNvPr id="297" name="Freeform 34">
              <a:extLst>
                <a:ext uri="{FF2B5EF4-FFF2-40B4-BE49-F238E27FC236}">
                  <a16:creationId xmlns:a16="http://schemas.microsoft.com/office/drawing/2014/main" id="{E70E5B6E-B6D6-4758-87EB-CE36D7E73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GB"/>
            </a:p>
          </p:txBody>
        </p:sp>
        <p:sp>
          <p:nvSpPr>
            <p:cNvPr id="298" name="Freeform 35">
              <a:extLst>
                <a:ext uri="{FF2B5EF4-FFF2-40B4-BE49-F238E27FC236}">
                  <a16:creationId xmlns:a16="http://schemas.microsoft.com/office/drawing/2014/main" id="{42D1616A-61DA-4C6C-9AB1-A69903B14F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GB"/>
            </a:p>
          </p:txBody>
        </p:sp>
        <p:sp>
          <p:nvSpPr>
            <p:cNvPr id="299" name="Freeform 36">
              <a:extLst>
                <a:ext uri="{FF2B5EF4-FFF2-40B4-BE49-F238E27FC236}">
                  <a16:creationId xmlns:a16="http://schemas.microsoft.com/office/drawing/2014/main" id="{BE714FAF-C28B-40B1-8019-BBDC970C51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GB"/>
            </a:p>
          </p:txBody>
        </p:sp>
        <p:sp>
          <p:nvSpPr>
            <p:cNvPr id="300" name="Freeform 37">
              <a:extLst>
                <a:ext uri="{FF2B5EF4-FFF2-40B4-BE49-F238E27FC236}">
                  <a16:creationId xmlns:a16="http://schemas.microsoft.com/office/drawing/2014/main" id="{C7AFB3CA-A3ED-4531-BCA8-7571793D40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GB"/>
            </a:p>
          </p:txBody>
        </p:sp>
        <p:sp>
          <p:nvSpPr>
            <p:cNvPr id="301" name="Freeform 38">
              <a:extLst>
                <a:ext uri="{FF2B5EF4-FFF2-40B4-BE49-F238E27FC236}">
                  <a16:creationId xmlns:a16="http://schemas.microsoft.com/office/drawing/2014/main" id="{025E88D5-74FA-49C6-8C3A-2C145643D9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GB"/>
            </a:p>
          </p:txBody>
        </p:sp>
      </p:grpSp>
      <p:sp>
        <p:nvSpPr>
          <p:cNvPr id="302" name="Rectangle 240">
            <a:extLst>
              <a:ext uri="{FF2B5EF4-FFF2-40B4-BE49-F238E27FC236}">
                <a16:creationId xmlns:a16="http://schemas.microsoft.com/office/drawing/2014/main" id="{55438AA5-07F1-406C-8BA2-E8A868DE0F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3" name="Freeform 11">
            <a:extLst>
              <a:ext uri="{FF2B5EF4-FFF2-40B4-BE49-F238E27FC236}">
                <a16:creationId xmlns:a16="http://schemas.microsoft.com/office/drawing/2014/main" id="{F69F17E5-3D86-481F-BD59-9D198A750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GB"/>
          </a:p>
        </p:txBody>
      </p:sp>
      <p:sp useBgFill="1">
        <p:nvSpPr>
          <p:cNvPr id="304" name="Rectangle 244">
            <a:extLst>
              <a:ext uri="{FF2B5EF4-FFF2-40B4-BE49-F238E27FC236}">
                <a16:creationId xmlns:a16="http://schemas.microsoft.com/office/drawing/2014/main" id="{9AD3FB61-6AE9-4485-BE50-6A67D1BBD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47" name="Group 246">
            <a:extLst>
              <a:ext uri="{FF2B5EF4-FFF2-40B4-BE49-F238E27FC236}">
                <a16:creationId xmlns:a16="http://schemas.microsoft.com/office/drawing/2014/main" id="{2315C98F-1CCA-4D5A-A03F-29B4BED6C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27110" y="228600"/>
            <a:ext cx="2138628" cy="6638625"/>
            <a:chOff x="2487613" y="285750"/>
            <a:chExt cx="2428875" cy="5654676"/>
          </a:xfrm>
        </p:grpSpPr>
        <p:sp>
          <p:nvSpPr>
            <p:cNvPr id="248" name="Freeform 11">
              <a:extLst>
                <a:ext uri="{FF2B5EF4-FFF2-40B4-BE49-F238E27FC236}">
                  <a16:creationId xmlns:a16="http://schemas.microsoft.com/office/drawing/2014/main" id="{8456C65E-3C59-4D40-864F-2A31AF2CC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GB"/>
            </a:p>
          </p:txBody>
        </p:sp>
        <p:sp>
          <p:nvSpPr>
            <p:cNvPr id="249" name="Freeform 12">
              <a:extLst>
                <a:ext uri="{FF2B5EF4-FFF2-40B4-BE49-F238E27FC236}">
                  <a16:creationId xmlns:a16="http://schemas.microsoft.com/office/drawing/2014/main" id="{2C3C90EF-2E9B-44A4-AB78-BEBD307C3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GB"/>
            </a:p>
          </p:txBody>
        </p:sp>
        <p:sp>
          <p:nvSpPr>
            <p:cNvPr id="250" name="Freeform 13">
              <a:extLst>
                <a:ext uri="{FF2B5EF4-FFF2-40B4-BE49-F238E27FC236}">
                  <a16:creationId xmlns:a16="http://schemas.microsoft.com/office/drawing/2014/main" id="{48E12179-609D-4AF7-96BF-E828E58523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GB"/>
            </a:p>
          </p:txBody>
        </p:sp>
        <p:sp>
          <p:nvSpPr>
            <p:cNvPr id="251" name="Freeform 14">
              <a:extLst>
                <a:ext uri="{FF2B5EF4-FFF2-40B4-BE49-F238E27FC236}">
                  <a16:creationId xmlns:a16="http://schemas.microsoft.com/office/drawing/2014/main" id="{E008B167-7073-455A-9573-FBDDF23F7C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GB"/>
            </a:p>
          </p:txBody>
        </p:sp>
        <p:sp>
          <p:nvSpPr>
            <p:cNvPr id="252" name="Freeform 15">
              <a:extLst>
                <a:ext uri="{FF2B5EF4-FFF2-40B4-BE49-F238E27FC236}">
                  <a16:creationId xmlns:a16="http://schemas.microsoft.com/office/drawing/2014/main" id="{9FC9F31E-3F8D-4B62-87C7-BBBD035E40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GB"/>
            </a:p>
          </p:txBody>
        </p:sp>
        <p:sp>
          <p:nvSpPr>
            <p:cNvPr id="253" name="Freeform 16">
              <a:extLst>
                <a:ext uri="{FF2B5EF4-FFF2-40B4-BE49-F238E27FC236}">
                  <a16:creationId xmlns:a16="http://schemas.microsoft.com/office/drawing/2014/main" id="{84F10612-C7D6-428E-9148-D931DFB237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GB"/>
            </a:p>
          </p:txBody>
        </p:sp>
        <p:sp>
          <p:nvSpPr>
            <p:cNvPr id="254" name="Freeform 17">
              <a:extLst>
                <a:ext uri="{FF2B5EF4-FFF2-40B4-BE49-F238E27FC236}">
                  <a16:creationId xmlns:a16="http://schemas.microsoft.com/office/drawing/2014/main" id="{043D6C36-269F-44CF-B0F2-349C66454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GB"/>
            </a:p>
          </p:txBody>
        </p:sp>
        <p:sp>
          <p:nvSpPr>
            <p:cNvPr id="255" name="Freeform 18">
              <a:extLst>
                <a:ext uri="{FF2B5EF4-FFF2-40B4-BE49-F238E27FC236}">
                  <a16:creationId xmlns:a16="http://schemas.microsoft.com/office/drawing/2014/main" id="{6C168F67-740E-466B-8BDA-26A6F2B7F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GB"/>
            </a:p>
          </p:txBody>
        </p:sp>
        <p:sp>
          <p:nvSpPr>
            <p:cNvPr id="256" name="Freeform 19">
              <a:extLst>
                <a:ext uri="{FF2B5EF4-FFF2-40B4-BE49-F238E27FC236}">
                  <a16:creationId xmlns:a16="http://schemas.microsoft.com/office/drawing/2014/main" id="{CF2E0909-CFBD-4E94-BEEA-9B6DF1DFBF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GB"/>
            </a:p>
          </p:txBody>
        </p:sp>
        <p:sp>
          <p:nvSpPr>
            <p:cNvPr id="257" name="Freeform 20">
              <a:extLst>
                <a:ext uri="{FF2B5EF4-FFF2-40B4-BE49-F238E27FC236}">
                  <a16:creationId xmlns:a16="http://schemas.microsoft.com/office/drawing/2014/main" id="{5B8BB545-FACB-4642-8938-14D8CD792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GB"/>
            </a:p>
          </p:txBody>
        </p:sp>
        <p:sp>
          <p:nvSpPr>
            <p:cNvPr id="258" name="Freeform 21">
              <a:extLst>
                <a:ext uri="{FF2B5EF4-FFF2-40B4-BE49-F238E27FC236}">
                  <a16:creationId xmlns:a16="http://schemas.microsoft.com/office/drawing/2014/main" id="{E36904FB-4D24-4290-AD83-449182E6D0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GB"/>
            </a:p>
          </p:txBody>
        </p:sp>
        <p:sp>
          <p:nvSpPr>
            <p:cNvPr id="259" name="Freeform 22">
              <a:extLst>
                <a:ext uri="{FF2B5EF4-FFF2-40B4-BE49-F238E27FC236}">
                  <a16:creationId xmlns:a16="http://schemas.microsoft.com/office/drawing/2014/main" id="{F68AFD49-42C0-402C-8593-37AC0754F0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GB"/>
            </a:p>
          </p:txBody>
        </p:sp>
      </p:grpSp>
      <p:grpSp>
        <p:nvGrpSpPr>
          <p:cNvPr id="261" name="Group 260">
            <a:extLst>
              <a:ext uri="{FF2B5EF4-FFF2-40B4-BE49-F238E27FC236}">
                <a16:creationId xmlns:a16="http://schemas.microsoft.com/office/drawing/2014/main" id="{08C1A257-22D4-41EF-AF6A-CF2D5A1DCD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07832" y="-786"/>
            <a:ext cx="1767505" cy="6854040"/>
            <a:chOff x="6627813" y="194833"/>
            <a:chExt cx="1952625" cy="5678918"/>
          </a:xfrm>
        </p:grpSpPr>
        <p:sp>
          <p:nvSpPr>
            <p:cNvPr id="262" name="Freeform 27">
              <a:extLst>
                <a:ext uri="{FF2B5EF4-FFF2-40B4-BE49-F238E27FC236}">
                  <a16:creationId xmlns:a16="http://schemas.microsoft.com/office/drawing/2014/main" id="{95A189A6-9285-450E-9B7E-80B2D590B1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GB"/>
            </a:p>
          </p:txBody>
        </p:sp>
        <p:sp>
          <p:nvSpPr>
            <p:cNvPr id="263" name="Freeform 28">
              <a:extLst>
                <a:ext uri="{FF2B5EF4-FFF2-40B4-BE49-F238E27FC236}">
                  <a16:creationId xmlns:a16="http://schemas.microsoft.com/office/drawing/2014/main" id="{D59B349F-5A32-4504-9284-1BE405A5C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GB"/>
            </a:p>
          </p:txBody>
        </p:sp>
        <p:sp>
          <p:nvSpPr>
            <p:cNvPr id="264" name="Freeform 29">
              <a:extLst>
                <a:ext uri="{FF2B5EF4-FFF2-40B4-BE49-F238E27FC236}">
                  <a16:creationId xmlns:a16="http://schemas.microsoft.com/office/drawing/2014/main" id="{79CEC7EC-900E-4C58-9230-308D5E4F5E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GB"/>
            </a:p>
          </p:txBody>
        </p:sp>
        <p:sp>
          <p:nvSpPr>
            <p:cNvPr id="265" name="Freeform 30">
              <a:extLst>
                <a:ext uri="{FF2B5EF4-FFF2-40B4-BE49-F238E27FC236}">
                  <a16:creationId xmlns:a16="http://schemas.microsoft.com/office/drawing/2014/main" id="{DC40C46F-A374-45DD-8616-ABBFD1F60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GB"/>
            </a:p>
          </p:txBody>
        </p:sp>
        <p:sp>
          <p:nvSpPr>
            <p:cNvPr id="266" name="Freeform 31">
              <a:extLst>
                <a:ext uri="{FF2B5EF4-FFF2-40B4-BE49-F238E27FC236}">
                  <a16:creationId xmlns:a16="http://schemas.microsoft.com/office/drawing/2014/main" id="{75A53528-B55E-4DEA-8E5D-041E3F2A87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GB"/>
            </a:p>
          </p:txBody>
        </p:sp>
        <p:sp>
          <p:nvSpPr>
            <p:cNvPr id="267" name="Freeform 32">
              <a:extLst>
                <a:ext uri="{FF2B5EF4-FFF2-40B4-BE49-F238E27FC236}">
                  <a16:creationId xmlns:a16="http://schemas.microsoft.com/office/drawing/2014/main" id="{E33C2044-55CC-4D24-83D6-56DA2A4D9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GB"/>
            </a:p>
          </p:txBody>
        </p:sp>
        <p:sp>
          <p:nvSpPr>
            <p:cNvPr id="268" name="Freeform 33">
              <a:extLst>
                <a:ext uri="{FF2B5EF4-FFF2-40B4-BE49-F238E27FC236}">
                  <a16:creationId xmlns:a16="http://schemas.microsoft.com/office/drawing/2014/main" id="{7FE42B80-0325-42E2-A066-69C44DD359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GB"/>
            </a:p>
          </p:txBody>
        </p:sp>
        <p:sp>
          <p:nvSpPr>
            <p:cNvPr id="269" name="Freeform 34">
              <a:extLst>
                <a:ext uri="{FF2B5EF4-FFF2-40B4-BE49-F238E27FC236}">
                  <a16:creationId xmlns:a16="http://schemas.microsoft.com/office/drawing/2014/main" id="{A0F3EB45-3286-4ACF-B3E0-E3C8CF23F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GB"/>
            </a:p>
          </p:txBody>
        </p:sp>
        <p:sp>
          <p:nvSpPr>
            <p:cNvPr id="270" name="Freeform 35">
              <a:extLst>
                <a:ext uri="{FF2B5EF4-FFF2-40B4-BE49-F238E27FC236}">
                  <a16:creationId xmlns:a16="http://schemas.microsoft.com/office/drawing/2014/main" id="{DABF753A-353D-49D9-8111-08D35B7A62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GB"/>
            </a:p>
          </p:txBody>
        </p:sp>
        <p:sp>
          <p:nvSpPr>
            <p:cNvPr id="271" name="Freeform 36">
              <a:extLst>
                <a:ext uri="{FF2B5EF4-FFF2-40B4-BE49-F238E27FC236}">
                  <a16:creationId xmlns:a16="http://schemas.microsoft.com/office/drawing/2014/main" id="{52FED251-392F-4094-8F4A-371A795ED3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GB"/>
            </a:p>
          </p:txBody>
        </p:sp>
        <p:sp>
          <p:nvSpPr>
            <p:cNvPr id="272" name="Freeform 37">
              <a:extLst>
                <a:ext uri="{FF2B5EF4-FFF2-40B4-BE49-F238E27FC236}">
                  <a16:creationId xmlns:a16="http://schemas.microsoft.com/office/drawing/2014/main" id="{82082796-8C4C-405B-9F59-11B4223D6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GB"/>
            </a:p>
          </p:txBody>
        </p:sp>
        <p:sp>
          <p:nvSpPr>
            <p:cNvPr id="273" name="Freeform 38">
              <a:extLst>
                <a:ext uri="{FF2B5EF4-FFF2-40B4-BE49-F238E27FC236}">
                  <a16:creationId xmlns:a16="http://schemas.microsoft.com/office/drawing/2014/main" id="{8358644C-7384-41C4-978E-1125B9BF85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GB"/>
            </a:p>
          </p:txBody>
        </p:sp>
      </p:grpSp>
      <p:sp>
        <p:nvSpPr>
          <p:cNvPr id="2" name="Title 1"/>
          <p:cNvSpPr>
            <a:spLocks noGrp="1"/>
          </p:cNvSpPr>
          <p:nvPr>
            <p:ph type="title"/>
          </p:nvPr>
        </p:nvSpPr>
        <p:spPr>
          <a:xfrm>
            <a:off x="4862322" y="624110"/>
            <a:ext cx="3766137" cy="1280890"/>
          </a:xfrm>
        </p:spPr>
        <p:txBody>
          <a:bodyPr vert="horz" lIns="91440" tIns="45720" rIns="91440" bIns="45720" rtlCol="0" anchor="t">
            <a:normAutofit/>
          </a:bodyPr>
          <a:lstStyle/>
          <a:p>
            <a:r>
              <a:rPr lang="en-US" b="1"/>
              <a:t>Presentation Outline</a:t>
            </a:r>
          </a:p>
        </p:txBody>
      </p:sp>
      <p:pic>
        <p:nvPicPr>
          <p:cNvPr id="7" name="Picture 6">
            <a:extLst>
              <a:ext uri="{FF2B5EF4-FFF2-40B4-BE49-F238E27FC236}">
                <a16:creationId xmlns:a16="http://schemas.microsoft.com/office/drawing/2014/main" id="{B54925B5-C739-987F-8D18-ED9516B51E99}"/>
              </a:ext>
            </a:extLst>
          </p:cNvPr>
          <p:cNvPicPr>
            <a:picLocks noChangeAspect="1"/>
          </p:cNvPicPr>
          <p:nvPr/>
        </p:nvPicPr>
        <p:blipFill rotWithShape="1">
          <a:blip r:embed="rId2"/>
          <a:srcRect r="17669" b="-3"/>
          <a:stretch/>
        </p:blipFill>
        <p:spPr>
          <a:xfrm>
            <a:off x="-1987" y="10"/>
            <a:ext cx="3485238" cy="3428990"/>
          </a:xfrm>
          <a:prstGeom prst="rect">
            <a:avLst/>
          </a:prstGeom>
        </p:spPr>
      </p:pic>
      <p:sp>
        <p:nvSpPr>
          <p:cNvPr id="275" name="Rectangle 274">
            <a:extLst>
              <a:ext uri="{FF2B5EF4-FFF2-40B4-BE49-F238E27FC236}">
                <a16:creationId xmlns:a16="http://schemas.microsoft.com/office/drawing/2014/main" id="{17E39382-3BDF-4F54-8585-82ACB0EE3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4278"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7" name="Freeform 11">
            <a:extLst>
              <a:ext uri="{FF2B5EF4-FFF2-40B4-BE49-F238E27FC236}">
                <a16:creationId xmlns:a16="http://schemas.microsoft.com/office/drawing/2014/main" id="{06E7B50D-4267-4B64-A59B-48EA8221E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484278" y="714375"/>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GB"/>
          </a:p>
        </p:txBody>
      </p:sp>
      <p:pic>
        <p:nvPicPr>
          <p:cNvPr id="4" name="Content Placeholder 3">
            <a:extLst>
              <a:ext uri="{FF2B5EF4-FFF2-40B4-BE49-F238E27FC236}">
                <a16:creationId xmlns:a16="http://schemas.microsoft.com/office/drawing/2014/main" id="{278E5D23-DDEE-BE76-D9E8-4B3E11325767}"/>
              </a:ext>
            </a:extLst>
          </p:cNvPr>
          <p:cNvPicPr>
            <a:picLocks noChangeAspect="1"/>
          </p:cNvPicPr>
          <p:nvPr/>
        </p:nvPicPr>
        <p:blipFill rotWithShape="1">
          <a:blip r:embed="rId3">
            <a:extLst>
              <a:ext uri="{28A0092B-C50C-407E-A947-70E740481C1C}">
                <a14:useLocalDpi xmlns:a14="http://schemas.microsoft.com/office/drawing/2010/main" val="0"/>
              </a:ext>
            </a:extLst>
          </a:blip>
          <a:srcRect l="20398" r="20143" b="1"/>
          <a:stretch/>
        </p:blipFill>
        <p:spPr>
          <a:xfrm>
            <a:off x="-1164" y="3429000"/>
            <a:ext cx="3485238" cy="3429000"/>
          </a:xfrm>
          <a:prstGeom prst="rect">
            <a:avLst/>
          </a:prstGeom>
        </p:spPr>
      </p:pic>
      <p:cxnSp>
        <p:nvCxnSpPr>
          <p:cNvPr id="279" name="Straight Connector 278">
            <a:extLst>
              <a:ext uri="{FF2B5EF4-FFF2-40B4-BE49-F238E27FC236}">
                <a16:creationId xmlns:a16="http://schemas.microsoft.com/office/drawing/2014/main" id="{B7A81025-7EA9-493C-A8AA-C2443AD2807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a:endCxn id="33" idx="1"/>
          </p:cNvCxnSpPr>
          <p:nvPr>
            <p:extLst>
              <p:ext uri="{386F3935-93C4-4BCD-93E2-E3B085C9AB24}">
                <p16:designElem xmlns:p16="http://schemas.microsoft.com/office/powerpoint/2015/main" val="1"/>
              </p:ext>
            </p:extLst>
          </p:nvPr>
        </p:nvCxnSpPr>
        <p:spPr>
          <a:xfrm>
            <a:off x="-12700" y="3429000"/>
            <a:ext cx="3496978"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4828643" y="2133600"/>
            <a:ext cx="3799814" cy="3777622"/>
          </a:xfrm>
        </p:spPr>
        <p:txBody>
          <a:bodyPr vert="horz" lIns="91440" tIns="45720" rIns="91440" bIns="45720" rtlCol="0">
            <a:normAutofit/>
          </a:bodyPr>
          <a:lstStyle/>
          <a:p>
            <a:endParaRPr lang="en-US"/>
          </a:p>
          <a:p>
            <a:r>
              <a:rPr lang="en-US"/>
              <a:t>Introduction and Background</a:t>
            </a:r>
          </a:p>
          <a:p>
            <a:r>
              <a:rPr lang="en-US"/>
              <a:t>Problem Statement</a:t>
            </a:r>
          </a:p>
          <a:p>
            <a:r>
              <a:rPr lang="en-US"/>
              <a:t>Methods</a:t>
            </a:r>
          </a:p>
          <a:p>
            <a:r>
              <a:rPr lang="en-US"/>
              <a:t>Findings</a:t>
            </a:r>
          </a:p>
          <a:p>
            <a:r>
              <a:rPr lang="en-US"/>
              <a:t>Limitations</a:t>
            </a:r>
          </a:p>
          <a:p>
            <a:r>
              <a:rPr lang="en-US"/>
              <a:t>Conclusions and Recommendations</a:t>
            </a:r>
          </a:p>
          <a:p>
            <a:endParaRPr lang="en-US"/>
          </a:p>
          <a:p>
            <a:endParaRPr lang="en-US"/>
          </a:p>
          <a:p>
            <a:endParaRPr lang="en-US"/>
          </a:p>
        </p:txBody>
      </p:sp>
    </p:spTree>
    <p:extLst>
      <p:ext uri="{BB962C8B-B14F-4D97-AF65-F5344CB8AC3E}">
        <p14:creationId xmlns:p14="http://schemas.microsoft.com/office/powerpoint/2010/main" val="741764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ZA" sz="2250" b="1" dirty="0">
                <a:solidFill>
                  <a:schemeClr val="bg1"/>
                </a:solidFill>
              </a:rPr>
              <a:t>Introduction</a:t>
            </a:r>
          </a:p>
        </p:txBody>
      </p:sp>
      <p:sp>
        <p:nvSpPr>
          <p:cNvPr id="6" name="Subtitle 5">
            <a:extLst>
              <a:ext uri="{FF2B5EF4-FFF2-40B4-BE49-F238E27FC236}">
                <a16:creationId xmlns:a16="http://schemas.microsoft.com/office/drawing/2014/main" id="{AD234706-947A-BF30-55D4-12CE1F257AF4}"/>
              </a:ext>
            </a:extLst>
          </p:cNvPr>
          <p:cNvSpPr>
            <a:spLocks noGrp="1"/>
          </p:cNvSpPr>
          <p:nvPr>
            <p:ph type="subTitle" idx="1"/>
          </p:nvPr>
        </p:nvSpPr>
        <p:spPr>
          <a:xfrm>
            <a:off x="1835696" y="86055"/>
            <a:ext cx="5608712" cy="643608"/>
          </a:xfrm>
        </p:spPr>
        <p:txBody>
          <a:bodyPr/>
          <a:lstStyle/>
          <a:p>
            <a:r>
              <a:rPr lang="en-US" sz="3200" dirty="0">
                <a:solidFill>
                  <a:schemeClr val="tx1">
                    <a:lumMod val="95000"/>
                    <a:lumOff val="5000"/>
                  </a:schemeClr>
                </a:solidFill>
                <a:latin typeface="Abadi" panose="020B0604020104020204" pitchFamily="34" charset="0"/>
              </a:rPr>
              <a:t>Introduction and Background</a:t>
            </a:r>
          </a:p>
          <a:p>
            <a:endParaRPr lang="en-GB" dirty="0"/>
          </a:p>
        </p:txBody>
      </p:sp>
      <p:graphicFrame>
        <p:nvGraphicFramePr>
          <p:cNvPr id="5" name="Content Placeholder 2">
            <a:extLst>
              <a:ext uri="{FF2B5EF4-FFF2-40B4-BE49-F238E27FC236}">
                <a16:creationId xmlns:a16="http://schemas.microsoft.com/office/drawing/2014/main" id="{D3AF2F9E-EAA8-47B6-838C-7FDDF0711AF0}"/>
              </a:ext>
            </a:extLst>
          </p:cNvPr>
          <p:cNvGraphicFramePr>
            <a:graphicFrameLocks noGrp="1"/>
          </p:cNvGraphicFramePr>
          <p:nvPr>
            <p:ph idx="4294967295"/>
            <p:extLst>
              <p:ext uri="{D42A27DB-BD31-4B8C-83A1-F6EECF244321}">
                <p14:modId xmlns:p14="http://schemas.microsoft.com/office/powerpoint/2010/main" val="3004236890"/>
              </p:ext>
            </p:extLst>
          </p:nvPr>
        </p:nvGraphicFramePr>
        <p:xfrm>
          <a:off x="1187624" y="620688"/>
          <a:ext cx="748092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5752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7585" y="190394"/>
            <a:ext cx="4680520" cy="718326"/>
          </a:xfrm>
        </p:spPr>
        <p:txBody>
          <a:bodyPr>
            <a:normAutofit/>
          </a:bodyPr>
          <a:lstStyle/>
          <a:p>
            <a:r>
              <a:rPr lang="en-ZA" sz="3850" b="1" dirty="0"/>
              <a:t>Problem Statement </a:t>
            </a:r>
          </a:p>
        </p:txBody>
      </p:sp>
      <p:sp>
        <p:nvSpPr>
          <p:cNvPr id="5" name="Content Placeholder 4">
            <a:extLst>
              <a:ext uri="{FF2B5EF4-FFF2-40B4-BE49-F238E27FC236}">
                <a16:creationId xmlns:a16="http://schemas.microsoft.com/office/drawing/2014/main" id="{D1F5662C-895D-9721-7924-5A3D4921E779}"/>
              </a:ext>
            </a:extLst>
          </p:cNvPr>
          <p:cNvSpPr>
            <a:spLocks noGrp="1"/>
          </p:cNvSpPr>
          <p:nvPr>
            <p:ph idx="1"/>
          </p:nvPr>
        </p:nvSpPr>
        <p:spPr>
          <a:xfrm>
            <a:off x="97592" y="980728"/>
            <a:ext cx="6146441" cy="5544616"/>
          </a:xfrm>
        </p:spPr>
        <p:txBody>
          <a:bodyPr anchor="ctr">
            <a:normAutofit/>
          </a:bodyPr>
          <a:lstStyle/>
          <a:p>
            <a:pPr algn="just">
              <a:lnSpc>
                <a:spcPct val="90000"/>
              </a:lnSpc>
            </a:pPr>
            <a:r>
              <a:rPr lang="en-US" sz="1400" dirty="0"/>
              <a:t>Conflicting responsibilities and opposing interests (Young, 2017) </a:t>
            </a:r>
          </a:p>
          <a:p>
            <a:pPr marL="0" indent="0" algn="just">
              <a:lnSpc>
                <a:spcPct val="90000"/>
              </a:lnSpc>
              <a:buNone/>
            </a:pPr>
            <a:endParaRPr lang="en-US" sz="1400" dirty="0"/>
          </a:p>
          <a:p>
            <a:pPr algn="just">
              <a:lnSpc>
                <a:spcPct val="90000"/>
              </a:lnSpc>
            </a:pPr>
            <a:r>
              <a:rPr lang="en-US" sz="1400" dirty="0"/>
              <a:t>Offenders being released from Prisons without proper rehabilitation, due to a lack of social work interventions (Du Plessis, 2018) </a:t>
            </a:r>
          </a:p>
          <a:p>
            <a:pPr marL="0" indent="0" algn="just">
              <a:lnSpc>
                <a:spcPct val="90000"/>
              </a:lnSpc>
              <a:buNone/>
            </a:pPr>
            <a:endParaRPr lang="en-US" sz="1400" dirty="0"/>
          </a:p>
          <a:p>
            <a:pPr algn="just">
              <a:lnSpc>
                <a:spcPct val="90000"/>
              </a:lnSpc>
            </a:pPr>
            <a:r>
              <a:rPr lang="en-US" sz="1400" dirty="0"/>
              <a:t>Shortage of social workers within the criminal justice system leads to secondary victimization (Roberts,2022) </a:t>
            </a:r>
          </a:p>
          <a:p>
            <a:pPr marL="0" indent="0" algn="just">
              <a:lnSpc>
                <a:spcPct val="90000"/>
              </a:lnSpc>
              <a:buNone/>
            </a:pPr>
            <a:endParaRPr lang="en-US" sz="1400" dirty="0"/>
          </a:p>
          <a:p>
            <a:pPr algn="just">
              <a:lnSpc>
                <a:spcPct val="90000"/>
              </a:lnSpc>
            </a:pPr>
            <a:r>
              <a:rPr lang="en-US" sz="1400" dirty="0"/>
              <a:t>Inadequate Capacity Building for social workers in the legal fraternity.</a:t>
            </a:r>
          </a:p>
          <a:p>
            <a:pPr marL="0" indent="0" algn="just">
              <a:lnSpc>
                <a:spcPct val="90000"/>
              </a:lnSpc>
              <a:buNone/>
            </a:pPr>
            <a:endParaRPr lang="en-US" sz="1400" dirty="0"/>
          </a:p>
          <a:p>
            <a:pPr algn="just">
              <a:lnSpc>
                <a:spcPct val="90000"/>
              </a:lnSpc>
            </a:pPr>
            <a:r>
              <a:rPr lang="en-US" sz="1400" dirty="0"/>
              <a:t>The predominant correctional philosophy of retribution, so evident in the criminal justice systems of South Africa , is sometimes also in direct contrast to social work values regarding the dignity and worth of all. </a:t>
            </a:r>
          </a:p>
          <a:p>
            <a:pPr marL="0" indent="0" algn="just">
              <a:lnSpc>
                <a:spcPct val="90000"/>
              </a:lnSpc>
              <a:buNone/>
            </a:pPr>
            <a:endParaRPr lang="en-US" sz="1400" dirty="0"/>
          </a:p>
          <a:p>
            <a:pPr algn="just">
              <a:lnSpc>
                <a:spcPct val="90000"/>
              </a:lnSpc>
            </a:pPr>
            <a:r>
              <a:rPr lang="en-US" sz="1400" dirty="0"/>
              <a:t>The roles and responsibilities of Social Workers in various departments within the criminal justice system are sometimes ambiguous (e.g., National Prosecuting Authority [NPA] , Department of Justice [</a:t>
            </a:r>
            <a:r>
              <a:rPr lang="en-US" sz="1400" dirty="0" err="1"/>
              <a:t>DoJ</a:t>
            </a:r>
            <a:r>
              <a:rPr lang="en-US" sz="1400" dirty="0"/>
              <a:t>], Department of Correctional Services [DCS], etc.)</a:t>
            </a:r>
          </a:p>
          <a:p>
            <a:pPr marL="0" indent="0" algn="just">
              <a:lnSpc>
                <a:spcPct val="90000"/>
              </a:lnSpc>
              <a:buNone/>
            </a:pPr>
            <a:endParaRPr lang="en-US" sz="1400" dirty="0"/>
          </a:p>
          <a:p>
            <a:pPr algn="just">
              <a:lnSpc>
                <a:spcPct val="90000"/>
              </a:lnSpc>
            </a:pPr>
            <a:r>
              <a:rPr lang="en-GB" sz="1400" dirty="0"/>
              <a:t>The lived experiences of the social workers within the criminal justice system are not well documented in the South African Context. </a:t>
            </a:r>
            <a:endParaRPr lang="en-US" sz="1400" dirty="0"/>
          </a:p>
        </p:txBody>
      </p:sp>
      <p:sp>
        <p:nvSpPr>
          <p:cNvPr id="44" name="Rectangle 4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826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Oval 4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FF4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Picture 2">
            <a:extLst>
              <a:ext uri="{FF2B5EF4-FFF2-40B4-BE49-F238E27FC236}">
                <a16:creationId xmlns:a16="http://schemas.microsoft.com/office/drawing/2014/main" id="{C94EC3C8-2448-6D4E-46B7-8DF8BDCECEB9}"/>
              </a:ext>
            </a:extLst>
          </p:cNvPr>
          <p:cNvPicPr>
            <a:picLocks noChangeAspect="1"/>
          </p:cNvPicPr>
          <p:nvPr/>
        </p:nvPicPr>
        <p:blipFill rotWithShape="1">
          <a:blip r:embed="rId3"/>
          <a:srcRect r="17669" b="-3"/>
          <a:stretch/>
        </p:blipFill>
        <p:spPr>
          <a:xfrm>
            <a:off x="6615587" y="2865141"/>
            <a:ext cx="1162209" cy="1143455"/>
          </a:xfrm>
          <a:prstGeom prst="rect">
            <a:avLst/>
          </a:prstGeom>
        </p:spPr>
      </p:pic>
    </p:spTree>
    <p:extLst>
      <p:ext uri="{BB962C8B-B14F-4D97-AF65-F5344CB8AC3E}">
        <p14:creationId xmlns:p14="http://schemas.microsoft.com/office/powerpoint/2010/main" val="2515131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68660"/>
            <a:ext cx="8229600" cy="360040"/>
          </a:xfrm>
        </p:spPr>
        <p:txBody>
          <a:bodyPr>
            <a:noAutofit/>
          </a:bodyPr>
          <a:lstStyle/>
          <a:p>
            <a:r>
              <a:rPr lang="en-ZA" sz="2800" b="1" dirty="0"/>
              <a:t>Methodology  </a:t>
            </a:r>
          </a:p>
        </p:txBody>
      </p:sp>
      <p:sp>
        <p:nvSpPr>
          <p:cNvPr id="5" name="Content Placeholder 4">
            <a:extLst>
              <a:ext uri="{FF2B5EF4-FFF2-40B4-BE49-F238E27FC236}">
                <a16:creationId xmlns:a16="http://schemas.microsoft.com/office/drawing/2014/main" id="{D1F5662C-895D-9721-7924-5A3D4921E779}"/>
              </a:ext>
            </a:extLst>
          </p:cNvPr>
          <p:cNvSpPr>
            <a:spLocks noGrp="1"/>
          </p:cNvSpPr>
          <p:nvPr>
            <p:ph idx="1"/>
          </p:nvPr>
        </p:nvSpPr>
        <p:spPr>
          <a:xfrm>
            <a:off x="755576" y="1062092"/>
            <a:ext cx="8229600" cy="5073427"/>
          </a:xfrm>
        </p:spPr>
        <p:txBody>
          <a:bodyPr>
            <a:normAutofit/>
          </a:bodyPr>
          <a:lstStyle/>
          <a:p>
            <a:pPr marL="0" indent="0">
              <a:buNone/>
            </a:pPr>
            <a:endParaRPr lang="en-US" sz="1000" dirty="0">
              <a:solidFill>
                <a:srgbClr val="222222"/>
              </a:solidFill>
              <a:latin typeface="Arial" panose="020B0604020202020204" pitchFamily="34" charset="0"/>
            </a:endParaRPr>
          </a:p>
          <a:p>
            <a:pPr marL="0" indent="0">
              <a:buNone/>
            </a:pPr>
            <a:endParaRPr lang="en-GB" sz="1400" dirty="0"/>
          </a:p>
        </p:txBody>
      </p:sp>
      <p:graphicFrame>
        <p:nvGraphicFramePr>
          <p:cNvPr id="6" name="Content Placeholder 2">
            <a:extLst>
              <a:ext uri="{FF2B5EF4-FFF2-40B4-BE49-F238E27FC236}">
                <a16:creationId xmlns:a16="http://schemas.microsoft.com/office/drawing/2014/main" id="{A7B84DD7-C704-1380-D8D9-90B809C05293}"/>
              </a:ext>
            </a:extLst>
          </p:cNvPr>
          <p:cNvGraphicFramePr>
            <a:graphicFrameLocks/>
          </p:cNvGraphicFramePr>
          <p:nvPr>
            <p:extLst>
              <p:ext uri="{D42A27DB-BD31-4B8C-83A1-F6EECF244321}">
                <p14:modId xmlns:p14="http://schemas.microsoft.com/office/powerpoint/2010/main" val="4212455747"/>
              </p:ext>
            </p:extLst>
          </p:nvPr>
        </p:nvGraphicFramePr>
        <p:xfrm>
          <a:off x="486492" y="892286"/>
          <a:ext cx="8628898" cy="5073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78797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51920" y="665767"/>
            <a:ext cx="3863171" cy="1276849"/>
          </a:xfrm>
        </p:spPr>
        <p:txBody>
          <a:bodyPr anchor="b">
            <a:normAutofit/>
          </a:bodyPr>
          <a:lstStyle/>
          <a:p>
            <a:r>
              <a:rPr lang="en-ZA" sz="4700" b="1" dirty="0"/>
              <a:t>Findings </a:t>
            </a:r>
          </a:p>
        </p:txBody>
      </p:sp>
      <p:pic>
        <p:nvPicPr>
          <p:cNvPr id="3" name="Picture 2">
            <a:extLst>
              <a:ext uri="{FF2B5EF4-FFF2-40B4-BE49-F238E27FC236}">
                <a16:creationId xmlns:a16="http://schemas.microsoft.com/office/drawing/2014/main" id="{EFD617AA-9FEF-9DA6-5651-524223EF1FD0}"/>
              </a:ext>
            </a:extLst>
          </p:cNvPr>
          <p:cNvPicPr>
            <a:picLocks noChangeAspect="1"/>
          </p:cNvPicPr>
          <p:nvPr/>
        </p:nvPicPr>
        <p:blipFill rotWithShape="1">
          <a:blip r:embed="rId3"/>
          <a:srcRect l="19024" r="39721" b="2"/>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D1F5662C-895D-9721-7924-5A3D4921E779}"/>
              </a:ext>
            </a:extLst>
          </p:cNvPr>
          <p:cNvSpPr>
            <a:spLocks noGrp="1"/>
          </p:cNvSpPr>
          <p:nvPr>
            <p:ph idx="1"/>
          </p:nvPr>
        </p:nvSpPr>
        <p:spPr>
          <a:xfrm>
            <a:off x="3419872" y="2497863"/>
            <a:ext cx="5241782" cy="3746712"/>
          </a:xfrm>
        </p:spPr>
        <p:txBody>
          <a:bodyPr>
            <a:noAutofit/>
          </a:bodyPr>
          <a:lstStyle/>
          <a:p>
            <a:pPr algn="just">
              <a:lnSpc>
                <a:spcPct val="90000"/>
              </a:lnSpc>
            </a:pPr>
            <a:r>
              <a:rPr lang="en-US" sz="1400" dirty="0"/>
              <a:t>There were five broad themes which emerged after thematic analysis, namely: Collaboration and coordination, inadequate training and preparedness, social work roles and responsibilities within the criminal justice system, ethical challenges, and secondary victimization of clients. </a:t>
            </a:r>
          </a:p>
          <a:p>
            <a:pPr algn="just">
              <a:lnSpc>
                <a:spcPct val="90000"/>
              </a:lnSpc>
            </a:pPr>
            <a:r>
              <a:rPr lang="en-US" sz="1400" dirty="0"/>
              <a:t>Social workers described experiencing ethical dilemmas when the justice system’s expectations and the needs of the individual client are in conflict (</a:t>
            </a:r>
            <a:r>
              <a:rPr lang="en-US" sz="1400" dirty="0" err="1"/>
              <a:t>i</a:t>
            </a:r>
            <a:r>
              <a:rPr lang="en-US" sz="1400" dirty="0"/>
              <a:t>. e disclosure in children and criminal cases).</a:t>
            </a:r>
          </a:p>
          <a:p>
            <a:pPr algn="just">
              <a:lnSpc>
                <a:spcPct val="90000"/>
              </a:lnSpc>
            </a:pPr>
            <a:r>
              <a:rPr lang="en-US" sz="1400" dirty="0"/>
              <a:t>Serious undermining from the Legal Professionals.</a:t>
            </a:r>
          </a:p>
          <a:p>
            <a:pPr algn="just">
              <a:lnSpc>
                <a:spcPct val="90000"/>
              </a:lnSpc>
            </a:pPr>
            <a:r>
              <a:rPr lang="en-US" sz="1400" dirty="0"/>
              <a:t>Knowledge from undergraduate studies is sometimes not sufficient to thrive in the system.</a:t>
            </a:r>
          </a:p>
          <a:p>
            <a:pPr algn="just">
              <a:lnSpc>
                <a:spcPct val="90000"/>
              </a:lnSpc>
            </a:pPr>
            <a:r>
              <a:rPr lang="en-US" sz="1400" dirty="0"/>
              <a:t>Rehabilitation programs are at most outdated.</a:t>
            </a:r>
          </a:p>
          <a:p>
            <a:pPr algn="just">
              <a:lnSpc>
                <a:spcPct val="90000"/>
              </a:lnSpc>
            </a:pPr>
            <a:r>
              <a:rPr lang="en-US" sz="1400" dirty="0"/>
              <a:t>Opportunities for the development of intervention-based research.  </a:t>
            </a:r>
          </a:p>
          <a:p>
            <a:pPr algn="just">
              <a:lnSpc>
                <a:spcPct val="90000"/>
              </a:lnSpc>
            </a:pPr>
            <a:r>
              <a:rPr lang="en-US" sz="1400" dirty="0"/>
              <a:t>This impact of </a:t>
            </a:r>
            <a:r>
              <a:rPr lang="en-US" sz="1400" dirty="0" err="1"/>
              <a:t>programmes</a:t>
            </a:r>
            <a:r>
              <a:rPr lang="en-US" sz="1400" dirty="0"/>
              <a:t> is often overlooked treatment and correlates to the high level of relapse.</a:t>
            </a:r>
          </a:p>
          <a:p>
            <a:pPr algn="just">
              <a:lnSpc>
                <a:spcPct val="90000"/>
              </a:lnSpc>
            </a:pPr>
            <a:r>
              <a:rPr lang="en-US" sz="1400" dirty="0"/>
              <a:t>There is a lack of resources provided to social workers by the management- as social work is not considered as the primary objective of the departments.</a:t>
            </a:r>
          </a:p>
        </p:txBody>
      </p:sp>
    </p:spTree>
    <p:extLst>
      <p:ext uri="{BB962C8B-B14F-4D97-AF65-F5344CB8AC3E}">
        <p14:creationId xmlns:p14="http://schemas.microsoft.com/office/powerpoint/2010/main" val="13352155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8CD4B3B-4BE9-B6B1-46C3-146E6A9DEC7C}"/>
              </a:ext>
            </a:extLst>
          </p:cNvPr>
          <p:cNvPicPr>
            <a:picLocks noChangeAspect="1"/>
          </p:cNvPicPr>
          <p:nvPr/>
        </p:nvPicPr>
        <p:blipFill rotWithShape="1">
          <a:blip r:embed="rId3">
            <a:duotone>
              <a:schemeClr val="bg2">
                <a:shade val="45000"/>
                <a:satMod val="135000"/>
              </a:schemeClr>
              <a:prstClr val="white"/>
            </a:duotone>
          </a:blip>
          <a:srcRect r="10999" b="-1"/>
          <a:stretch/>
        </p:blipFill>
        <p:spPr>
          <a:xfrm>
            <a:off x="20" y="48881"/>
            <a:ext cx="9143980" cy="6857990"/>
          </a:xfrm>
          <a:prstGeom prst="rect">
            <a:avLst/>
          </a:prstGeom>
        </p:spPr>
      </p:pic>
      <p:sp>
        <p:nvSpPr>
          <p:cNvPr id="12" name="Rectangle 1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35696" y="-1763"/>
            <a:ext cx="6319614" cy="720079"/>
          </a:xfrm>
        </p:spPr>
        <p:txBody>
          <a:bodyPr>
            <a:normAutofit fontScale="90000"/>
          </a:bodyPr>
          <a:lstStyle/>
          <a:p>
            <a:r>
              <a:rPr lang="en-ZA" b="1" dirty="0"/>
              <a:t>Findings </a:t>
            </a:r>
          </a:p>
        </p:txBody>
      </p:sp>
      <p:graphicFrame>
        <p:nvGraphicFramePr>
          <p:cNvPr id="7" name="Content Placeholder 4">
            <a:extLst>
              <a:ext uri="{FF2B5EF4-FFF2-40B4-BE49-F238E27FC236}">
                <a16:creationId xmlns:a16="http://schemas.microsoft.com/office/drawing/2014/main" id="{EA53168D-F99A-4B66-5C61-F1B7F99F7C29}"/>
              </a:ext>
            </a:extLst>
          </p:cNvPr>
          <p:cNvGraphicFramePr>
            <a:graphicFrameLocks noGrp="1"/>
          </p:cNvGraphicFramePr>
          <p:nvPr>
            <p:ph idx="1"/>
            <p:extLst>
              <p:ext uri="{D42A27DB-BD31-4B8C-83A1-F6EECF244321}">
                <p14:modId xmlns:p14="http://schemas.microsoft.com/office/powerpoint/2010/main" val="2179866051"/>
              </p:ext>
            </p:extLst>
          </p:nvPr>
        </p:nvGraphicFramePr>
        <p:xfrm>
          <a:off x="628650" y="1340768"/>
          <a:ext cx="8335838" cy="52565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4951C4E2-A4E3-0352-F3A2-880EBA12D1EC}"/>
              </a:ext>
            </a:extLst>
          </p:cNvPr>
          <p:cNvPicPr>
            <a:picLocks noChangeAspect="1"/>
          </p:cNvPicPr>
          <p:nvPr/>
        </p:nvPicPr>
        <p:blipFill rotWithShape="1">
          <a:blip r:embed="rId9"/>
          <a:srcRect r="17669" b="-3"/>
          <a:stretch/>
        </p:blipFill>
        <p:spPr>
          <a:xfrm>
            <a:off x="7969872" y="79223"/>
            <a:ext cx="1017315" cy="1000897"/>
          </a:xfrm>
          <a:prstGeom prst="rect">
            <a:avLst/>
          </a:prstGeom>
        </p:spPr>
      </p:pic>
    </p:spTree>
    <p:extLst>
      <p:ext uri="{BB962C8B-B14F-4D97-AF65-F5344CB8AC3E}">
        <p14:creationId xmlns:p14="http://schemas.microsoft.com/office/powerpoint/2010/main" val="23965541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73321" y="329184"/>
            <a:ext cx="4688333" cy="1783080"/>
          </a:xfrm>
        </p:spPr>
        <p:txBody>
          <a:bodyPr anchor="b">
            <a:normAutofit/>
          </a:bodyPr>
          <a:lstStyle/>
          <a:p>
            <a:r>
              <a:rPr lang="en-ZA" sz="4700" b="1"/>
              <a:t>Findings </a:t>
            </a:r>
          </a:p>
        </p:txBody>
      </p:sp>
      <p:pic>
        <p:nvPicPr>
          <p:cNvPr id="3" name="Picture 2">
            <a:extLst>
              <a:ext uri="{FF2B5EF4-FFF2-40B4-BE49-F238E27FC236}">
                <a16:creationId xmlns:a16="http://schemas.microsoft.com/office/drawing/2014/main" id="{B41CF691-3ACA-8121-A173-A72F9053ACE4}"/>
              </a:ext>
            </a:extLst>
          </p:cNvPr>
          <p:cNvPicPr>
            <a:picLocks noChangeAspect="1"/>
          </p:cNvPicPr>
          <p:nvPr/>
        </p:nvPicPr>
        <p:blipFill rotWithShape="1">
          <a:blip r:embed="rId3"/>
          <a:srcRect l="19023" r="39722" b="2"/>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ontent Placeholder 4">
            <a:extLst>
              <a:ext uri="{FF2B5EF4-FFF2-40B4-BE49-F238E27FC236}">
                <a16:creationId xmlns:a16="http://schemas.microsoft.com/office/drawing/2014/main" id="{C8AD0177-4760-5705-6294-3CB58F7454BC}"/>
              </a:ext>
            </a:extLst>
          </p:cNvPr>
          <p:cNvGraphicFramePr>
            <a:graphicFrameLocks noGrp="1"/>
          </p:cNvGraphicFramePr>
          <p:nvPr>
            <p:ph idx="1"/>
            <p:extLst>
              <p:ext uri="{D42A27DB-BD31-4B8C-83A1-F6EECF244321}">
                <p14:modId xmlns:p14="http://schemas.microsoft.com/office/powerpoint/2010/main" val="229097522"/>
              </p:ext>
            </p:extLst>
          </p:nvPr>
        </p:nvGraphicFramePr>
        <p:xfrm>
          <a:off x="3419872" y="2655918"/>
          <a:ext cx="5616624" cy="39627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108631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73321" y="329184"/>
            <a:ext cx="4688333" cy="1783080"/>
          </a:xfrm>
        </p:spPr>
        <p:txBody>
          <a:bodyPr anchor="b">
            <a:normAutofit/>
          </a:bodyPr>
          <a:lstStyle/>
          <a:p>
            <a:r>
              <a:rPr lang="en-ZA" sz="4700" b="1"/>
              <a:t>Limitations </a:t>
            </a:r>
          </a:p>
        </p:txBody>
      </p:sp>
      <p:pic>
        <p:nvPicPr>
          <p:cNvPr id="7" name="Picture 6" descr="Glasses on top of a book">
            <a:extLst>
              <a:ext uri="{FF2B5EF4-FFF2-40B4-BE49-F238E27FC236}">
                <a16:creationId xmlns:a16="http://schemas.microsoft.com/office/drawing/2014/main" id="{D98FCDE9-9AD3-2DF4-56F2-862077185513}"/>
              </a:ext>
            </a:extLst>
          </p:cNvPr>
          <p:cNvPicPr>
            <a:picLocks noChangeAspect="1"/>
          </p:cNvPicPr>
          <p:nvPr/>
        </p:nvPicPr>
        <p:blipFill rotWithShape="1">
          <a:blip r:embed="rId3"/>
          <a:srcRect l="20462" r="45794" b="-1"/>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D1F5662C-895D-9721-7924-5A3D4921E779}"/>
              </a:ext>
            </a:extLst>
          </p:cNvPr>
          <p:cNvSpPr>
            <a:spLocks noGrp="1"/>
          </p:cNvSpPr>
          <p:nvPr>
            <p:ph idx="1"/>
          </p:nvPr>
        </p:nvSpPr>
        <p:spPr>
          <a:xfrm>
            <a:off x="3563887" y="2655918"/>
            <a:ext cx="5062255" cy="4104400"/>
          </a:xfrm>
        </p:spPr>
        <p:txBody>
          <a:bodyPr>
            <a:normAutofit/>
          </a:bodyPr>
          <a:lstStyle/>
          <a:p>
            <a:pPr algn="just">
              <a:lnSpc>
                <a:spcPct val="90000"/>
              </a:lnSpc>
            </a:pPr>
            <a:r>
              <a:rPr lang="en-US" sz="1600" dirty="0"/>
              <a:t>As with all research studies this research study had its own limitations</a:t>
            </a:r>
          </a:p>
          <a:p>
            <a:pPr algn="just">
              <a:lnSpc>
                <a:spcPct val="90000"/>
              </a:lnSpc>
            </a:pPr>
            <a:r>
              <a:rPr lang="en-US" sz="1600" dirty="0"/>
              <a:t>The study findings cannot be generalized due to its sampling size</a:t>
            </a:r>
          </a:p>
          <a:p>
            <a:pPr algn="just">
              <a:lnSpc>
                <a:spcPct val="90000"/>
              </a:lnSpc>
            </a:pPr>
            <a:r>
              <a:rPr lang="en-US" sz="1600" dirty="0"/>
              <a:t>Only a few social workers from few criminal justice departments (DCS, NPA, DOJ, DSD, SAPS) were interviewed therefore the findings cannot be generalized to all institutions nor can it be generalized to the South African criminal justice system. </a:t>
            </a:r>
          </a:p>
          <a:p>
            <a:pPr algn="just">
              <a:lnSpc>
                <a:spcPct val="90000"/>
              </a:lnSpc>
            </a:pPr>
            <a:r>
              <a:rPr lang="en-US" sz="1600" dirty="0"/>
              <a:t>Furthermore, only social workers from Limpopo, Mpumalanga and Gauteng were sampled therefore the results cannot be generalized Nationally.</a:t>
            </a:r>
            <a:endParaRPr lang="en-GB" sz="1600" dirty="0"/>
          </a:p>
          <a:p>
            <a:pPr algn="just">
              <a:lnSpc>
                <a:spcPct val="90000"/>
              </a:lnSpc>
            </a:pPr>
            <a:r>
              <a:rPr lang="en-GB" sz="1600" dirty="0"/>
              <a:t>Social Worker’s own working experiences and relationships might have influenced their perceptions</a:t>
            </a:r>
            <a:endParaRPr lang="en-US" sz="1600" dirty="0"/>
          </a:p>
        </p:txBody>
      </p:sp>
      <p:pic>
        <p:nvPicPr>
          <p:cNvPr id="4" name="Picture 3">
            <a:extLst>
              <a:ext uri="{FF2B5EF4-FFF2-40B4-BE49-F238E27FC236}">
                <a16:creationId xmlns:a16="http://schemas.microsoft.com/office/drawing/2014/main" id="{F53204F6-B492-AFC3-1D62-03AD17C84B15}"/>
              </a:ext>
            </a:extLst>
          </p:cNvPr>
          <p:cNvPicPr>
            <a:picLocks noChangeAspect="1"/>
          </p:cNvPicPr>
          <p:nvPr/>
        </p:nvPicPr>
        <p:blipFill rotWithShape="1">
          <a:blip r:embed="rId4"/>
          <a:srcRect r="17669" b="-3"/>
          <a:stretch/>
        </p:blipFill>
        <p:spPr>
          <a:xfrm>
            <a:off x="899592" y="4848685"/>
            <a:ext cx="2021454" cy="1988830"/>
          </a:xfrm>
          <a:prstGeom prst="rect">
            <a:avLst/>
          </a:prstGeom>
        </p:spPr>
      </p:pic>
    </p:spTree>
    <p:extLst>
      <p:ext uri="{BB962C8B-B14F-4D97-AF65-F5344CB8AC3E}">
        <p14:creationId xmlns:p14="http://schemas.microsoft.com/office/powerpoint/2010/main" val="12110213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8340</TotalTime>
  <Words>1929</Words>
  <Application>Microsoft Office PowerPoint</Application>
  <PresentationFormat>On-screen Show (4:3)</PresentationFormat>
  <Paragraphs>104</Paragraphs>
  <Slides>11</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Abadi</vt:lpstr>
      <vt:lpstr>ADLaM Display</vt:lpstr>
      <vt:lpstr>Albertus Extra Bold</vt:lpstr>
      <vt:lpstr>Arial</vt:lpstr>
      <vt:lpstr>Calibri</vt:lpstr>
      <vt:lpstr>Century Gothic</vt:lpstr>
      <vt:lpstr>Noto Sans</vt:lpstr>
      <vt:lpstr>Wingdings 3</vt:lpstr>
      <vt:lpstr>Office Theme</vt:lpstr>
      <vt:lpstr>Wisp</vt:lpstr>
      <vt:lpstr>PowerPoint Presentation</vt:lpstr>
      <vt:lpstr>Presentation Outline</vt:lpstr>
      <vt:lpstr>Introduction</vt:lpstr>
      <vt:lpstr>Problem Statement </vt:lpstr>
      <vt:lpstr>Methodology  </vt:lpstr>
      <vt:lpstr>Findings </vt:lpstr>
      <vt:lpstr>Findings </vt:lpstr>
      <vt:lpstr>Findings </vt:lpstr>
      <vt:lpstr>Limitations </vt:lpstr>
      <vt:lpstr>Conclusion and Recommendations </vt:lpstr>
      <vt:lpstr>References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Madisha, Thabo</dc:creator>
  <cp:lastModifiedBy>Singwane, Thembinkosi</cp:lastModifiedBy>
  <cp:revision>266</cp:revision>
  <dcterms:created xsi:type="dcterms:W3CDTF">2011-10-05T09:38:13Z</dcterms:created>
  <dcterms:modified xsi:type="dcterms:W3CDTF">2023-09-27T00:49:37Z</dcterms:modified>
</cp:coreProperties>
</file>