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88" r:id="rId4"/>
    <p:sldId id="260" r:id="rId5"/>
    <p:sldId id="293" r:id="rId6"/>
    <p:sldId id="287" r:id="rId7"/>
    <p:sldId id="259" r:id="rId8"/>
    <p:sldId id="267" r:id="rId9"/>
    <p:sldId id="283" r:id="rId10"/>
    <p:sldId id="284" r:id="rId11"/>
    <p:sldId id="285" r:id="rId12"/>
    <p:sldId id="286" r:id="rId13"/>
    <p:sldId id="262" r:id="rId14"/>
    <p:sldId id="263" r:id="rId15"/>
    <p:sldId id="289" r:id="rId16"/>
    <p:sldId id="290" r:id="rId17"/>
    <p:sldId id="291" r:id="rId18"/>
    <p:sldId id="292" r:id="rId19"/>
    <p:sldId id="265" r:id="rId20"/>
    <p:sldId id="280" r:id="rId21"/>
    <p:sldId id="282" r:id="rId22"/>
  </p:sldIdLst>
  <p:sldSz cx="9144000" cy="7307263"/>
  <p:notesSz cx="6797675" cy="9926638"/>
  <p:embeddedFontLst>
    <p:embeddedFont>
      <p:font typeface="Arial Black" panose="020B0A0402010202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soVZXZhvPGZJNoQihZ/KXOJsf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3CCAE0-FBD5-4C7A-BF75-41016FAE435E}">
  <a:tblStyle styleId="{B03CCAE0-FBD5-4C7A-BF75-41016FAE43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A44544E-995F-4430-B735-0F4FA093524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99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428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436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58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16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128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604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093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4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15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2e45baa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282e45baa3b_0_1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282e45baa3b_0_1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2e45baa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282e45baa3b_0_1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282e45baa3b_0_1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63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82e45baa3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282e45baa3b_0_1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282e45baa3b_0_17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17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82e45baa3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282e45baa3b_0_1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282e45baa3b_0_17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1241425"/>
            <a:ext cx="41910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42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685800" y="1195888"/>
            <a:ext cx="7772400" cy="254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3838005"/>
            <a:ext cx="6858000" cy="176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679978"/>
            <a:ext cx="9134079" cy="73072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6"/>
          <p:cNvSpPr/>
          <p:nvPr/>
        </p:nvSpPr>
        <p:spPr>
          <a:xfrm>
            <a:off x="1463040" y="6271708"/>
            <a:ext cx="7670202" cy="1035555"/>
          </a:xfrm>
          <a:prstGeom prst="rect">
            <a:avLst/>
          </a:prstGeom>
          <a:solidFill>
            <a:srgbClr val="DF6A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6"/>
          <p:cNvPicPr preferRelativeResize="0"/>
          <p:nvPr/>
        </p:nvPicPr>
        <p:blipFill rotWithShape="1">
          <a:blip r:embed="rId3">
            <a:alphaModFix/>
          </a:blip>
          <a:srcRect l="16536" t="24962" r="16334" b="32065"/>
          <a:stretch/>
        </p:blipFill>
        <p:spPr>
          <a:xfrm>
            <a:off x="3667903" y="5299783"/>
            <a:ext cx="5067304" cy="182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4079" cy="7307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7"/>
          <p:cNvSpPr txBox="1"/>
          <p:nvPr/>
        </p:nvSpPr>
        <p:spPr>
          <a:xfrm>
            <a:off x="1435608" y="6437376"/>
            <a:ext cx="387705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FACULTY OF HUMANITIES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7"/>
          <p:cNvPicPr preferRelativeResize="0"/>
          <p:nvPr/>
        </p:nvPicPr>
        <p:blipFill rotWithShape="1">
          <a:blip r:embed="rId3">
            <a:alphaModFix/>
          </a:blip>
          <a:srcRect l="10000" t="25457" r="18116" b="25784"/>
          <a:stretch/>
        </p:blipFill>
        <p:spPr>
          <a:xfrm>
            <a:off x="5591532" y="5780363"/>
            <a:ext cx="2963244" cy="1130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0456" y="-1976"/>
            <a:ext cx="9724912" cy="729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1972" y="-18116"/>
            <a:ext cx="9767944" cy="7327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389046"/>
            <a:ext cx="7886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945221"/>
            <a:ext cx="7886700" cy="463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6772752"/>
            <a:ext cx="2057400" cy="38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6772752"/>
            <a:ext cx="3086100" cy="38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6772752"/>
            <a:ext cx="2057400" cy="38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articles/a-human-rights-based-approach-and-district-disaster-management-plan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tss.org/ISTSS_Main/media/Documents/ISTSS_MassDisaterTraumaandLoss_English_FNL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/>
          <p:nvPr/>
        </p:nvSpPr>
        <p:spPr>
          <a:xfrm>
            <a:off x="486383" y="505835"/>
            <a:ext cx="25317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Human rights-based psychosocial services, applying </a:t>
            </a:r>
            <a:r>
              <a:rPr lang="en-US" sz="2000" b="1" dirty="0" err="1">
                <a:solidFill>
                  <a:schemeClr val="lt1"/>
                </a:solidFill>
              </a:rPr>
              <a:t>Dembour's</a:t>
            </a:r>
            <a:r>
              <a:rPr lang="en-US" sz="2000" b="1" dirty="0">
                <a:solidFill>
                  <a:schemeClr val="lt1"/>
                </a:solidFill>
              </a:rPr>
              <a:t> Four Schools of Human Rights Thought Framework 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318465" y="3299844"/>
            <a:ext cx="269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Corlie Giliomee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ASASWEI SEPTEMBER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b="1">
                <a:solidFill>
                  <a:srgbClr val="FFFFFF"/>
                </a:solidFill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/>
        </p:nvSpPr>
        <p:spPr>
          <a:xfrm>
            <a:off x="522514" y="431041"/>
            <a:ext cx="8200572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104" name="Google Shape;104;p10"/>
          <p:cNvGraphicFramePr/>
          <p:nvPr/>
        </p:nvGraphicFramePr>
        <p:xfrm>
          <a:off x="-742950" y="3989070"/>
          <a:ext cx="208300" cy="365770"/>
        </p:xfrm>
        <a:graphic>
          <a:graphicData uri="http://schemas.openxmlformats.org/drawingml/2006/table">
            <a:tbl>
              <a:tblPr>
                <a:noFill/>
                <a:tableStyleId>{B03CCAE0-FBD5-4C7A-BF75-41016FAE435E}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Google Shape;105;p10"/>
          <p:cNvGraphicFramePr/>
          <p:nvPr>
            <p:extLst>
              <p:ext uri="{D42A27DB-BD31-4B8C-83A1-F6EECF244321}">
                <p14:modId xmlns:p14="http://schemas.microsoft.com/office/powerpoint/2010/main" val="1198395245"/>
              </p:ext>
            </p:extLst>
          </p:nvPr>
        </p:nvGraphicFramePr>
        <p:xfrm>
          <a:off x="273132" y="457200"/>
          <a:ext cx="8621485" cy="5512163"/>
        </p:xfrm>
        <a:graphic>
          <a:graphicData uri="http://schemas.openxmlformats.org/drawingml/2006/table">
            <a:tbl>
              <a:tblPr firstRow="1" bandRow="1">
                <a:noFill/>
                <a:tableStyleId>{1A44544E-995F-4430-B735-0F4FA093524A}</a:tableStyleId>
              </a:tblPr>
              <a:tblGrid>
                <a:gridCol w="172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1397492879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3033211062"/>
                    </a:ext>
                  </a:extLst>
                </a:gridCol>
              </a:tblGrid>
              <a:tr h="1558468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Schools of thought (orientation)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school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(HR old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Deliberative school (HR secularism/new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Protest school (HR dissidence)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Discourse school (HR nihilism)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695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 based on: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Nature / God / Universe / Reason (with legal consensus acting as a fall-back for many)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consensus as to how the polity should be run (with reason in the background)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tradition of social struggles (but with a yearning for the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transcenden-tal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Language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55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/>
        </p:nvSpPr>
        <p:spPr>
          <a:xfrm>
            <a:off x="522514" y="431041"/>
            <a:ext cx="8200572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104" name="Google Shape;104;p10"/>
          <p:cNvGraphicFramePr/>
          <p:nvPr/>
        </p:nvGraphicFramePr>
        <p:xfrm>
          <a:off x="-742950" y="3989070"/>
          <a:ext cx="208300" cy="365770"/>
        </p:xfrm>
        <a:graphic>
          <a:graphicData uri="http://schemas.openxmlformats.org/drawingml/2006/table">
            <a:tbl>
              <a:tblPr>
                <a:noFill/>
                <a:tableStyleId>{B03CCAE0-FBD5-4C7A-BF75-41016FAE435E}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Google Shape;105;p10"/>
          <p:cNvGraphicFramePr/>
          <p:nvPr>
            <p:extLst>
              <p:ext uri="{D42A27DB-BD31-4B8C-83A1-F6EECF244321}">
                <p14:modId xmlns:p14="http://schemas.microsoft.com/office/powerpoint/2010/main" val="314972072"/>
              </p:ext>
            </p:extLst>
          </p:nvPr>
        </p:nvGraphicFramePr>
        <p:xfrm>
          <a:off x="273132" y="457200"/>
          <a:ext cx="8621485" cy="5544757"/>
        </p:xfrm>
        <a:graphic>
          <a:graphicData uri="http://schemas.openxmlformats.org/drawingml/2006/table">
            <a:tbl>
              <a:tblPr firstRow="1" bandRow="1">
                <a:noFill/>
                <a:tableStyleId>{1A44544E-995F-4430-B735-0F4FA093524A}</a:tableStyleId>
              </a:tblPr>
              <a:tblGrid>
                <a:gridCol w="172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1397492879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3033211062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Schools of thought (orientation)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school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(HR old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Deliberative school (HR secularism/new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Protest school (HR dissidence)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Discourse school (HR nihilism)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00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 realisable?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Yes, through individual enjoyment (and good substantive laws)</a:t>
                      </a:r>
                      <a:endParaRPr lang="en-Z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Yes, through political organisation (and good procedural laws)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No, they require perpetual struggle (and implementing laws risk being an abject deformation of their ideal)</a:t>
                      </a:r>
                      <a:endParaRPr lang="en-Z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No, unsurprisingly they are a failure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3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/>
        </p:nvSpPr>
        <p:spPr>
          <a:xfrm>
            <a:off x="273132" y="347913"/>
            <a:ext cx="8597736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104" name="Google Shape;104;p10"/>
          <p:cNvGraphicFramePr/>
          <p:nvPr/>
        </p:nvGraphicFramePr>
        <p:xfrm>
          <a:off x="-742950" y="3989070"/>
          <a:ext cx="208300" cy="365770"/>
        </p:xfrm>
        <a:graphic>
          <a:graphicData uri="http://schemas.openxmlformats.org/drawingml/2006/table">
            <a:tbl>
              <a:tblPr>
                <a:noFill/>
                <a:tableStyleId>{B03CCAE0-FBD5-4C7A-BF75-41016FAE435E}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Google Shape;105;p10"/>
          <p:cNvGraphicFramePr/>
          <p:nvPr>
            <p:extLst>
              <p:ext uri="{D42A27DB-BD31-4B8C-83A1-F6EECF244321}">
                <p14:modId xmlns:p14="http://schemas.microsoft.com/office/powerpoint/2010/main" val="102607487"/>
              </p:ext>
            </p:extLst>
          </p:nvPr>
        </p:nvGraphicFramePr>
        <p:xfrm>
          <a:off x="273132" y="457200"/>
          <a:ext cx="8621485" cy="5538322"/>
        </p:xfrm>
        <a:graphic>
          <a:graphicData uri="http://schemas.openxmlformats.org/drawingml/2006/table">
            <a:tbl>
              <a:tblPr firstRow="1" bandRow="1">
                <a:noFill/>
                <a:tableStyleId>{1A44544E-995F-4430-B735-0F4FA093524A}</a:tableStyleId>
              </a:tblPr>
              <a:tblGrid>
                <a:gridCol w="172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1397492879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3033211062"/>
                    </a:ext>
                  </a:extLst>
                </a:gridCol>
              </a:tblGrid>
              <a:tr h="1550148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Schools of thought (orientation)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school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(HR old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Deliberative school (HR secularism/new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Protest school (HR dissidence)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Discourse school (HR nihilism)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174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 universal?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Yes, definitely, they are part of the structure of the universe (even if they get translated in practice in slightly different forms)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Potentially, if the consensus broadens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source, yes, if only because suffering is universal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No, they're supposed universality is a pretence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56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522514" y="279334"/>
            <a:ext cx="8200572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Rights which should be upheld when planning for, responding to or recovering from a disaster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lang="en-US" sz="4000" b="1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(Ferris, 2012)</a:t>
            </a:r>
            <a:endParaRPr lang="en-US" sz="4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/>
        </p:nvSpPr>
        <p:spPr>
          <a:xfrm>
            <a:off x="471714" y="148704"/>
            <a:ext cx="8200572" cy="6738984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ights that direct attention to </a:t>
            </a:r>
            <a:r>
              <a:rPr lang="en-US" sz="2400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lifesaving measures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such as evacuations and protection against the secondary impacts of natural disasters.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endParaRPr lang="en-US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2060"/>
                </a:solidFill>
              </a:rPr>
              <a:t>P</a:t>
            </a:r>
            <a:r>
              <a:rPr lang="en-US" sz="2400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rotect rights 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related to the provision of food, health, shelter and education in the aftermath of a disaster and do so in ways that uphold the rights of affected people.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ights related to housing, land and property; restoration of livelihoods; and secondary and higher education</a:t>
            </a:r>
          </a:p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endParaRPr lang="en-US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ights related to documentation, freedom of movement, and civil and political rights need to be upheld, particularly as time goes on.</a:t>
            </a:r>
            <a:endParaRPr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/>
        </p:nvSpPr>
        <p:spPr>
          <a:xfrm>
            <a:off x="273132" y="347913"/>
            <a:ext cx="8597736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104" name="Google Shape;104;p10"/>
          <p:cNvGraphicFramePr/>
          <p:nvPr/>
        </p:nvGraphicFramePr>
        <p:xfrm>
          <a:off x="-742950" y="3989070"/>
          <a:ext cx="208300" cy="365770"/>
        </p:xfrm>
        <a:graphic>
          <a:graphicData uri="http://schemas.openxmlformats.org/drawingml/2006/table">
            <a:tbl>
              <a:tblPr>
                <a:noFill/>
                <a:tableStyleId>{B03CCAE0-FBD5-4C7A-BF75-41016FAE435E}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Google Shape;105;p10"/>
          <p:cNvGraphicFramePr/>
          <p:nvPr>
            <p:extLst>
              <p:ext uri="{D42A27DB-BD31-4B8C-83A1-F6EECF244321}">
                <p14:modId xmlns:p14="http://schemas.microsoft.com/office/powerpoint/2010/main" val="2123300992"/>
              </p:ext>
            </p:extLst>
          </p:nvPr>
        </p:nvGraphicFramePr>
        <p:xfrm>
          <a:off x="273132" y="457200"/>
          <a:ext cx="8621485" cy="6228608"/>
        </p:xfrm>
        <a:graphic>
          <a:graphicData uri="http://schemas.openxmlformats.org/drawingml/2006/table">
            <a:tbl>
              <a:tblPr firstRow="1" bandRow="1">
                <a:noFill/>
                <a:tableStyleId>{1A44544E-995F-4430-B735-0F4FA093524A}</a:tableStyleId>
              </a:tblPr>
              <a:tblGrid>
                <a:gridCol w="172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1397492879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3033211062"/>
                    </a:ext>
                  </a:extLst>
                </a:gridCol>
              </a:tblGrid>
              <a:tr h="1624043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 of 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school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(HR old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Deliberative school (HR secularism/new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Protest school (HR dissidence)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Discourse school (HR nihilism)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565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Rights that direct attention to lifesaving measures, such as evacuations and protection against the secondary impacts of natural disasters.</a:t>
                      </a: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People’s rights to lifesaving measures must be viewed as a given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Which policies and official documents exist guiding lifesaving measures during disasters, e.g. The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Disaster Management Act 57 of 2002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Campaigning for more efficient ways to evacuate people and following up on their rights to protection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Discourse that emphasises protection and lifesaving measures for people’s rights, e.g. with local government, NGOs, communities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387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/>
        </p:nvSpPr>
        <p:spPr>
          <a:xfrm>
            <a:off x="273132" y="347913"/>
            <a:ext cx="8597736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104" name="Google Shape;104;p10"/>
          <p:cNvGraphicFramePr/>
          <p:nvPr/>
        </p:nvGraphicFramePr>
        <p:xfrm>
          <a:off x="-742950" y="3989070"/>
          <a:ext cx="208300" cy="365770"/>
        </p:xfrm>
        <a:graphic>
          <a:graphicData uri="http://schemas.openxmlformats.org/drawingml/2006/table">
            <a:tbl>
              <a:tblPr>
                <a:noFill/>
                <a:tableStyleId>{B03CCAE0-FBD5-4C7A-BF75-41016FAE435E}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Google Shape;105;p10"/>
          <p:cNvGraphicFramePr/>
          <p:nvPr>
            <p:extLst>
              <p:ext uri="{D42A27DB-BD31-4B8C-83A1-F6EECF244321}">
                <p14:modId xmlns:p14="http://schemas.microsoft.com/office/powerpoint/2010/main" val="3276242296"/>
              </p:ext>
            </p:extLst>
          </p:nvPr>
        </p:nvGraphicFramePr>
        <p:xfrm>
          <a:off x="273132" y="457199"/>
          <a:ext cx="8621485" cy="6347361"/>
        </p:xfrm>
        <a:graphic>
          <a:graphicData uri="http://schemas.openxmlformats.org/drawingml/2006/table">
            <a:tbl>
              <a:tblPr firstRow="1" bandRow="1">
                <a:noFill/>
                <a:tableStyleId>{1A44544E-995F-4430-B735-0F4FA093524A}</a:tableStyleId>
              </a:tblPr>
              <a:tblGrid>
                <a:gridCol w="172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1397492879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3033211062"/>
                    </a:ext>
                  </a:extLst>
                </a:gridCol>
              </a:tblGrid>
              <a:tr h="1655007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 of 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school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(HR old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Deliberative school (HR secularism/new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Protest school (HR dissidence)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Discourse school (HR nihilism)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2354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 rights related to the provision of food, health, shelter and education in the aftermath of a disaster and do so in ways that uphold the rights of affected people.</a:t>
                      </a: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Second-generation rights: Social, economic and cultural 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Policies on supporting disaster victims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 access disaster victims have to food, health care, shelter and education. Use platforms such as social media to raise concern if it does not happen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the provision of food, health, shelter and education after a disaster a human rights issue or just the government and communities way of caring?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54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/>
        </p:nvSpPr>
        <p:spPr>
          <a:xfrm>
            <a:off x="273132" y="347913"/>
            <a:ext cx="8597736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104" name="Google Shape;104;p10"/>
          <p:cNvGraphicFramePr/>
          <p:nvPr/>
        </p:nvGraphicFramePr>
        <p:xfrm>
          <a:off x="-742950" y="3989070"/>
          <a:ext cx="208300" cy="365770"/>
        </p:xfrm>
        <a:graphic>
          <a:graphicData uri="http://schemas.openxmlformats.org/drawingml/2006/table">
            <a:tbl>
              <a:tblPr>
                <a:noFill/>
                <a:tableStyleId>{B03CCAE0-FBD5-4C7A-BF75-41016FAE435E}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Google Shape;105;p10"/>
          <p:cNvGraphicFramePr/>
          <p:nvPr>
            <p:extLst>
              <p:ext uri="{D42A27DB-BD31-4B8C-83A1-F6EECF244321}">
                <p14:modId xmlns:p14="http://schemas.microsoft.com/office/powerpoint/2010/main" val="2259043654"/>
              </p:ext>
            </p:extLst>
          </p:nvPr>
        </p:nvGraphicFramePr>
        <p:xfrm>
          <a:off x="273132" y="457199"/>
          <a:ext cx="8621485" cy="6347361"/>
        </p:xfrm>
        <a:graphic>
          <a:graphicData uri="http://schemas.openxmlformats.org/drawingml/2006/table">
            <a:tbl>
              <a:tblPr firstRow="1" bandRow="1">
                <a:noFill/>
                <a:tableStyleId>{1A44544E-995F-4430-B735-0F4FA093524A}</a:tableStyleId>
              </a:tblPr>
              <a:tblGrid>
                <a:gridCol w="172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1397492879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3033211062"/>
                    </a:ext>
                  </a:extLst>
                </a:gridCol>
              </a:tblGrid>
              <a:tr h="1655007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 of 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school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(HR old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Deliberative school (HR secularism/new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Protest school (HR dissidence)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Discourse school (HR nihilism)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2354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Rights related to housing, land and property; restoration of livelihoods; and secondary and higher education</a:t>
                      </a: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a given that people should have access to these – third generation HR (Collective rights)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Policies on land, housing, and stimulating the development of sustainable livelihoods and enterprises.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and protest groups when people’s rights to land, property and restoration of livelihoods etc. are not being addressed.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Discussion to create awareness that this is actually a right s issue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61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/>
        </p:nvSpPr>
        <p:spPr>
          <a:xfrm>
            <a:off x="273132" y="347913"/>
            <a:ext cx="8597736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104" name="Google Shape;104;p10"/>
          <p:cNvGraphicFramePr/>
          <p:nvPr/>
        </p:nvGraphicFramePr>
        <p:xfrm>
          <a:off x="-742950" y="3989070"/>
          <a:ext cx="208300" cy="365770"/>
        </p:xfrm>
        <a:graphic>
          <a:graphicData uri="http://schemas.openxmlformats.org/drawingml/2006/table">
            <a:tbl>
              <a:tblPr>
                <a:noFill/>
                <a:tableStyleId>{B03CCAE0-FBD5-4C7A-BF75-41016FAE435E}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Google Shape;105;p10"/>
          <p:cNvGraphicFramePr/>
          <p:nvPr>
            <p:extLst>
              <p:ext uri="{D42A27DB-BD31-4B8C-83A1-F6EECF244321}">
                <p14:modId xmlns:p14="http://schemas.microsoft.com/office/powerpoint/2010/main" val="2358560308"/>
              </p:ext>
            </p:extLst>
          </p:nvPr>
        </p:nvGraphicFramePr>
        <p:xfrm>
          <a:off x="273132" y="457199"/>
          <a:ext cx="8621485" cy="6382987"/>
        </p:xfrm>
        <a:graphic>
          <a:graphicData uri="http://schemas.openxmlformats.org/drawingml/2006/table">
            <a:tbl>
              <a:tblPr firstRow="1" bandRow="1">
                <a:noFill/>
                <a:tableStyleId>{1A44544E-995F-4430-B735-0F4FA093524A}</a:tableStyleId>
              </a:tblPr>
              <a:tblGrid>
                <a:gridCol w="172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1397492879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3033211062"/>
                    </a:ext>
                  </a:extLst>
                </a:gridCol>
              </a:tblGrid>
              <a:tr h="1664296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 of 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school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(HR old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Deliberative school (HR secularism/new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Protest school (HR dissidence)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Discourse school (HR nihilism)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91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Rights related to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documenta-tion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freedom of movement, and civil and political rights need to be upheld, particularly as time goes on.</a:t>
                      </a: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of first generation rights – Freedoms upheld by government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 of rights</a:t>
                      </a: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Disaster Management Act, 2002 (Act No. 57 of 2002)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the development of policies and campaigning for policy changes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Consultation with multiple stakeholders platform for the development of draft legislation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94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/>
        </p:nvSpPr>
        <p:spPr>
          <a:xfrm>
            <a:off x="471714" y="261256"/>
            <a:ext cx="8200572" cy="6768935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002060"/>
                </a:solidFill>
              </a:rPr>
              <a:t>In summary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321733-4F77-F039-D7F4-0A6CF713F279}"/>
              </a:ext>
            </a:extLst>
          </p:cNvPr>
          <p:cNvSpPr/>
          <p:nvPr/>
        </p:nvSpPr>
        <p:spPr>
          <a:xfrm flipH="1">
            <a:off x="1448789" y="1246910"/>
            <a:ext cx="6365174" cy="13300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Four schools</a:t>
            </a:r>
          </a:p>
          <a:p>
            <a:pPr algn="ctr"/>
            <a:r>
              <a:rPr lang="en-ZA" sz="2400" dirty="0"/>
              <a:t>Natural,  deliberative, protest, discourse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5AE36F-1092-1833-A18C-1017E387AC7C}"/>
              </a:ext>
            </a:extLst>
          </p:cNvPr>
          <p:cNvSpPr/>
          <p:nvPr/>
        </p:nvSpPr>
        <p:spPr>
          <a:xfrm flipH="1">
            <a:off x="1436909" y="2850079"/>
            <a:ext cx="6365173" cy="1330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HR – based SW practice</a:t>
            </a:r>
          </a:p>
          <a:p>
            <a:pPr algn="ctr"/>
            <a:r>
              <a:rPr lang="en-US" sz="2400" dirty="0"/>
              <a:t>human dignity, nondiscrimination, participation,  transparency, accountability</a:t>
            </a:r>
            <a:endParaRPr lang="en-ZA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DD3705-09FC-EEC1-B3B8-9A3E01B7354D}"/>
              </a:ext>
            </a:extLst>
          </p:cNvPr>
          <p:cNvSpPr/>
          <p:nvPr/>
        </p:nvSpPr>
        <p:spPr>
          <a:xfrm flipH="1">
            <a:off x="1448790" y="4460372"/>
            <a:ext cx="6222670" cy="20362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Psychosocial support after disasters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 sense of safety, calming,  self- and community efficacy, social connectedness,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hope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ACA6CF38-174F-6809-65A2-C11D9F56FB77}"/>
              </a:ext>
            </a:extLst>
          </p:cNvPr>
          <p:cNvSpPr/>
          <p:nvPr/>
        </p:nvSpPr>
        <p:spPr>
          <a:xfrm>
            <a:off x="7968343" y="2850079"/>
            <a:ext cx="688536" cy="1444821"/>
          </a:xfrm>
          <a:prstGeom prst="curvedDownArrow">
            <a:avLst>
              <a:gd name="adj1" fmla="val 25000"/>
              <a:gd name="adj2" fmla="val 50000"/>
              <a:gd name="adj3" fmla="val 123973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4CA11F72-3051-B601-74CA-4E425EA5A661}"/>
              </a:ext>
            </a:extLst>
          </p:cNvPr>
          <p:cNvSpPr/>
          <p:nvPr/>
        </p:nvSpPr>
        <p:spPr>
          <a:xfrm>
            <a:off x="566705" y="2655730"/>
            <a:ext cx="685243" cy="1444821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/>
        </p:nvSpPr>
        <p:spPr>
          <a:xfrm>
            <a:off x="522514" y="347914"/>
            <a:ext cx="8200572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002060"/>
                </a:solidFill>
              </a:rPr>
              <a:t>Content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endParaRPr lang="en-US" sz="32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Rights-based social worker practice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Disasters, traumas and shocks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Psychosocial support after disasters or other traumatic events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</a:rPr>
              <a:t>Dembour’s</a:t>
            </a:r>
            <a:r>
              <a:rPr lang="en-US" sz="2800" dirty="0">
                <a:solidFill>
                  <a:srgbClr val="002060"/>
                </a:solidFill>
              </a:rPr>
              <a:t> four schools of human rights thought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Rights to uphold after disasters occurred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Summary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2060"/>
              </a:solidFill>
            </a:endParaRP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2060"/>
              </a:solidFill>
            </a:endParaRP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endParaRPr sz="4000" dirty="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/>
        </p:nvSpPr>
        <p:spPr>
          <a:xfrm>
            <a:off x="522514" y="442470"/>
            <a:ext cx="8200572" cy="633833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6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Androff</a:t>
            </a:r>
            <a:r>
              <a:rPr lang="en-U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D. 2016. </a:t>
            </a:r>
            <a:r>
              <a:rPr lang="en-US" sz="1600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Practicing rights: Human rights-based based approaches to social work practice</a:t>
            </a:r>
            <a:r>
              <a:rPr lang="en-U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London and New York, NY: Routledge.</a:t>
            </a:r>
            <a:endParaRPr sz="16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endParaRPr lang="en-US" sz="16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1600" dirty="0" err="1">
                <a:solidFill>
                  <a:srgbClr val="002060"/>
                </a:solidFill>
              </a:rPr>
              <a:t>Dembour</a:t>
            </a:r>
            <a:r>
              <a:rPr lang="en-US" sz="1600" dirty="0">
                <a:solidFill>
                  <a:srgbClr val="002060"/>
                </a:solidFill>
              </a:rPr>
              <a:t>, M. 2012. What are human rights? In Cushman, C. (ed.), </a:t>
            </a:r>
            <a:r>
              <a:rPr lang="en-US" sz="1600" i="1" dirty="0">
                <a:solidFill>
                  <a:srgbClr val="002060"/>
                </a:solidFill>
              </a:rPr>
              <a:t>Handbook of human rights. </a:t>
            </a:r>
            <a:r>
              <a:rPr lang="en-US" sz="1600" dirty="0">
                <a:solidFill>
                  <a:srgbClr val="002060"/>
                </a:solidFill>
              </a:rPr>
              <a:t>New York, NY: Routledge.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1600" dirty="0">
                <a:solidFill>
                  <a:srgbClr val="002060"/>
                </a:solidFill>
              </a:rPr>
              <a:t>Ferris, E. 2012. </a:t>
            </a:r>
            <a:r>
              <a:rPr lang="en-US" sz="1600" i="1" dirty="0">
                <a:solidFill>
                  <a:srgbClr val="002060"/>
                </a:solidFill>
              </a:rPr>
              <a:t>A human rights-based approach and district disaster management plans. </a:t>
            </a:r>
            <a:r>
              <a:rPr lang="en-US" sz="1600" dirty="0">
                <a:solidFill>
                  <a:srgbClr val="002060"/>
                </a:solidFill>
              </a:rPr>
              <a:t>Available at: </a:t>
            </a:r>
            <a:r>
              <a:rPr lang="en-US" sz="1600" dirty="0">
                <a:solidFill>
                  <a:srgbClr val="002060"/>
                </a:solidFill>
                <a:hlinkClick r:id="rId3"/>
              </a:rPr>
              <a:t>https://www.brookings.edu/articles/a-human-rights-based-approach-and-district-disaster-management-plans/</a:t>
            </a:r>
            <a:r>
              <a:rPr lang="en-US" sz="1600" dirty="0">
                <a:solidFill>
                  <a:srgbClr val="002060"/>
                </a:solidFill>
              </a:rPr>
              <a:t> (Accessed 2023-09-03).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1600" dirty="0">
                <a:solidFill>
                  <a:srgbClr val="002060"/>
                </a:solidFill>
              </a:rPr>
              <a:t>International Society for Traumatic Stress Studies. [Sa</a:t>
            </a:r>
            <a:r>
              <a:rPr lang="en-US" sz="1600" i="1" dirty="0">
                <a:solidFill>
                  <a:srgbClr val="002060"/>
                </a:solidFill>
              </a:rPr>
              <a:t>]. Mass disasters, trauma and loss. </a:t>
            </a:r>
            <a:r>
              <a:rPr lang="en-US" sz="1600" dirty="0">
                <a:solidFill>
                  <a:srgbClr val="002060"/>
                </a:solidFill>
              </a:rPr>
              <a:t>Available at: </a:t>
            </a:r>
            <a:r>
              <a:rPr lang="en-US" sz="1600" dirty="0">
                <a:solidFill>
                  <a:srgbClr val="002060"/>
                </a:solidFill>
                <a:hlinkClick r:id="rId4"/>
              </a:rPr>
              <a:t>https://istss.org/ISTSS_Main/media/Documents/ISTSS_MassDisaterTraumaandLoss_English_FNL.pdf</a:t>
            </a:r>
            <a:r>
              <a:rPr lang="en-US" sz="1600" dirty="0">
                <a:solidFill>
                  <a:srgbClr val="002060"/>
                </a:solidFill>
              </a:rPr>
              <a:t> (Accessed 2023-09-02).</a:t>
            </a:r>
            <a:endParaRPr lang="en-US" sz="1600" i="1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1600" dirty="0">
                <a:solidFill>
                  <a:srgbClr val="002060"/>
                </a:solidFill>
              </a:rPr>
              <a:t>McPherson, J. 2020. now is the time for a rights-based approach to social work practice. </a:t>
            </a:r>
            <a:r>
              <a:rPr lang="en-US" sz="1600" i="1" dirty="0">
                <a:solidFill>
                  <a:srgbClr val="002060"/>
                </a:solidFill>
              </a:rPr>
              <a:t>Journal of Human Rights and Social Work,</a:t>
            </a:r>
            <a:r>
              <a:rPr lang="en-US" sz="1600" dirty="0">
                <a:solidFill>
                  <a:srgbClr val="002060"/>
                </a:solidFill>
              </a:rPr>
              <a:t> 5</a:t>
            </a: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</a:t>
            </a:r>
            <a:r>
              <a:rPr lang="en-US" sz="1600" dirty="0">
                <a:solidFill>
                  <a:srgbClr val="002060"/>
                </a:solidFill>
              </a:rPr>
              <a:t>61–63) https://doi.org/10.1007/s41134-020-00125-1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endParaRPr lang="en-US" sz="16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United Nations. 1984. </a:t>
            </a:r>
            <a:r>
              <a:rPr lang="en-US" sz="1600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Universal Declaration of Human Rights</a:t>
            </a:r>
            <a:r>
              <a:rPr lang="en-U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(adopted on 10 December 1984). Available at: http://www.un.org/en/documents/udhr/ (Accessed 2018/04/26).</a:t>
            </a:r>
            <a:endParaRPr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/>
        </p:nvSpPr>
        <p:spPr>
          <a:xfrm>
            <a:off x="522514" y="442471"/>
            <a:ext cx="8200572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dirty="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 Black"/>
              <a:buNone/>
            </a:pPr>
            <a:endParaRPr lang="en-US" sz="40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 Black"/>
              <a:buNone/>
            </a:pPr>
            <a:r>
              <a:rPr lang="en-US" sz="40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THANK </a:t>
            </a:r>
            <a:r>
              <a:rPr lang="en-US" sz="4000" dirty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YOU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dirty="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lang="en-ZA" sz="4000" dirty="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 Black"/>
              <a:buNone/>
            </a:pPr>
            <a:r>
              <a:rPr lang="en-US" sz="4000" dirty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corlie.giliomee@up.ac.za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/>
        </p:nvSpPr>
        <p:spPr>
          <a:xfrm>
            <a:off x="522514" y="347914"/>
            <a:ext cx="8200572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3200" b="1" dirty="0">
                <a:solidFill>
                  <a:srgbClr val="002060"/>
                </a:solidFill>
              </a:rPr>
              <a:t>human rights-based social work practice?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endParaRPr lang="en-US" sz="32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Rights-based social worker practice is rooted in the human rights principles of: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human dignity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nondiscrimination 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participation 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transparency 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and accountability 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Androff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2016:35)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It is also political and requires advocacy and activism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(McPherson, 2020:62).</a:t>
            </a:r>
            <a:endParaRPr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dirty="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5815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2e45baa3b_0_12"/>
          <p:cNvSpPr txBox="1"/>
          <p:nvPr/>
        </p:nvSpPr>
        <p:spPr>
          <a:xfrm>
            <a:off x="522514" y="431041"/>
            <a:ext cx="8200500" cy="5538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002060"/>
                </a:solidFill>
              </a:rPr>
              <a:t>D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isasters, </a:t>
            </a:r>
            <a:r>
              <a:rPr lang="en-US" sz="3200" b="1" dirty="0">
                <a:solidFill>
                  <a:srgbClr val="002060"/>
                </a:solidFill>
              </a:rPr>
              <a:t>traumas and other shocks that people experience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Disasters may be caused by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nature</a:t>
            </a:r>
            <a:r>
              <a:rPr lang="en-US" sz="3200" dirty="0">
                <a:solidFill>
                  <a:srgbClr val="002060"/>
                </a:solidFill>
              </a:rPr>
              <a:t>: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including earthquakes, floods, wildfires, hurricanes, or tornadoes. </a:t>
            </a:r>
          </a:p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</a:pPr>
            <a:endParaRPr lang="en-US" sz="3200" dirty="0">
              <a:solidFill>
                <a:srgbClr val="002060"/>
              </a:solidFill>
            </a:endParaRP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Disasters may be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human-made</a:t>
            </a:r>
            <a:r>
              <a:rPr lang="en-US" sz="3200" dirty="0">
                <a:solidFill>
                  <a:srgbClr val="002060"/>
                </a:solidFill>
              </a:rPr>
              <a:t>, caused by people through mishap or neglect, such as a work accident or an apartment fire, or by deliberate intention, as with terrorism.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endParaRPr lang="en-US" sz="32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endParaRPr sz="32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4000" dirty="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2e45baa3b_0_12"/>
          <p:cNvSpPr txBox="1"/>
          <p:nvPr/>
        </p:nvSpPr>
        <p:spPr>
          <a:xfrm>
            <a:off x="522514" y="431041"/>
            <a:ext cx="8200500" cy="5538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002060"/>
                </a:solidFill>
              </a:rPr>
              <a:t>P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sychosocial support after disasters or other traumatic events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endParaRPr lang="en-US" sz="3200" b="1" dirty="0">
              <a:solidFill>
                <a:srgbClr val="002060"/>
              </a:solidFill>
              <a:ea typeface="Arial Black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Should promote these principles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a sense of safety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calming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self- and community efficacy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social connectedness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hope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4362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82e45baa3b_0_17"/>
          <p:cNvSpPr txBox="1"/>
          <p:nvPr/>
        </p:nvSpPr>
        <p:spPr>
          <a:xfrm>
            <a:off x="522514" y="431041"/>
            <a:ext cx="8200500" cy="543537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3200" b="1" dirty="0">
                <a:solidFill>
                  <a:srgbClr val="002060"/>
                </a:solidFill>
              </a:rPr>
              <a:t>is </a:t>
            </a:r>
            <a:r>
              <a:rPr lang="en-US" sz="3200" b="1" dirty="0" err="1">
                <a:solidFill>
                  <a:srgbClr val="002060"/>
                </a:solidFill>
              </a:rPr>
              <a:t>Dembour’s</a:t>
            </a:r>
            <a:r>
              <a:rPr lang="en-US" sz="3200" b="1" dirty="0">
                <a:solidFill>
                  <a:srgbClr val="002060"/>
                </a:solidFill>
              </a:rPr>
              <a:t> Four Schools of Human Rights Thought about?</a:t>
            </a:r>
          </a:p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endParaRPr lang="en-US" sz="28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3200" dirty="0">
                <a:solidFill>
                  <a:srgbClr val="002060"/>
                </a:solidFill>
              </a:rPr>
              <a:t>B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ecause of the </a:t>
            </a:r>
            <a:r>
              <a:rPr lang="en-US" sz="3200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vastness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of the human rights field, combined with the </a:t>
            </a:r>
            <a:r>
              <a:rPr lang="en-US" sz="3200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multitude of theories and schools of thought 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on human rights, ranging from </a:t>
            </a:r>
            <a:r>
              <a:rPr lang="en-US" sz="3200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earlier centuries to the contemporary age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Dembour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(2012:137) </a:t>
            </a:r>
            <a:r>
              <a:rPr lang="en-US" sz="32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endeavoured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to provide an overview of the </a:t>
            </a:r>
            <a:r>
              <a:rPr lang="en-US" sz="3200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conceptual field of human rights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which she coined “the four schools of human rights thought”.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1944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82e45baa3b_0_17"/>
          <p:cNvSpPr txBox="1"/>
          <p:nvPr/>
        </p:nvSpPr>
        <p:spPr>
          <a:xfrm>
            <a:off x="522514" y="347914"/>
            <a:ext cx="8200500" cy="547099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3200" b="1" dirty="0">
                <a:solidFill>
                  <a:srgbClr val="002060"/>
                </a:solidFill>
              </a:rPr>
              <a:t>is </a:t>
            </a:r>
            <a:r>
              <a:rPr lang="en-US" sz="3200" b="1" dirty="0" err="1">
                <a:solidFill>
                  <a:srgbClr val="002060"/>
                </a:solidFill>
              </a:rPr>
              <a:t>Dembour’s</a:t>
            </a:r>
            <a:r>
              <a:rPr lang="en-US" sz="3200" b="1" dirty="0">
                <a:solidFill>
                  <a:srgbClr val="002060"/>
                </a:solidFill>
              </a:rPr>
              <a:t> Four Schools of Human Rights Thought about?</a:t>
            </a:r>
          </a:p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endParaRPr lang="en-US" sz="28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The f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our schools of thought include the following</a:t>
            </a:r>
          </a:p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endParaRPr lang="en-US" sz="32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N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atural school</a:t>
            </a: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D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eliberative school</a:t>
            </a: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P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rotest school </a:t>
            </a: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Discourse</a:t>
            </a: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school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/>
        </p:nvSpPr>
        <p:spPr>
          <a:xfrm>
            <a:off x="522514" y="431041"/>
            <a:ext cx="8200572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104" name="Google Shape;104;p10"/>
          <p:cNvGraphicFramePr/>
          <p:nvPr/>
        </p:nvGraphicFramePr>
        <p:xfrm>
          <a:off x="-742950" y="3989070"/>
          <a:ext cx="208300" cy="365770"/>
        </p:xfrm>
        <a:graphic>
          <a:graphicData uri="http://schemas.openxmlformats.org/drawingml/2006/table">
            <a:tbl>
              <a:tblPr>
                <a:noFill/>
                <a:tableStyleId>{B03CCAE0-FBD5-4C7A-BF75-41016FAE435E}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Google Shape;105;p10"/>
          <p:cNvGraphicFramePr/>
          <p:nvPr>
            <p:extLst>
              <p:ext uri="{D42A27DB-BD31-4B8C-83A1-F6EECF244321}">
                <p14:modId xmlns:p14="http://schemas.microsoft.com/office/powerpoint/2010/main" val="1788077981"/>
              </p:ext>
            </p:extLst>
          </p:nvPr>
        </p:nvGraphicFramePr>
        <p:xfrm>
          <a:off x="522514" y="457200"/>
          <a:ext cx="8200575" cy="6632196"/>
        </p:xfrm>
        <a:graphic>
          <a:graphicData uri="http://schemas.openxmlformats.org/drawingml/2006/table">
            <a:tbl>
              <a:tblPr firstRow="1" bandRow="1">
                <a:noFill/>
                <a:tableStyleId>{1A44544E-995F-4430-B735-0F4FA093524A}</a:tableStyleId>
              </a:tblPr>
              <a:tblGrid>
                <a:gridCol w="1640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115">
                  <a:extLst>
                    <a:ext uri="{9D8B030D-6E8A-4147-A177-3AD203B41FA5}">
                      <a16:colId xmlns:a16="http://schemas.microsoft.com/office/drawing/2014/main" val="1397492879"/>
                    </a:ext>
                  </a:extLst>
                </a:gridCol>
                <a:gridCol w="1640115">
                  <a:extLst>
                    <a:ext uri="{9D8B030D-6E8A-4147-A177-3AD203B41FA5}">
                      <a16:colId xmlns:a16="http://schemas.microsoft.com/office/drawing/2014/main" val="3033211062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Schools of thought (orientation)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school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(HR old orthodoxy)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Deliberative school (HR secularism/new orthodoxy)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Protest school (HR dissidence)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Discourse school (HR nihilism)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450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 conceived, in short, as: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given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Agreed upon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Fought for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Talked about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975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Consist in: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Entitlements (probably negative at their core)</a:t>
                      </a:r>
                      <a:endParaRPr lang="en-Z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Principles</a:t>
                      </a:r>
                      <a:endParaRPr lang="en-Z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Claims/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aspi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-rations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Whatever you put into them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00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 for: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Every single human being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Running the polity fairly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First and foremost, those who suffer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Should be, but are not, for those who suffer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/>
        </p:nvSpPr>
        <p:spPr>
          <a:xfrm>
            <a:off x="522514" y="431041"/>
            <a:ext cx="8200572" cy="55383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104" name="Google Shape;104;p10"/>
          <p:cNvGraphicFramePr/>
          <p:nvPr/>
        </p:nvGraphicFramePr>
        <p:xfrm>
          <a:off x="-742950" y="3989070"/>
          <a:ext cx="208300" cy="365770"/>
        </p:xfrm>
        <a:graphic>
          <a:graphicData uri="http://schemas.openxmlformats.org/drawingml/2006/table">
            <a:tbl>
              <a:tblPr>
                <a:noFill/>
                <a:tableStyleId>{B03CCAE0-FBD5-4C7A-BF75-41016FAE435E}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Google Shape;105;p10"/>
          <p:cNvGraphicFramePr/>
          <p:nvPr>
            <p:extLst>
              <p:ext uri="{D42A27DB-BD31-4B8C-83A1-F6EECF244321}">
                <p14:modId xmlns:p14="http://schemas.microsoft.com/office/powerpoint/2010/main" val="3106086279"/>
              </p:ext>
            </p:extLst>
          </p:nvPr>
        </p:nvGraphicFramePr>
        <p:xfrm>
          <a:off x="273132" y="457200"/>
          <a:ext cx="8621485" cy="6419022"/>
        </p:xfrm>
        <a:graphic>
          <a:graphicData uri="http://schemas.openxmlformats.org/drawingml/2006/table">
            <a:tbl>
              <a:tblPr firstRow="1" bandRow="1">
                <a:noFill/>
                <a:tableStyleId>{1A44544E-995F-4430-B735-0F4FA093524A}</a:tableStyleId>
              </a:tblPr>
              <a:tblGrid>
                <a:gridCol w="172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1397492879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3033211062"/>
                    </a:ext>
                  </a:extLst>
                </a:gridCol>
              </a:tblGrid>
              <a:tr h="1679575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Schools of thought (orientation)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school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(HR old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Deliberative school (HR secularism/new orthodoxy)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Protest school (HR dissidence)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Discourse school (HR nihilism)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897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 be embodied in law?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Definitely – this is the aim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 – law is their typical if not only mode of existence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Should be, but law too often betrays the HR idea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 law exists but does not embody anything grand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9550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See HR law since 1948 as definite progress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30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1635</Words>
  <Application>Microsoft Office PowerPoint</Application>
  <PresentationFormat>Custom</PresentationFormat>
  <Paragraphs>232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Arial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Dr Giliomee</cp:lastModifiedBy>
  <cp:revision>26</cp:revision>
  <dcterms:created xsi:type="dcterms:W3CDTF">2016-02-17T10:11:47Z</dcterms:created>
  <dcterms:modified xsi:type="dcterms:W3CDTF">2023-09-27T04:21:46Z</dcterms:modified>
</cp:coreProperties>
</file>