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2"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varScale="1">
        <p:scale>
          <a:sx n="80" d="100"/>
          <a:sy n="80" d="100"/>
        </p:scale>
        <p:origin x="58" y="11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5185BB-8B07-4DC9-86F3-2A225C77748D}"/>
              </a:ext>
            </a:extLst>
          </p:cNvPr>
          <p:cNvSpPr>
            <a:spLocks noGrp="1"/>
          </p:cNvSpPr>
          <p:nvPr>
            <p:ph type="ctrTitle"/>
          </p:nvPr>
        </p:nvSpPr>
        <p:spPr>
          <a:xfrm>
            <a:off x="1600200" y="1261872"/>
            <a:ext cx="7638222" cy="2852928"/>
          </a:xfrm>
        </p:spPr>
        <p:txBody>
          <a:bodyPr anchor="b">
            <a:normAutofit/>
          </a:bodyPr>
          <a:lstStyle>
            <a:lvl1pPr algn="l">
              <a:lnSpc>
                <a:spcPct val="130000"/>
              </a:lnSpc>
              <a:defRPr sz="3600" spc="1300" baseline="0"/>
            </a:lvl1pPr>
          </a:lstStyle>
          <a:p>
            <a:r>
              <a:rPr lang="en-US"/>
              <a:t>Click to edit Master title style</a:t>
            </a:r>
            <a:endParaRPr lang="en-US" dirty="0"/>
          </a:p>
        </p:txBody>
      </p:sp>
      <p:sp>
        <p:nvSpPr>
          <p:cNvPr id="3" name="Subtitle 2">
            <a:extLst>
              <a:ext uri="{FF2B5EF4-FFF2-40B4-BE49-F238E27FC236}">
                <a16:creationId xmlns:a16="http://schemas.microsoft.com/office/drawing/2014/main" id="{514D496A-6E7A-4923-8ED5-B4164125DEB6}"/>
              </a:ext>
            </a:extLst>
          </p:cNvPr>
          <p:cNvSpPr>
            <a:spLocks noGrp="1"/>
          </p:cNvSpPr>
          <p:nvPr>
            <p:ph type="subTitle" idx="1"/>
          </p:nvPr>
        </p:nvSpPr>
        <p:spPr>
          <a:xfrm>
            <a:off x="1600200" y="4681728"/>
            <a:ext cx="7638222" cy="929296"/>
          </a:xfrm>
          <a:prstGeom prst="rect">
            <a:avLst/>
          </a:prstGeom>
        </p:spPr>
        <p:txBody>
          <a:bodyPr>
            <a:normAutofit/>
          </a:bodyPr>
          <a:lstStyle>
            <a:lvl1pPr marL="0" indent="0" algn="l">
              <a:lnSpc>
                <a:spcPct val="130000"/>
              </a:lnSpc>
              <a:buNone/>
              <a:defRPr sz="1600" b="1" cap="all" spc="600" baseline="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a:extLst>
              <a:ext uri="{FF2B5EF4-FFF2-40B4-BE49-F238E27FC236}">
                <a16:creationId xmlns:a16="http://schemas.microsoft.com/office/drawing/2014/main" id="{3F5E3D20-43DC-4C14-8CFF-18545AED1B5B}"/>
              </a:ext>
            </a:extLst>
          </p:cNvPr>
          <p:cNvSpPr>
            <a:spLocks noGrp="1"/>
          </p:cNvSpPr>
          <p:nvPr>
            <p:ph type="dt" sz="half" idx="10"/>
          </p:nvPr>
        </p:nvSpPr>
        <p:spPr/>
        <p:txBody>
          <a:bodyPr/>
          <a:lstStyle/>
          <a:p>
            <a:fld id="{E6171E64-FE02-4DE5-B72F-53C3706641C3}" type="datetimeFigureOut">
              <a:rPr lang="en-US" smtClean="0"/>
              <a:t>9/26/2023</a:t>
            </a:fld>
            <a:endParaRPr lang="en-US"/>
          </a:p>
        </p:txBody>
      </p:sp>
      <p:sp>
        <p:nvSpPr>
          <p:cNvPr id="5" name="Footer Placeholder 4">
            <a:extLst>
              <a:ext uri="{FF2B5EF4-FFF2-40B4-BE49-F238E27FC236}">
                <a16:creationId xmlns:a16="http://schemas.microsoft.com/office/drawing/2014/main" id="{E34FC300-5AFC-418B-85FD-EFA94BD7AF4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F69C7E81-ED3C-4DB0-8E74-AD2A87E6BE8A}"/>
              </a:ext>
            </a:extLst>
          </p:cNvPr>
          <p:cNvSpPr>
            <a:spLocks noGrp="1"/>
          </p:cNvSpPr>
          <p:nvPr>
            <p:ph type="sldNum" sz="quarter" idx="12"/>
          </p:nvPr>
        </p:nvSpPr>
        <p:spPr/>
        <p:txBody>
          <a:bodyPr/>
          <a:lstStyle/>
          <a:p>
            <a:fld id="{91F18EF7-BE1E-4ECB-84D4-67C2B4D8F095}" type="slidenum">
              <a:rPr lang="en-US" smtClean="0"/>
              <a:t>‹#›</a:t>
            </a:fld>
            <a:endParaRPr lang="en-US"/>
          </a:p>
        </p:txBody>
      </p:sp>
      <p:grpSp>
        <p:nvGrpSpPr>
          <p:cNvPr id="7" name="Group 6">
            <a:extLst>
              <a:ext uri="{FF2B5EF4-FFF2-40B4-BE49-F238E27FC236}">
                <a16:creationId xmlns:a16="http://schemas.microsoft.com/office/drawing/2014/main" id="{F0C817C9-850F-4FB6-B93B-CF3076C4A5C1}"/>
              </a:ext>
            </a:extLst>
          </p:cNvPr>
          <p:cNvGrpSpPr/>
          <p:nvPr/>
        </p:nvGrpSpPr>
        <p:grpSpPr>
          <a:xfrm flipH="1">
            <a:off x="0" y="0"/>
            <a:ext cx="567782" cy="3306479"/>
            <a:chOff x="11619770" y="-2005"/>
            <a:chExt cx="567782" cy="3306479"/>
          </a:xfrm>
        </p:grpSpPr>
        <p:sp>
          <p:nvSpPr>
            <p:cNvPr id="8" name="Freeform: Shape 7">
              <a:extLst>
                <a:ext uri="{FF2B5EF4-FFF2-40B4-BE49-F238E27FC236}">
                  <a16:creationId xmlns:a16="http://schemas.microsoft.com/office/drawing/2014/main" id="{159433A8-B67D-4675-AFDE-131069A709FC}"/>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E1CD1C45-6A4D-4237-B39C-2D58F401A8C5}"/>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11714969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958AD-1CAD-45B3-B83D-DC9D33CD613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09153F2E-0397-4423-8A88-D0059DEAF0CE}"/>
              </a:ext>
            </a:extLst>
          </p:cNvPr>
          <p:cNvSpPr>
            <a:spLocks noGrp="1"/>
          </p:cNvSpPr>
          <p:nvPr>
            <p:ph type="body" orient="vert" idx="1"/>
          </p:nvPr>
        </p:nvSpPr>
        <p:spPr>
          <a:xfrm>
            <a:off x="808662" y="2019299"/>
            <a:ext cx="10357666" cy="4114801"/>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227ADDE1-7025-4FA9-822D-481685085490}"/>
              </a:ext>
            </a:extLst>
          </p:cNvPr>
          <p:cNvSpPr>
            <a:spLocks noGrp="1"/>
          </p:cNvSpPr>
          <p:nvPr>
            <p:ph type="dt" sz="half" idx="10"/>
          </p:nvPr>
        </p:nvSpPr>
        <p:spPr/>
        <p:txBody>
          <a:bodyPr/>
          <a:lstStyle/>
          <a:p>
            <a:fld id="{E6171E64-FE02-4DE5-B72F-53C3706641C3}" type="datetimeFigureOut">
              <a:rPr lang="en-US" smtClean="0"/>
              <a:t>9/26/2023</a:t>
            </a:fld>
            <a:endParaRPr lang="en-US"/>
          </a:p>
        </p:txBody>
      </p:sp>
      <p:sp>
        <p:nvSpPr>
          <p:cNvPr id="5" name="Footer Placeholder 4">
            <a:extLst>
              <a:ext uri="{FF2B5EF4-FFF2-40B4-BE49-F238E27FC236}">
                <a16:creationId xmlns:a16="http://schemas.microsoft.com/office/drawing/2014/main" id="{6B2A73E0-F328-46DC-98BE-CA0981F75A38}"/>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24652226-010C-494F-8BE8-BF91F3553DD5}"/>
              </a:ext>
            </a:extLst>
          </p:cNvPr>
          <p:cNvSpPr>
            <a:spLocks noGrp="1"/>
          </p:cNvSpPr>
          <p:nvPr>
            <p:ph type="sldNum" sz="quarter" idx="12"/>
          </p:nvPr>
        </p:nvSpPr>
        <p:spPr/>
        <p:txBody>
          <a:bodyPr/>
          <a:lstStyle/>
          <a:p>
            <a:fld id="{91F18EF7-BE1E-4ECB-84D4-67C2B4D8F095}" type="slidenum">
              <a:rPr lang="en-US" smtClean="0"/>
              <a:t>‹#›</a:t>
            </a:fld>
            <a:endParaRPr lang="en-US"/>
          </a:p>
        </p:txBody>
      </p:sp>
      <p:grpSp>
        <p:nvGrpSpPr>
          <p:cNvPr id="7" name="Group 6">
            <a:extLst>
              <a:ext uri="{FF2B5EF4-FFF2-40B4-BE49-F238E27FC236}">
                <a16:creationId xmlns:a16="http://schemas.microsoft.com/office/drawing/2014/main" id="{9F89E9C4-9D18-4529-BC0C-68EAE507CDF8}"/>
              </a:ext>
            </a:extLst>
          </p:cNvPr>
          <p:cNvGrpSpPr/>
          <p:nvPr/>
        </p:nvGrpSpPr>
        <p:grpSpPr>
          <a:xfrm flipH="1" flipV="1">
            <a:off x="0" y="3551521"/>
            <a:ext cx="567782" cy="3306479"/>
            <a:chOff x="11619770" y="-2005"/>
            <a:chExt cx="567782" cy="3306479"/>
          </a:xfrm>
        </p:grpSpPr>
        <p:sp>
          <p:nvSpPr>
            <p:cNvPr id="8" name="Freeform: Shape 7">
              <a:extLst>
                <a:ext uri="{FF2B5EF4-FFF2-40B4-BE49-F238E27FC236}">
                  <a16:creationId xmlns:a16="http://schemas.microsoft.com/office/drawing/2014/main" id="{D7DF5937-0C03-4786-AB62-3CF7CECB92D6}"/>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E9AD93DB-2DB0-4B2D-884B-6EC45344325B}"/>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348188291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9C635D0-31D9-44E1-911D-F7D5D5400992}"/>
              </a:ext>
            </a:extLst>
          </p:cNvPr>
          <p:cNvSpPr>
            <a:spLocks noGrp="1"/>
          </p:cNvSpPr>
          <p:nvPr>
            <p:ph type="title" orient="vert"/>
          </p:nvPr>
        </p:nvSpPr>
        <p:spPr>
          <a:xfrm>
            <a:off x="8853914" y="624313"/>
            <a:ext cx="2537986" cy="5509787"/>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A67F9230-1FA4-439D-A800-B5F006F07C0D}"/>
              </a:ext>
            </a:extLst>
          </p:cNvPr>
          <p:cNvSpPr>
            <a:spLocks noGrp="1"/>
          </p:cNvSpPr>
          <p:nvPr>
            <p:ph type="body" orient="vert" idx="1"/>
          </p:nvPr>
        </p:nvSpPr>
        <p:spPr>
          <a:xfrm>
            <a:off x="800100" y="624313"/>
            <a:ext cx="7816542" cy="5509787"/>
          </a:xfrm>
          <a:prstGeom prst="rect">
            <a:avLst/>
          </a:prstGeo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05AB2A3-7055-43AF-8BAB-0A9B7444867A}"/>
              </a:ext>
            </a:extLst>
          </p:cNvPr>
          <p:cNvSpPr>
            <a:spLocks noGrp="1"/>
          </p:cNvSpPr>
          <p:nvPr>
            <p:ph type="dt" sz="half" idx="10"/>
          </p:nvPr>
        </p:nvSpPr>
        <p:spPr/>
        <p:txBody>
          <a:bodyPr/>
          <a:lstStyle/>
          <a:p>
            <a:fld id="{E6171E64-FE02-4DE5-B72F-53C3706641C3}" type="datetimeFigureOut">
              <a:rPr lang="en-US" smtClean="0"/>
              <a:t>9/26/2023</a:t>
            </a:fld>
            <a:endParaRPr lang="en-US"/>
          </a:p>
        </p:txBody>
      </p:sp>
      <p:sp>
        <p:nvSpPr>
          <p:cNvPr id="5" name="Footer Placeholder 4">
            <a:extLst>
              <a:ext uri="{FF2B5EF4-FFF2-40B4-BE49-F238E27FC236}">
                <a16:creationId xmlns:a16="http://schemas.microsoft.com/office/drawing/2014/main" id="{EE9A1821-A311-49CD-BCB4-B4BC8866101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637C6A8-813A-486A-AA90-AB28935F2B4F}"/>
              </a:ext>
            </a:extLst>
          </p:cNvPr>
          <p:cNvSpPr>
            <a:spLocks noGrp="1"/>
          </p:cNvSpPr>
          <p:nvPr>
            <p:ph type="sldNum" sz="quarter" idx="12"/>
          </p:nvPr>
        </p:nvSpPr>
        <p:spPr/>
        <p:txBody>
          <a:bodyPr/>
          <a:lstStyle/>
          <a:p>
            <a:fld id="{91F18EF7-BE1E-4ECB-84D4-67C2B4D8F095}" type="slidenum">
              <a:rPr lang="en-US" smtClean="0"/>
              <a:t>‹#›</a:t>
            </a:fld>
            <a:endParaRPr lang="en-US"/>
          </a:p>
        </p:txBody>
      </p:sp>
      <p:grpSp>
        <p:nvGrpSpPr>
          <p:cNvPr id="7" name="Group 6">
            <a:extLst>
              <a:ext uri="{FF2B5EF4-FFF2-40B4-BE49-F238E27FC236}">
                <a16:creationId xmlns:a16="http://schemas.microsoft.com/office/drawing/2014/main" id="{F38C7A17-06CC-442C-A876-A51B2B556508}"/>
              </a:ext>
            </a:extLst>
          </p:cNvPr>
          <p:cNvGrpSpPr/>
          <p:nvPr/>
        </p:nvGrpSpPr>
        <p:grpSpPr>
          <a:xfrm flipH="1" flipV="1">
            <a:off x="0" y="3551521"/>
            <a:ext cx="567782" cy="3306479"/>
            <a:chOff x="11619770" y="-2005"/>
            <a:chExt cx="567782" cy="3306479"/>
          </a:xfrm>
        </p:grpSpPr>
        <p:sp>
          <p:nvSpPr>
            <p:cNvPr id="8" name="Freeform: Shape 7">
              <a:extLst>
                <a:ext uri="{FF2B5EF4-FFF2-40B4-BE49-F238E27FC236}">
                  <a16:creationId xmlns:a16="http://schemas.microsoft.com/office/drawing/2014/main" id="{54C1798A-2980-4F34-8355-7BCB6B295322}"/>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2">
                <a:extLst>
                  <a:ext uri="{96DAC541-7B7A-43D3-8B79-37D633B846F1}">
                    <asvg:svgBlip xmlns:asvg="http://schemas.microsoft.com/office/drawing/2016/SVG/main" r:embed="rId3"/>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59D7542C-E4AE-488F-BC75-2E7ED83910CE}"/>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0394865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B25F8D-0421-4AEC-9C40-A13163EC8AF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F2037680-115A-411F-AEF6-4AC2096B4A70}"/>
              </a:ext>
            </a:extLst>
          </p:cNvPr>
          <p:cNvSpPr>
            <a:spLocks noGrp="1"/>
          </p:cNvSpPr>
          <p:nvPr>
            <p:ph idx="1"/>
          </p:nvPr>
        </p:nvSpPr>
        <p:spPr>
          <a:xfrm>
            <a:off x="808662" y="2019299"/>
            <a:ext cx="10357666" cy="4114801"/>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390CC193-1304-4D0F-8331-14D4EC08EFE8}"/>
              </a:ext>
            </a:extLst>
          </p:cNvPr>
          <p:cNvSpPr>
            <a:spLocks noGrp="1"/>
          </p:cNvSpPr>
          <p:nvPr>
            <p:ph type="dt" sz="half" idx="10"/>
          </p:nvPr>
        </p:nvSpPr>
        <p:spPr/>
        <p:txBody>
          <a:bodyPr/>
          <a:lstStyle/>
          <a:p>
            <a:fld id="{E6171E64-FE02-4DE5-B72F-53C3706641C3}" type="datetimeFigureOut">
              <a:rPr lang="en-US" smtClean="0"/>
              <a:t>9/26/2023</a:t>
            </a:fld>
            <a:endParaRPr lang="en-US"/>
          </a:p>
        </p:txBody>
      </p:sp>
      <p:sp>
        <p:nvSpPr>
          <p:cNvPr id="5" name="Footer Placeholder 4">
            <a:extLst>
              <a:ext uri="{FF2B5EF4-FFF2-40B4-BE49-F238E27FC236}">
                <a16:creationId xmlns:a16="http://schemas.microsoft.com/office/drawing/2014/main" id="{0AF455C1-CD32-4050-BAFF-51CC6B62DF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00AF608-FF11-4CBE-B717-5D56AE67DDE1}"/>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5990390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8" name="Oval 7">
            <a:extLst>
              <a:ext uri="{FF2B5EF4-FFF2-40B4-BE49-F238E27FC236}">
                <a16:creationId xmlns:a16="http://schemas.microsoft.com/office/drawing/2014/main" id="{BD23A02E-6DCF-427A-8CFD-281B2185C7F0}"/>
              </a:ext>
            </a:extLst>
          </p:cNvPr>
          <p:cNvSpPr/>
          <p:nvPr/>
        </p:nvSpPr>
        <p:spPr>
          <a:xfrm>
            <a:off x="3242985" y="511814"/>
            <a:ext cx="5706031" cy="5706031"/>
          </a:xfrm>
          <a:prstGeom prst="ellipse">
            <a:avLst/>
          </a:prstGeom>
          <a:solidFill>
            <a:schemeClr val="accent1">
              <a:lumMod val="20000"/>
              <a:lumOff val="80000"/>
            </a:schemeClr>
          </a:solidFill>
          <a:ln>
            <a:noFill/>
          </a:ln>
          <a:effectLst>
            <a:outerShdw dist="165100" dir="2220000" algn="tr" rotWithShape="0">
              <a:schemeClr val="tx1"/>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BF6B4C32-F19C-44F3-8EF8-1F506D74DD7A}"/>
              </a:ext>
            </a:extLst>
          </p:cNvPr>
          <p:cNvSpPr>
            <a:spLocks noGrp="1"/>
          </p:cNvSpPr>
          <p:nvPr>
            <p:ph type="title"/>
          </p:nvPr>
        </p:nvSpPr>
        <p:spPr>
          <a:xfrm>
            <a:off x="3649192" y="1709738"/>
            <a:ext cx="4893617" cy="2553893"/>
          </a:xfrm>
        </p:spPr>
        <p:txBody>
          <a:bodyPr anchor="b">
            <a:normAutofit/>
          </a:bodyPr>
          <a:lstStyle>
            <a:lvl1pPr algn="ctr">
              <a:defRPr sz="36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B0889729-131C-4F78-9DAA-E9EE28EA912F}"/>
              </a:ext>
            </a:extLst>
          </p:cNvPr>
          <p:cNvSpPr>
            <a:spLocks noGrp="1"/>
          </p:cNvSpPr>
          <p:nvPr>
            <p:ph type="body" idx="1"/>
          </p:nvPr>
        </p:nvSpPr>
        <p:spPr>
          <a:xfrm>
            <a:off x="4062249" y="4540468"/>
            <a:ext cx="4067503" cy="1154037"/>
          </a:xfrm>
          <a:prstGeom prst="rect">
            <a:avLst/>
          </a:prstGeom>
        </p:spPr>
        <p:txBody>
          <a:bodyPr>
            <a:normAutofit/>
          </a:bodyPr>
          <a:lstStyle>
            <a:lvl1pPr marL="0" indent="0" algn="ctr">
              <a:buNone/>
              <a:defRPr sz="1600" b="1" cap="all" spc="600" baseline="0">
                <a:solidFill>
                  <a:schemeClr val="tx1"/>
                </a:solidFill>
                <a:latin typeface="+mn-lt"/>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F924E608-AC1F-41FB-974A-BD619C6C26B5}"/>
              </a:ext>
            </a:extLst>
          </p:cNvPr>
          <p:cNvSpPr>
            <a:spLocks noGrp="1"/>
          </p:cNvSpPr>
          <p:nvPr>
            <p:ph type="dt" sz="half" idx="10"/>
          </p:nvPr>
        </p:nvSpPr>
        <p:spPr/>
        <p:txBody>
          <a:bodyPr/>
          <a:lstStyle/>
          <a:p>
            <a:fld id="{E6171E64-FE02-4DE5-B72F-53C3706641C3}" type="datetimeFigureOut">
              <a:rPr lang="en-US" smtClean="0"/>
              <a:t>9/26/2023</a:t>
            </a:fld>
            <a:endParaRPr lang="en-US"/>
          </a:p>
        </p:txBody>
      </p:sp>
      <p:sp>
        <p:nvSpPr>
          <p:cNvPr id="5" name="Footer Placeholder 4">
            <a:extLst>
              <a:ext uri="{FF2B5EF4-FFF2-40B4-BE49-F238E27FC236}">
                <a16:creationId xmlns:a16="http://schemas.microsoft.com/office/drawing/2014/main" id="{C0986158-8B03-45C3-891D-0357B198B6B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EC3B054-E8A2-43FD-B0FB-B1CCFA4BC0AD}"/>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17731773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D64AA7-6D5A-402E-AD1A-880F2BDB7EE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70D32B6-F9D8-4A43-B52C-336CFAB00A56}"/>
              </a:ext>
            </a:extLst>
          </p:cNvPr>
          <p:cNvSpPr>
            <a:spLocks noGrp="1"/>
          </p:cNvSpPr>
          <p:nvPr>
            <p:ph sz="half" idx="1"/>
          </p:nvPr>
        </p:nvSpPr>
        <p:spPr>
          <a:xfrm>
            <a:off x="812976" y="2019299"/>
            <a:ext cx="4995019" cy="4157663"/>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BF50CDD9-5742-4A34-BA72-7CCA72D914F4}"/>
              </a:ext>
            </a:extLst>
          </p:cNvPr>
          <p:cNvSpPr>
            <a:spLocks noGrp="1"/>
          </p:cNvSpPr>
          <p:nvPr>
            <p:ph sz="half" idx="2"/>
          </p:nvPr>
        </p:nvSpPr>
        <p:spPr>
          <a:xfrm>
            <a:off x="6293718" y="2019299"/>
            <a:ext cx="5027954" cy="4157663"/>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a:extLst>
              <a:ext uri="{FF2B5EF4-FFF2-40B4-BE49-F238E27FC236}">
                <a16:creationId xmlns:a16="http://schemas.microsoft.com/office/drawing/2014/main" id="{B02783AA-D2AB-4385-A91F-870CB6564611}"/>
              </a:ext>
            </a:extLst>
          </p:cNvPr>
          <p:cNvSpPr>
            <a:spLocks noGrp="1"/>
          </p:cNvSpPr>
          <p:nvPr>
            <p:ph type="dt" sz="half" idx="10"/>
          </p:nvPr>
        </p:nvSpPr>
        <p:spPr/>
        <p:txBody>
          <a:bodyPr/>
          <a:lstStyle/>
          <a:p>
            <a:fld id="{E6171E64-FE02-4DE5-B72F-53C3706641C3}" type="datetimeFigureOut">
              <a:rPr lang="en-US" smtClean="0"/>
              <a:t>9/26/2023</a:t>
            </a:fld>
            <a:endParaRPr lang="en-US"/>
          </a:p>
        </p:txBody>
      </p:sp>
      <p:sp>
        <p:nvSpPr>
          <p:cNvPr id="6" name="Footer Placeholder 5">
            <a:extLst>
              <a:ext uri="{FF2B5EF4-FFF2-40B4-BE49-F238E27FC236}">
                <a16:creationId xmlns:a16="http://schemas.microsoft.com/office/drawing/2014/main" id="{855AAD9C-5CA2-4DA1-84D3-B1838979F61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51AB3C7-9574-47BC-932D-782BEE9989DA}"/>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29949481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44C468-781B-4BC5-8DEA-B9EF2BF90DD2}"/>
              </a:ext>
            </a:extLst>
          </p:cNvPr>
          <p:cNvSpPr>
            <a:spLocks noGrp="1"/>
          </p:cNvSpPr>
          <p:nvPr>
            <p:ph type="title"/>
          </p:nvPr>
        </p:nvSpPr>
        <p:spPr>
          <a:xfrm>
            <a:off x="811460" y="369168"/>
            <a:ext cx="10458729" cy="1439818"/>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5367223F-48E4-491D-AB5D-5FC8A0C566AF}"/>
              </a:ext>
            </a:extLst>
          </p:cNvPr>
          <p:cNvSpPr>
            <a:spLocks noGrp="1"/>
          </p:cNvSpPr>
          <p:nvPr>
            <p:ph type="body" idx="1"/>
          </p:nvPr>
        </p:nvSpPr>
        <p:spPr>
          <a:xfrm>
            <a:off x="800101" y="1843067"/>
            <a:ext cx="5007894" cy="662007"/>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93D6B764-4B87-42FF-ABAA-69B07B88FF40}"/>
              </a:ext>
            </a:extLst>
          </p:cNvPr>
          <p:cNvSpPr>
            <a:spLocks noGrp="1"/>
          </p:cNvSpPr>
          <p:nvPr>
            <p:ph sz="half" idx="2"/>
          </p:nvPr>
        </p:nvSpPr>
        <p:spPr>
          <a:xfrm>
            <a:off x="800101" y="2505075"/>
            <a:ext cx="5007894" cy="3684588"/>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174357B9-406F-4BF9-B8FB-C53421EEF5A6}"/>
              </a:ext>
            </a:extLst>
          </p:cNvPr>
          <p:cNvSpPr>
            <a:spLocks noGrp="1"/>
          </p:cNvSpPr>
          <p:nvPr>
            <p:ph type="body" sz="quarter" idx="3"/>
          </p:nvPr>
        </p:nvSpPr>
        <p:spPr>
          <a:xfrm>
            <a:off x="6276061" y="1843067"/>
            <a:ext cx="4994128" cy="662007"/>
          </a:xfrm>
          <a:prstGeom prst="rect">
            <a:avLst/>
          </a:prstGeom>
        </p:spPr>
        <p:txBody>
          <a:bodyPr anchor="b">
            <a:normAutofit/>
          </a:bodyPr>
          <a:lstStyle>
            <a:lvl1pPr marL="0" indent="0">
              <a:buNone/>
              <a:defRPr sz="20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3320462B-1939-4DAA-A7DD-6BDC95054A6E}"/>
              </a:ext>
            </a:extLst>
          </p:cNvPr>
          <p:cNvSpPr>
            <a:spLocks noGrp="1"/>
          </p:cNvSpPr>
          <p:nvPr>
            <p:ph sz="quarter" idx="4"/>
          </p:nvPr>
        </p:nvSpPr>
        <p:spPr>
          <a:xfrm>
            <a:off x="6276061" y="2505075"/>
            <a:ext cx="4994128" cy="3684588"/>
          </a:xfrm>
          <a:prstGeom prst="rect">
            <a:avLst/>
          </a:prstGeom>
        </p:spPr>
        <p:txBody>
          <a:bodyPr/>
          <a:lstStyle>
            <a:lvl1pPr>
              <a:defRPr>
                <a:latin typeface="+mj-lt"/>
              </a:defRPr>
            </a:lvl1pPr>
            <a:lvl2pPr>
              <a:defRPr>
                <a:latin typeface="+mj-lt"/>
              </a:defRPr>
            </a:lvl2pPr>
            <a:lvl3pPr>
              <a:defRPr>
                <a:latin typeface="+mj-lt"/>
              </a:defRPr>
            </a:lvl3pPr>
            <a:lvl4pPr>
              <a:defRPr>
                <a:latin typeface="+mj-lt"/>
              </a:defRPr>
            </a:lvl4pPr>
            <a:lvl5pPr>
              <a:defRPr>
                <a:latin typeface="+mj-lt"/>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76C938B-C4C2-4FA9-85CA-9CD742CD7523}"/>
              </a:ext>
            </a:extLst>
          </p:cNvPr>
          <p:cNvSpPr>
            <a:spLocks noGrp="1"/>
          </p:cNvSpPr>
          <p:nvPr>
            <p:ph type="dt" sz="half" idx="10"/>
          </p:nvPr>
        </p:nvSpPr>
        <p:spPr/>
        <p:txBody>
          <a:bodyPr/>
          <a:lstStyle/>
          <a:p>
            <a:fld id="{E6171E64-FE02-4DE5-B72F-53C3706641C3}" type="datetimeFigureOut">
              <a:rPr lang="en-US" smtClean="0"/>
              <a:t>9/26/2023</a:t>
            </a:fld>
            <a:endParaRPr lang="en-US"/>
          </a:p>
        </p:txBody>
      </p:sp>
      <p:sp>
        <p:nvSpPr>
          <p:cNvPr id="8" name="Footer Placeholder 7">
            <a:extLst>
              <a:ext uri="{FF2B5EF4-FFF2-40B4-BE49-F238E27FC236}">
                <a16:creationId xmlns:a16="http://schemas.microsoft.com/office/drawing/2014/main" id="{11AD8886-0D28-4D49-8D43-151D37E948E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72FDDE8-E9F8-4B6C-9A40-829617A7C84D}"/>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36449725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6AE3D8-6C35-428B-B2F2-251FDE10BD20}"/>
              </a:ext>
            </a:extLst>
          </p:cNvPr>
          <p:cNvSpPr>
            <a:spLocks noGrp="1"/>
          </p:cNvSpPr>
          <p:nvPr>
            <p:ph type="title"/>
          </p:nvPr>
        </p:nvSpPr>
        <p:spPr>
          <a:xfrm>
            <a:off x="800100" y="983769"/>
            <a:ext cx="10094770" cy="1180574"/>
          </a:xfrm>
          <a:solidFill>
            <a:schemeClr val="accent1">
              <a:lumMod val="20000"/>
              <a:lumOff val="80000"/>
            </a:schemeClr>
          </a:solidFill>
          <a:effectLst>
            <a:outerShdw dist="165100" dir="18900000" algn="bl" rotWithShape="0">
              <a:prstClr val="black"/>
            </a:outerShdw>
          </a:effectLst>
        </p:spPr>
        <p:txBody>
          <a:bodyPr/>
          <a:lstStyle>
            <a:lvl1pPr marL="182880">
              <a:defRPr/>
            </a:lvl1pPr>
          </a:lstStyle>
          <a:p>
            <a:r>
              <a:rPr lang="en-US"/>
              <a:t>Click to edit Master title style</a:t>
            </a:r>
            <a:endParaRPr lang="en-US" dirty="0"/>
          </a:p>
        </p:txBody>
      </p:sp>
      <p:sp>
        <p:nvSpPr>
          <p:cNvPr id="3" name="Date Placeholder 2">
            <a:extLst>
              <a:ext uri="{FF2B5EF4-FFF2-40B4-BE49-F238E27FC236}">
                <a16:creationId xmlns:a16="http://schemas.microsoft.com/office/drawing/2014/main" id="{4F0B8015-E11A-42CA-AE88-7BD73F87E566}"/>
              </a:ext>
            </a:extLst>
          </p:cNvPr>
          <p:cNvSpPr>
            <a:spLocks noGrp="1"/>
          </p:cNvSpPr>
          <p:nvPr>
            <p:ph type="dt" sz="half" idx="10"/>
          </p:nvPr>
        </p:nvSpPr>
        <p:spPr/>
        <p:txBody>
          <a:bodyPr/>
          <a:lstStyle/>
          <a:p>
            <a:fld id="{E6171E64-FE02-4DE5-B72F-53C3706641C3}" type="datetimeFigureOut">
              <a:rPr lang="en-US" smtClean="0"/>
              <a:t>9/26/2023</a:t>
            </a:fld>
            <a:endParaRPr lang="en-US"/>
          </a:p>
        </p:txBody>
      </p:sp>
      <p:sp>
        <p:nvSpPr>
          <p:cNvPr id="4" name="Footer Placeholder 3">
            <a:extLst>
              <a:ext uri="{FF2B5EF4-FFF2-40B4-BE49-F238E27FC236}">
                <a16:creationId xmlns:a16="http://schemas.microsoft.com/office/drawing/2014/main" id="{07309078-34CA-45CD-B479-03906A265C6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B0D03258-F989-47B2-A643-A60CD8A77BC8}"/>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12216091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7DA2F31-48B6-40CE-A364-3CE73FD859B4}"/>
              </a:ext>
            </a:extLst>
          </p:cNvPr>
          <p:cNvSpPr>
            <a:spLocks noGrp="1"/>
          </p:cNvSpPr>
          <p:nvPr>
            <p:ph type="dt" sz="half" idx="10"/>
          </p:nvPr>
        </p:nvSpPr>
        <p:spPr/>
        <p:txBody>
          <a:bodyPr/>
          <a:lstStyle/>
          <a:p>
            <a:fld id="{E6171E64-FE02-4DE5-B72F-53C3706641C3}" type="datetimeFigureOut">
              <a:rPr lang="en-US" smtClean="0"/>
              <a:t>9/26/2023</a:t>
            </a:fld>
            <a:endParaRPr lang="en-US"/>
          </a:p>
        </p:txBody>
      </p:sp>
      <p:sp>
        <p:nvSpPr>
          <p:cNvPr id="3" name="Footer Placeholder 2">
            <a:extLst>
              <a:ext uri="{FF2B5EF4-FFF2-40B4-BE49-F238E27FC236}">
                <a16:creationId xmlns:a16="http://schemas.microsoft.com/office/drawing/2014/main" id="{117EEA00-F166-41EB-9331-CA99BB70F02D}"/>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63BB051F-F8FC-4FF6-9783-45F9FE7AC302}"/>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35793698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508635-A5AF-48F4-8CD2-FB0E01113904}"/>
              </a:ext>
            </a:extLst>
          </p:cNvPr>
          <p:cNvSpPr>
            <a:spLocks noGrp="1"/>
          </p:cNvSpPr>
          <p:nvPr>
            <p:ph type="title"/>
          </p:nvPr>
        </p:nvSpPr>
        <p:spPr>
          <a:xfrm>
            <a:off x="839788" y="987425"/>
            <a:ext cx="3932237" cy="1600200"/>
          </a:xfrm>
        </p:spPr>
        <p:txBody>
          <a:bodyPr anchor="t">
            <a:normAutofit/>
          </a:bodyPr>
          <a:lstStyle>
            <a:lvl1pPr>
              <a:defRPr sz="2800" b="1">
                <a:latin typeface="+mn-lt"/>
              </a:defRPr>
            </a:lvl1p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E6E15E0E-DCC0-4781-A608-962B1241B5AA}"/>
              </a:ext>
            </a:extLst>
          </p:cNvPr>
          <p:cNvSpPr>
            <a:spLocks noGrp="1"/>
          </p:cNvSpPr>
          <p:nvPr>
            <p:ph idx="1"/>
          </p:nvPr>
        </p:nvSpPr>
        <p:spPr>
          <a:xfrm>
            <a:off x="5309826" y="987425"/>
            <a:ext cx="6045562"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4121F43E-3D50-4A1C-A289-B3D0DD0E710F}"/>
              </a:ext>
            </a:extLst>
          </p:cNvPr>
          <p:cNvSpPr>
            <a:spLocks noGrp="1"/>
          </p:cNvSpPr>
          <p:nvPr>
            <p:ph type="body" sz="half" idx="2"/>
          </p:nvPr>
        </p:nvSpPr>
        <p:spPr>
          <a:xfrm>
            <a:off x="839788" y="2743200"/>
            <a:ext cx="3932237" cy="312737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1E70E3A-6639-4EA0-8305-C1899DAB49EB}"/>
              </a:ext>
            </a:extLst>
          </p:cNvPr>
          <p:cNvSpPr>
            <a:spLocks noGrp="1"/>
          </p:cNvSpPr>
          <p:nvPr>
            <p:ph type="dt" sz="half" idx="10"/>
          </p:nvPr>
        </p:nvSpPr>
        <p:spPr/>
        <p:txBody>
          <a:bodyPr/>
          <a:lstStyle/>
          <a:p>
            <a:fld id="{E6171E64-FE02-4DE5-B72F-53C3706641C3}" type="datetimeFigureOut">
              <a:rPr lang="en-US" smtClean="0"/>
              <a:t>9/26/2023</a:t>
            </a:fld>
            <a:endParaRPr lang="en-US"/>
          </a:p>
        </p:txBody>
      </p:sp>
      <p:sp>
        <p:nvSpPr>
          <p:cNvPr id="6" name="Footer Placeholder 5">
            <a:extLst>
              <a:ext uri="{FF2B5EF4-FFF2-40B4-BE49-F238E27FC236}">
                <a16:creationId xmlns:a16="http://schemas.microsoft.com/office/drawing/2014/main" id="{5B6AFD57-4189-42FB-B29E-96366E51B44D}"/>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AF5E2EC-8483-4FBC-9D29-C19025FA8F97}"/>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397794088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5CE581-A090-4AE9-9965-B06BDB52BD95}"/>
              </a:ext>
            </a:extLst>
          </p:cNvPr>
          <p:cNvSpPr>
            <a:spLocks noGrp="1"/>
          </p:cNvSpPr>
          <p:nvPr>
            <p:ph type="title"/>
          </p:nvPr>
        </p:nvSpPr>
        <p:spPr>
          <a:xfrm>
            <a:off x="839788" y="987425"/>
            <a:ext cx="3932237" cy="1600200"/>
          </a:xfrm>
        </p:spPr>
        <p:txBody>
          <a:bodyPr anchor="t">
            <a:normAutofit/>
          </a:bodyPr>
          <a:lstStyle>
            <a:lvl1pPr>
              <a:defRPr sz="2800" b="1">
                <a:latin typeface="+mn-lt"/>
              </a:defRPr>
            </a:lvl1pPr>
          </a:lstStyle>
          <a:p>
            <a:r>
              <a:rPr lang="en-US"/>
              <a:t>Click to edit Master title style</a:t>
            </a:r>
            <a:endParaRPr lang="en-US" dirty="0"/>
          </a:p>
        </p:txBody>
      </p:sp>
      <p:sp>
        <p:nvSpPr>
          <p:cNvPr id="3" name="Picture Placeholder 2">
            <a:extLst>
              <a:ext uri="{FF2B5EF4-FFF2-40B4-BE49-F238E27FC236}">
                <a16:creationId xmlns:a16="http://schemas.microsoft.com/office/drawing/2014/main" id="{9839DEF4-262F-4ACF-9B29-3D4B819E7065}"/>
              </a:ext>
            </a:extLst>
          </p:cNvPr>
          <p:cNvSpPr>
            <a:spLocks noGrp="1"/>
          </p:cNvSpPr>
          <p:nvPr>
            <p:ph type="pic" idx="1"/>
          </p:nvPr>
        </p:nvSpPr>
        <p:spPr>
          <a:xfrm>
            <a:off x="5353969" y="987425"/>
            <a:ext cx="5694503"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04ED7CBB-7A6F-441E-9072-2494B952FA8B}"/>
              </a:ext>
            </a:extLst>
          </p:cNvPr>
          <p:cNvSpPr>
            <a:spLocks noGrp="1"/>
          </p:cNvSpPr>
          <p:nvPr>
            <p:ph type="body" sz="half" idx="2"/>
          </p:nvPr>
        </p:nvSpPr>
        <p:spPr>
          <a:xfrm>
            <a:off x="839788" y="2743200"/>
            <a:ext cx="3932237" cy="3127376"/>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A2159692-77BE-4A7D-AA70-635007A6E92C}"/>
              </a:ext>
            </a:extLst>
          </p:cNvPr>
          <p:cNvSpPr>
            <a:spLocks noGrp="1"/>
          </p:cNvSpPr>
          <p:nvPr>
            <p:ph type="dt" sz="half" idx="10"/>
          </p:nvPr>
        </p:nvSpPr>
        <p:spPr/>
        <p:txBody>
          <a:bodyPr/>
          <a:lstStyle/>
          <a:p>
            <a:fld id="{E6171E64-FE02-4DE5-B72F-53C3706641C3}" type="datetimeFigureOut">
              <a:rPr lang="en-US" smtClean="0"/>
              <a:t>9/26/2023</a:t>
            </a:fld>
            <a:endParaRPr lang="en-US"/>
          </a:p>
        </p:txBody>
      </p:sp>
      <p:sp>
        <p:nvSpPr>
          <p:cNvPr id="6" name="Footer Placeholder 5">
            <a:extLst>
              <a:ext uri="{FF2B5EF4-FFF2-40B4-BE49-F238E27FC236}">
                <a16:creationId xmlns:a16="http://schemas.microsoft.com/office/drawing/2014/main" id="{FBB9A4DA-63AF-4D6A-98DB-E1D0AC741E5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A76B7958-B19B-4C23-A82F-DD4E4B912B29}"/>
              </a:ext>
            </a:extLst>
          </p:cNvPr>
          <p:cNvSpPr>
            <a:spLocks noGrp="1"/>
          </p:cNvSpPr>
          <p:nvPr>
            <p:ph type="sldNum" sz="quarter" idx="12"/>
          </p:nvPr>
        </p:nvSpPr>
        <p:spPr/>
        <p:txBody>
          <a:bodyPr/>
          <a:lstStyle/>
          <a:p>
            <a:fld id="{91F18EF7-BE1E-4ECB-84D4-67C2B4D8F095}" type="slidenum">
              <a:rPr lang="en-US" smtClean="0"/>
              <a:t>‹#›</a:t>
            </a:fld>
            <a:endParaRPr lang="en-US"/>
          </a:p>
        </p:txBody>
      </p:sp>
    </p:spTree>
    <p:extLst>
      <p:ext uri="{BB962C8B-B14F-4D97-AF65-F5344CB8AC3E}">
        <p14:creationId xmlns:p14="http://schemas.microsoft.com/office/powerpoint/2010/main" val="130938148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8586DAE1-1F65-43B8-A400-95E6DEEDCDFC}"/>
              </a:ext>
            </a:extLst>
          </p:cNvPr>
          <p:cNvSpPr>
            <a:spLocks noGrp="1"/>
          </p:cNvSpPr>
          <p:nvPr>
            <p:ph type="title"/>
          </p:nvPr>
        </p:nvSpPr>
        <p:spPr>
          <a:xfrm>
            <a:off x="808661" y="365125"/>
            <a:ext cx="10357666" cy="1438450"/>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2D75C993-A44B-4C2D-818E-4C9000BB05C1}"/>
              </a:ext>
            </a:extLst>
          </p:cNvPr>
          <p:cNvSpPr>
            <a:spLocks noGrp="1"/>
          </p:cNvSpPr>
          <p:nvPr>
            <p:ph type="body" idx="1"/>
          </p:nvPr>
        </p:nvSpPr>
        <p:spPr>
          <a:xfrm>
            <a:off x="808662" y="2019299"/>
            <a:ext cx="10357666" cy="4114801"/>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a:extLst>
              <a:ext uri="{FF2B5EF4-FFF2-40B4-BE49-F238E27FC236}">
                <a16:creationId xmlns:a16="http://schemas.microsoft.com/office/drawing/2014/main" id="{95A21B6E-ECC6-47D0-9C14-812B746F1563}"/>
              </a:ext>
            </a:extLst>
          </p:cNvPr>
          <p:cNvSpPr>
            <a:spLocks noGrp="1"/>
          </p:cNvSpPr>
          <p:nvPr>
            <p:ph type="dt" sz="half" idx="2"/>
          </p:nvPr>
        </p:nvSpPr>
        <p:spPr>
          <a:xfrm>
            <a:off x="795014" y="6342042"/>
            <a:ext cx="2743200" cy="365125"/>
          </a:xfrm>
          <a:prstGeom prst="rect">
            <a:avLst/>
          </a:prstGeom>
        </p:spPr>
        <p:txBody>
          <a:bodyPr vert="horz" lIns="91440" tIns="45720" rIns="91440" bIns="45720" rtlCol="0" anchor="ctr"/>
          <a:lstStyle>
            <a:lvl1pPr algn="l">
              <a:defRPr sz="1000" spc="100" baseline="0">
                <a:solidFill>
                  <a:schemeClr val="tx1"/>
                </a:solidFill>
              </a:defRPr>
            </a:lvl1pPr>
          </a:lstStyle>
          <a:p>
            <a:fld id="{E6171E64-FE02-4DE5-B72F-53C3706641C3}" type="datetimeFigureOut">
              <a:rPr lang="en-US" smtClean="0"/>
              <a:t>9/26/2023</a:t>
            </a:fld>
            <a:endParaRPr lang="en-US"/>
          </a:p>
        </p:txBody>
      </p:sp>
      <p:sp>
        <p:nvSpPr>
          <p:cNvPr id="5" name="Footer Placeholder 4">
            <a:extLst>
              <a:ext uri="{FF2B5EF4-FFF2-40B4-BE49-F238E27FC236}">
                <a16:creationId xmlns:a16="http://schemas.microsoft.com/office/drawing/2014/main" id="{5209A716-DEA9-48A9-A5BC-0F392D2B49AC}"/>
              </a:ext>
            </a:extLst>
          </p:cNvPr>
          <p:cNvSpPr>
            <a:spLocks noGrp="1"/>
          </p:cNvSpPr>
          <p:nvPr>
            <p:ph type="ftr" sz="quarter" idx="3"/>
          </p:nvPr>
        </p:nvSpPr>
        <p:spPr>
          <a:xfrm>
            <a:off x="7696200" y="6342042"/>
            <a:ext cx="3470128" cy="365125"/>
          </a:xfrm>
          <a:prstGeom prst="rect">
            <a:avLst/>
          </a:prstGeom>
        </p:spPr>
        <p:txBody>
          <a:bodyPr vert="horz" lIns="91440" tIns="45720" rIns="91440" bIns="45720" rtlCol="0" anchor="ctr"/>
          <a:lstStyle>
            <a:lvl1pPr algn="r">
              <a:defRPr sz="1000" spc="50" baseline="0">
                <a:solidFill>
                  <a:schemeClr val="tx1"/>
                </a:solidFill>
              </a:defRPr>
            </a:lvl1pPr>
          </a:lstStyle>
          <a:p>
            <a:endParaRPr lang="en-US"/>
          </a:p>
        </p:txBody>
      </p:sp>
      <p:sp>
        <p:nvSpPr>
          <p:cNvPr id="6" name="Slide Number Placeholder 5">
            <a:extLst>
              <a:ext uri="{FF2B5EF4-FFF2-40B4-BE49-F238E27FC236}">
                <a16:creationId xmlns:a16="http://schemas.microsoft.com/office/drawing/2014/main" id="{C09CB69E-A0E4-4558-9C62-4CD8CDD2A501}"/>
              </a:ext>
            </a:extLst>
          </p:cNvPr>
          <p:cNvSpPr>
            <a:spLocks noGrp="1"/>
          </p:cNvSpPr>
          <p:nvPr>
            <p:ph type="sldNum" sz="quarter" idx="4"/>
          </p:nvPr>
        </p:nvSpPr>
        <p:spPr>
          <a:xfrm>
            <a:off x="11166329" y="6342042"/>
            <a:ext cx="526228" cy="365125"/>
          </a:xfrm>
          <a:prstGeom prst="rect">
            <a:avLst/>
          </a:prstGeom>
        </p:spPr>
        <p:txBody>
          <a:bodyPr vert="horz" lIns="91440" tIns="45720" rIns="91440" bIns="45720" rtlCol="0" anchor="ctr"/>
          <a:lstStyle>
            <a:lvl1pPr algn="r">
              <a:defRPr sz="1000" spc="100" baseline="0">
                <a:solidFill>
                  <a:schemeClr val="tx1"/>
                </a:solidFill>
              </a:defRPr>
            </a:lvl1pPr>
          </a:lstStyle>
          <a:p>
            <a:fld id="{91F18EF7-BE1E-4ECB-84D4-67C2B4D8F095}" type="slidenum">
              <a:rPr lang="en-US" smtClean="0"/>
              <a:t>‹#›</a:t>
            </a:fld>
            <a:endParaRPr lang="en-US"/>
          </a:p>
        </p:txBody>
      </p:sp>
      <p:grpSp>
        <p:nvGrpSpPr>
          <p:cNvPr id="7" name="Group 6">
            <a:extLst>
              <a:ext uri="{FF2B5EF4-FFF2-40B4-BE49-F238E27FC236}">
                <a16:creationId xmlns:a16="http://schemas.microsoft.com/office/drawing/2014/main" id="{EB6ECC43-D65E-4A7B-A76B-D278A2184166}"/>
              </a:ext>
            </a:extLst>
          </p:cNvPr>
          <p:cNvGrpSpPr/>
          <p:nvPr/>
        </p:nvGrpSpPr>
        <p:grpSpPr>
          <a:xfrm flipV="1">
            <a:off x="11626076" y="3551521"/>
            <a:ext cx="567782" cy="3306479"/>
            <a:chOff x="11619770" y="-2005"/>
            <a:chExt cx="567782" cy="3306479"/>
          </a:xfrm>
        </p:grpSpPr>
        <p:sp>
          <p:nvSpPr>
            <p:cNvPr id="8" name="Freeform: Shape 7">
              <a:extLst>
                <a:ext uri="{FF2B5EF4-FFF2-40B4-BE49-F238E27FC236}">
                  <a16:creationId xmlns:a16="http://schemas.microsoft.com/office/drawing/2014/main" id="{7EE443C5-5AB9-407B-A8C3-011BB14FEF06}"/>
                </a:ext>
              </a:extLst>
            </p:cNvPr>
            <p:cNvSpPr/>
            <p:nvPr/>
          </p:nvSpPr>
          <p:spPr>
            <a:xfrm flipV="1">
              <a:off x="11619770" y="373807"/>
              <a:ext cx="526228" cy="2930667"/>
            </a:xfrm>
            <a:custGeom>
              <a:avLst/>
              <a:gdLst>
                <a:gd name="connsiteX0" fmla="*/ 757287 w 757287"/>
                <a:gd name="connsiteY0" fmla="*/ 3694096 h 3694096"/>
                <a:gd name="connsiteX1" fmla="*/ 757287 w 757287"/>
                <a:gd name="connsiteY1" fmla="*/ 0 h 3694096"/>
                <a:gd name="connsiteX2" fmla="*/ 0 w 757287"/>
                <a:gd name="connsiteY2" fmla="*/ 0 h 3694096"/>
                <a:gd name="connsiteX3" fmla="*/ 0 w 757287"/>
                <a:gd name="connsiteY3" fmla="*/ 3686094 h 3694096"/>
              </a:gdLst>
              <a:ahLst/>
              <a:cxnLst>
                <a:cxn ang="0">
                  <a:pos x="connsiteX0" y="connsiteY0"/>
                </a:cxn>
                <a:cxn ang="0">
                  <a:pos x="connsiteX1" y="connsiteY1"/>
                </a:cxn>
                <a:cxn ang="0">
                  <a:pos x="connsiteX2" y="connsiteY2"/>
                </a:cxn>
                <a:cxn ang="0">
                  <a:pos x="connsiteX3" y="connsiteY3"/>
                </a:cxn>
              </a:cxnLst>
              <a:rect l="l" t="t" r="r" b="b"/>
              <a:pathLst>
                <a:path w="757287" h="3694096">
                  <a:moveTo>
                    <a:pt x="757287" y="3694096"/>
                  </a:moveTo>
                  <a:lnTo>
                    <a:pt x="757287" y="0"/>
                  </a:lnTo>
                  <a:lnTo>
                    <a:pt x="0" y="0"/>
                  </a:lnTo>
                  <a:lnTo>
                    <a:pt x="0" y="3686094"/>
                  </a:lnTo>
                  <a:close/>
                </a:path>
              </a:pathLst>
            </a:custGeom>
            <a:blipFill dpi="0" rotWithShape="1">
              <a:blip r:embed="rId13">
                <a:extLst>
                  <a:ext uri="{96DAC541-7B7A-43D3-8B79-37D633B846F1}">
                    <asvg:svgBlip xmlns:asvg="http://schemas.microsoft.com/office/drawing/2016/SVG/main" r:embed="rId14"/>
                  </a:ext>
                </a:extLst>
              </a:blip>
              <a:srcRect/>
              <a:tile tx="0" ty="0" sx="6000" sy="6000" flip="none" algn="tl"/>
            </a:blip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Rectangle 8">
              <a:extLst>
                <a:ext uri="{FF2B5EF4-FFF2-40B4-BE49-F238E27FC236}">
                  <a16:creationId xmlns:a16="http://schemas.microsoft.com/office/drawing/2014/main" id="{4538C9FA-DA5E-4785-8F4A-CA481A3A6526}"/>
                </a:ext>
                <a:ext uri="{C183D7F6-B498-43B3-948B-1728B52AA6E4}">
                  <adec:decorative xmlns:adec="http://schemas.microsoft.com/office/drawing/2017/decorative" val="1"/>
                </a:ext>
              </a:extLst>
            </p:cNvPr>
            <p:cNvSpPr/>
            <p:nvPr/>
          </p:nvSpPr>
          <p:spPr>
            <a:xfrm flipH="1" flipV="1">
              <a:off x="11980943" y="-2005"/>
              <a:ext cx="206609" cy="2021305"/>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1758656047"/>
      </p:ext>
    </p:extLst>
  </p:cSld>
  <p:clrMap bg1="lt1" tx1="dk1" bg2="lt2" tx2="dk2" accent1="accent1" accent2="accent2" accent3="accent3" accent4="accent4" accent5="accent5" accent6="accent6" hlink="hlink" folHlink="folHlink"/>
  <p:sldLayoutIdLst>
    <p:sldLayoutId id="2147483731" r:id="rId1"/>
    <p:sldLayoutId id="2147483732" r:id="rId2"/>
    <p:sldLayoutId id="2147483733" r:id="rId3"/>
    <p:sldLayoutId id="2147483734" r:id="rId4"/>
    <p:sldLayoutId id="2147483735" r:id="rId5"/>
    <p:sldLayoutId id="2147483741" r:id="rId6"/>
    <p:sldLayoutId id="2147483736" r:id="rId7"/>
    <p:sldLayoutId id="2147483737" r:id="rId8"/>
    <p:sldLayoutId id="2147483738" r:id="rId9"/>
    <p:sldLayoutId id="2147483740" r:id="rId10"/>
    <p:sldLayoutId id="2147483739" r:id="rId11"/>
  </p:sldLayoutIdLst>
  <p:txStyles>
    <p:titleStyle>
      <a:lvl1pPr algn="l" defTabSz="914400" rtl="0" eaLnBrk="1" latinLnBrk="0" hangingPunct="1">
        <a:lnSpc>
          <a:spcPct val="120000"/>
        </a:lnSpc>
        <a:spcBef>
          <a:spcPct val="0"/>
        </a:spcBef>
        <a:buNone/>
        <a:defRPr sz="3200" kern="1200" cap="all" spc="700" baseline="0">
          <a:solidFill>
            <a:schemeClr val="tx1"/>
          </a:solidFill>
          <a:latin typeface="+mj-lt"/>
          <a:ea typeface="+mj-ea"/>
          <a:cs typeface="+mj-cs"/>
        </a:defRPr>
      </a:lvl1pPr>
    </p:titleStyle>
    <p:bodyStyle>
      <a:lvl1pPr marL="228600" indent="-228600" algn="l" defTabSz="914400" rtl="0" eaLnBrk="1" latinLnBrk="0" hangingPunct="1">
        <a:lnSpc>
          <a:spcPct val="130000"/>
        </a:lnSpc>
        <a:spcBef>
          <a:spcPts val="1000"/>
        </a:spcBef>
        <a:buSzPct val="85000"/>
        <a:buFont typeface="Arial" panose="020B0604020202020204" pitchFamily="34" charset="0"/>
        <a:buChar char="•"/>
        <a:defRPr sz="2000" kern="1200">
          <a:solidFill>
            <a:schemeClr val="tx1"/>
          </a:solidFill>
          <a:latin typeface="+mn-lt"/>
          <a:ea typeface="+mn-ea"/>
          <a:cs typeface="+mn-cs"/>
        </a:defRPr>
      </a:lvl1pPr>
      <a:lvl2pPr marL="457200" indent="-228600" algn="l" defTabSz="914400" rtl="0" eaLnBrk="1" latinLnBrk="0" hangingPunct="1">
        <a:lnSpc>
          <a:spcPct val="130000"/>
        </a:lnSpc>
        <a:spcBef>
          <a:spcPts val="500"/>
        </a:spcBef>
        <a:buSzPct val="100000"/>
        <a:buFont typeface="Avenir Next LT Pro Light" panose="020B0304020202020204" pitchFamily="34" charset="0"/>
        <a:buChar char="–"/>
        <a:defRPr sz="1800" kern="1200">
          <a:solidFill>
            <a:schemeClr val="tx1"/>
          </a:solidFill>
          <a:latin typeface="+mn-lt"/>
          <a:ea typeface="+mn-ea"/>
          <a:cs typeface="+mn-cs"/>
        </a:defRPr>
      </a:lvl2pPr>
      <a:lvl3pPr marL="731520" indent="-228600" algn="l" defTabSz="914400" rtl="0" eaLnBrk="1" latinLnBrk="0" hangingPunct="1">
        <a:lnSpc>
          <a:spcPct val="130000"/>
        </a:lnSpc>
        <a:spcBef>
          <a:spcPts val="500"/>
        </a:spcBef>
        <a:buSzPct val="85000"/>
        <a:buFont typeface="Arial" panose="020B0604020202020204" pitchFamily="34" charset="0"/>
        <a:buChar char="•"/>
        <a:defRPr sz="1600" kern="1200">
          <a:solidFill>
            <a:schemeClr val="tx1"/>
          </a:solidFill>
          <a:latin typeface="+mn-lt"/>
          <a:ea typeface="+mn-ea"/>
          <a:cs typeface="+mn-cs"/>
        </a:defRPr>
      </a:lvl3pPr>
      <a:lvl4pPr marL="1005840" indent="-228600" algn="l" defTabSz="914400" rtl="0" eaLnBrk="1" latinLnBrk="0" hangingPunct="1">
        <a:lnSpc>
          <a:spcPct val="130000"/>
        </a:lnSpc>
        <a:spcBef>
          <a:spcPts val="500"/>
        </a:spcBef>
        <a:buSzPct val="100000"/>
        <a:buFont typeface="Avenir Next LT Pro Light" panose="020B0304020202020204" pitchFamily="34" charset="0"/>
        <a:buChar char="–"/>
        <a:defRPr sz="1400" kern="1200">
          <a:solidFill>
            <a:schemeClr val="tx1"/>
          </a:solidFill>
          <a:latin typeface="+mn-lt"/>
          <a:ea typeface="+mn-ea"/>
          <a:cs typeface="+mn-cs"/>
        </a:defRPr>
      </a:lvl4pPr>
      <a:lvl5pPr marL="1188720" indent="-228600" algn="l" defTabSz="914400" rtl="0" eaLnBrk="1" latinLnBrk="0" hangingPunct="1">
        <a:lnSpc>
          <a:spcPct val="130000"/>
        </a:lnSpc>
        <a:spcBef>
          <a:spcPts val="500"/>
        </a:spcBef>
        <a:buSzPct val="85000"/>
        <a:buFont typeface="Arial" panose="020B0604020202020204" pitchFamily="34" charset="0"/>
        <a:buChar char="•"/>
        <a:defRPr sz="14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8" name="Rectangle 17">
            <a:extLst>
              <a:ext uri="{FF2B5EF4-FFF2-40B4-BE49-F238E27FC236}">
                <a16:creationId xmlns:a16="http://schemas.microsoft.com/office/drawing/2014/main" id="{A599224A-F219-4DF9-8183-F7C098A5CE8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descr="Top view of wood desk with the plant, white keyboard, coffee in a white mug, notebook, and pen">
            <a:extLst>
              <a:ext uri="{FF2B5EF4-FFF2-40B4-BE49-F238E27FC236}">
                <a16:creationId xmlns:a16="http://schemas.microsoft.com/office/drawing/2014/main" id="{05ACCDDF-4ACD-F365-A102-D291BF4CD311}"/>
              </a:ext>
            </a:extLst>
          </p:cNvPr>
          <p:cNvPicPr>
            <a:picLocks noChangeAspect="1"/>
          </p:cNvPicPr>
          <p:nvPr/>
        </p:nvPicPr>
        <p:blipFill rotWithShape="1">
          <a:blip r:embed="rId2"/>
          <a:srcRect t="1474" b="15501"/>
          <a:stretch/>
        </p:blipFill>
        <p:spPr>
          <a:xfrm>
            <a:off x="20" y="10"/>
            <a:ext cx="12191980" cy="6857990"/>
          </a:xfrm>
          <a:prstGeom prst="rect">
            <a:avLst/>
          </a:prstGeom>
        </p:spPr>
      </p:pic>
      <p:sp>
        <p:nvSpPr>
          <p:cNvPr id="20" name="Oval 19">
            <a:extLst>
              <a:ext uri="{FF2B5EF4-FFF2-40B4-BE49-F238E27FC236}">
                <a16:creationId xmlns:a16="http://schemas.microsoft.com/office/drawing/2014/main" id="{CC3B9006-4406-4E2F-8B42-6A968FCC891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070993" y="1165193"/>
            <a:ext cx="4527613" cy="4527613"/>
          </a:xfrm>
          <a:prstGeom prst="ellipse">
            <a:avLst/>
          </a:prstGeom>
          <a:solidFill>
            <a:schemeClr val="accent1">
              <a:lumMod val="20000"/>
              <a:lumOff val="80000"/>
            </a:schemeClr>
          </a:solidFill>
          <a:ln>
            <a:noFill/>
          </a:ln>
          <a:effectLst>
            <a:outerShdw dist="165100" dir="8100000" algn="tr" rotWithShape="0">
              <a:prstClr val="black"/>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E7262DC5-1EC7-4BE1-42BD-8403766AA867}"/>
              </a:ext>
            </a:extLst>
          </p:cNvPr>
          <p:cNvSpPr>
            <a:spLocks noGrp="1"/>
          </p:cNvSpPr>
          <p:nvPr>
            <p:ph type="ctrTitle"/>
          </p:nvPr>
        </p:nvSpPr>
        <p:spPr>
          <a:xfrm>
            <a:off x="1311008" y="3949654"/>
            <a:ext cx="4192348" cy="907895"/>
          </a:xfrm>
        </p:spPr>
        <p:txBody>
          <a:bodyPr>
            <a:normAutofit/>
          </a:bodyPr>
          <a:lstStyle/>
          <a:p>
            <a:pPr algn="ctr">
              <a:lnSpc>
                <a:spcPct val="120000"/>
              </a:lnSpc>
            </a:pPr>
            <a:r>
              <a:rPr lang="en-GB" sz="1300" b="1" dirty="0">
                <a:solidFill>
                  <a:srgbClr val="000000"/>
                </a:solidFill>
              </a:rPr>
              <a:t>University of the Witwatersrand</a:t>
            </a:r>
            <a:endParaRPr lang="en-ZA" sz="1300" b="1" dirty="0">
              <a:solidFill>
                <a:srgbClr val="000000"/>
              </a:solidFill>
            </a:endParaRPr>
          </a:p>
        </p:txBody>
      </p:sp>
      <p:sp>
        <p:nvSpPr>
          <p:cNvPr id="3" name="Subtitle 2">
            <a:extLst>
              <a:ext uri="{FF2B5EF4-FFF2-40B4-BE49-F238E27FC236}">
                <a16:creationId xmlns:a16="http://schemas.microsoft.com/office/drawing/2014/main" id="{1AAE34D6-B2AC-6E92-2AEC-01D4B0D8E068}"/>
              </a:ext>
            </a:extLst>
          </p:cNvPr>
          <p:cNvSpPr>
            <a:spLocks noGrp="1"/>
          </p:cNvSpPr>
          <p:nvPr>
            <p:ph type="subTitle" idx="1"/>
          </p:nvPr>
        </p:nvSpPr>
        <p:spPr>
          <a:xfrm>
            <a:off x="1395027" y="1796895"/>
            <a:ext cx="3879543" cy="1975005"/>
          </a:xfrm>
        </p:spPr>
        <p:txBody>
          <a:bodyPr>
            <a:normAutofit fontScale="92500" lnSpcReduction="20000"/>
          </a:bodyPr>
          <a:lstStyle/>
          <a:p>
            <a:pPr algn="ctr"/>
            <a:r>
              <a:rPr lang="en-GB" sz="1400" dirty="0">
                <a:solidFill>
                  <a:srgbClr val="000000"/>
                </a:solidFill>
              </a:rPr>
              <a:t>Ms. Muriel Dlamini</a:t>
            </a:r>
          </a:p>
          <a:p>
            <a:pPr algn="ctr"/>
            <a:endParaRPr lang="en-GB" sz="1400" dirty="0">
              <a:solidFill>
                <a:srgbClr val="000000"/>
              </a:solidFill>
            </a:endParaRPr>
          </a:p>
          <a:p>
            <a:pPr algn="ctr"/>
            <a:r>
              <a:rPr lang="en-ZA" sz="1400" dirty="0">
                <a:solidFill>
                  <a:srgbClr val="000000"/>
                </a:solidFill>
              </a:rPr>
              <a:t>Long-term effects of Gender-based violence on children: social </a:t>
            </a:r>
            <a:r>
              <a:rPr lang="en-ZA" sz="1400" dirty="0" err="1">
                <a:solidFill>
                  <a:srgbClr val="000000"/>
                </a:solidFill>
              </a:rPr>
              <a:t>workers’perspectives</a:t>
            </a:r>
            <a:endParaRPr lang="en-ZA" sz="1400" dirty="0">
              <a:solidFill>
                <a:srgbClr val="000000"/>
              </a:solidFill>
            </a:endParaRPr>
          </a:p>
        </p:txBody>
      </p:sp>
    </p:spTree>
    <p:extLst>
      <p:ext uri="{BB962C8B-B14F-4D97-AF65-F5344CB8AC3E}">
        <p14:creationId xmlns:p14="http://schemas.microsoft.com/office/powerpoint/2010/main" val="70335966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77D64C-C2C2-37F0-BF05-11E6777DF862}"/>
              </a:ext>
            </a:extLst>
          </p:cNvPr>
          <p:cNvSpPr>
            <a:spLocks noGrp="1"/>
          </p:cNvSpPr>
          <p:nvPr>
            <p:ph type="title"/>
          </p:nvPr>
        </p:nvSpPr>
        <p:spPr/>
        <p:txBody>
          <a:bodyPr/>
          <a:lstStyle/>
          <a:p>
            <a:r>
              <a:rPr lang="en-GB" b="1" dirty="0"/>
              <a:t>recommendations</a:t>
            </a:r>
            <a:endParaRPr lang="en-ZA" b="1" dirty="0"/>
          </a:p>
        </p:txBody>
      </p:sp>
      <p:sp>
        <p:nvSpPr>
          <p:cNvPr id="3" name="Content Placeholder 2">
            <a:extLst>
              <a:ext uri="{FF2B5EF4-FFF2-40B4-BE49-F238E27FC236}">
                <a16:creationId xmlns:a16="http://schemas.microsoft.com/office/drawing/2014/main" id="{D691F3FA-5CE2-B329-ED41-271385B41665}"/>
              </a:ext>
            </a:extLst>
          </p:cNvPr>
          <p:cNvSpPr>
            <a:spLocks noGrp="1"/>
          </p:cNvSpPr>
          <p:nvPr>
            <p:ph idx="1"/>
          </p:nvPr>
        </p:nvSpPr>
        <p:spPr/>
        <p:txBody>
          <a:body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ea typeface="+mn-ea"/>
                <a:cs typeface="+mn-cs"/>
              </a:rPr>
              <a:t>Campaigns such as 16 Days of Activism and Human Rights should be year-long movements, especially in communities with high rates of GBV and domestic violence.</a:t>
            </a: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ea typeface="+mn-ea"/>
                <a:cs typeface="+mn-cs"/>
              </a:rPr>
              <a:t>Consequences for perpetrators must be more punitive and adhered to, in order to mitigate cases of GBV and femicide and the unending cycle of violence in families and communities.</a:t>
            </a:r>
          </a:p>
          <a:p>
            <a:endParaRPr lang="en-ZA" dirty="0"/>
          </a:p>
        </p:txBody>
      </p:sp>
    </p:spTree>
    <p:extLst>
      <p:ext uri="{BB962C8B-B14F-4D97-AF65-F5344CB8AC3E}">
        <p14:creationId xmlns:p14="http://schemas.microsoft.com/office/powerpoint/2010/main" val="38113185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3DA01C-761C-CD0C-5D8B-AA51F6A8BB78}"/>
              </a:ext>
            </a:extLst>
          </p:cNvPr>
          <p:cNvSpPr>
            <a:spLocks noGrp="1"/>
          </p:cNvSpPr>
          <p:nvPr>
            <p:ph type="title"/>
          </p:nvPr>
        </p:nvSpPr>
        <p:spPr/>
        <p:txBody>
          <a:bodyPr/>
          <a:lstStyle/>
          <a:p>
            <a:r>
              <a:rPr lang="en-GB" b="1" dirty="0"/>
              <a:t>introduction</a:t>
            </a:r>
            <a:endParaRPr lang="en-ZA" b="1" dirty="0"/>
          </a:p>
        </p:txBody>
      </p:sp>
      <p:sp>
        <p:nvSpPr>
          <p:cNvPr id="3" name="Content Placeholder 2">
            <a:extLst>
              <a:ext uri="{FF2B5EF4-FFF2-40B4-BE49-F238E27FC236}">
                <a16:creationId xmlns:a16="http://schemas.microsoft.com/office/drawing/2014/main" id="{B574E6FE-4A13-77D7-4A16-506E96C6EE82}"/>
              </a:ext>
            </a:extLst>
          </p:cNvPr>
          <p:cNvSpPr>
            <a:spLocks noGrp="1"/>
          </p:cNvSpPr>
          <p:nvPr>
            <p:ph idx="1"/>
          </p:nvPr>
        </p:nvSpPr>
        <p:spPr/>
        <p:txBody>
          <a:bodyPr/>
          <a:lstStyle/>
          <a:p>
            <a:r>
              <a:rPr lang="en-GB" dirty="0"/>
              <a:t>Gender-based violence (GBV) remains a pandemic throughout the world, in different societies.</a:t>
            </a:r>
          </a:p>
          <a:p>
            <a:r>
              <a:rPr lang="en-GB" dirty="0"/>
              <a:t>While it is quite common for the victims/ survivors to get counselling and therapy, often children who get exposed to this violence are sidelined with regard to psychosocial services</a:t>
            </a:r>
          </a:p>
          <a:p>
            <a:r>
              <a:rPr lang="en-GB" dirty="0"/>
              <a:t>These children are then left with scars that go unnoticed and unresolved which end up showing a bit later on in their lives</a:t>
            </a:r>
          </a:p>
          <a:p>
            <a:r>
              <a:rPr lang="en-GB" dirty="0"/>
              <a:t>Due to this gap, this presentation seeks to discuss the effects of GBV on children who have witnessed it in Johannesburg townships.</a:t>
            </a:r>
            <a:endParaRPr lang="en-ZA" dirty="0"/>
          </a:p>
        </p:txBody>
      </p:sp>
    </p:spTree>
    <p:extLst>
      <p:ext uri="{BB962C8B-B14F-4D97-AF65-F5344CB8AC3E}">
        <p14:creationId xmlns:p14="http://schemas.microsoft.com/office/powerpoint/2010/main" val="4178818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3A96DA-487F-3D12-443A-7C09D42B6191}"/>
              </a:ext>
            </a:extLst>
          </p:cNvPr>
          <p:cNvSpPr>
            <a:spLocks noGrp="1"/>
          </p:cNvSpPr>
          <p:nvPr>
            <p:ph type="title"/>
          </p:nvPr>
        </p:nvSpPr>
        <p:spPr/>
        <p:txBody>
          <a:bodyPr/>
          <a:lstStyle/>
          <a:p>
            <a:r>
              <a:rPr lang="en-GB" b="1" dirty="0"/>
              <a:t>background</a:t>
            </a:r>
            <a:endParaRPr lang="en-ZA" b="1" dirty="0"/>
          </a:p>
        </p:txBody>
      </p:sp>
      <p:sp>
        <p:nvSpPr>
          <p:cNvPr id="3" name="Content Placeholder 2">
            <a:extLst>
              <a:ext uri="{FF2B5EF4-FFF2-40B4-BE49-F238E27FC236}">
                <a16:creationId xmlns:a16="http://schemas.microsoft.com/office/drawing/2014/main" id="{DD7C9B26-05F3-9043-D06F-F12D1BBECF78}"/>
              </a:ext>
            </a:extLst>
          </p:cNvPr>
          <p:cNvSpPr>
            <a:spLocks noGrp="1"/>
          </p:cNvSpPr>
          <p:nvPr>
            <p:ph idx="1"/>
          </p:nvPr>
        </p:nvSpPr>
        <p:spPr/>
        <p:txBody>
          <a:bodyPr>
            <a:normAutofit fontScale="92500" lnSpcReduction="20000"/>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ea typeface="+mn-ea"/>
                <a:cs typeface="+mn-cs"/>
              </a:rPr>
              <a:t>Based on south Africa</a:t>
            </a:r>
            <a:r>
              <a:rPr lang="en-GB" sz="2800" dirty="0">
                <a:solidFill>
                  <a:prstClr val="black"/>
                </a:solidFill>
              </a:rPr>
              <a:t>’s history with colonialism (Apartheid), many families from the non-white race were forced to reside in areas that were designated for people of colour only.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800" dirty="0">
                <a:solidFill>
                  <a:prstClr val="black"/>
                </a:solidFill>
              </a:rPr>
              <a:t>Post apartheid (1994), these circumstances have changed, however many people from the black community continue living in townships.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800" dirty="0">
                <a:solidFill>
                  <a:prstClr val="black"/>
                </a:solidFill>
              </a:rPr>
              <a:t>Townships comprise formal and informal settlements, overcrowding and population, low-income households as well as poor living conditions.</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800" dirty="0">
                <a:solidFill>
                  <a:prstClr val="black"/>
                </a:solidFill>
              </a:rPr>
              <a:t>In some instances there are families whose living conditions are dire to the extent of finding both parents and up to five children all staying in one room.</a:t>
            </a:r>
          </a:p>
          <a:p>
            <a:pPr marL="0" marR="0" lvl="0" indent="0" algn="l" defTabSz="914400" rtl="0" eaLnBrk="1" fontAlgn="auto" latinLnBrk="0" hangingPunct="1">
              <a:lnSpc>
                <a:spcPct val="90000"/>
              </a:lnSpc>
              <a:spcBef>
                <a:spcPts val="1000"/>
              </a:spcBef>
              <a:spcAft>
                <a:spcPts val="0"/>
              </a:spcAft>
              <a:buClrTx/>
              <a:buSzTx/>
              <a:buNone/>
              <a:tabLst/>
              <a:defRPr/>
            </a:pPr>
            <a:endParaRPr lang="en-GB" sz="2800" dirty="0">
              <a:solidFill>
                <a:prstClr val="black"/>
              </a:solidFill>
            </a:endParaRPr>
          </a:p>
        </p:txBody>
      </p:sp>
    </p:spTree>
    <p:extLst>
      <p:ext uri="{BB962C8B-B14F-4D97-AF65-F5344CB8AC3E}">
        <p14:creationId xmlns:p14="http://schemas.microsoft.com/office/powerpoint/2010/main" val="36395548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991F2E9-F79C-61E6-0820-E95FE9FD6D91}"/>
              </a:ext>
            </a:extLst>
          </p:cNvPr>
          <p:cNvSpPr>
            <a:spLocks noGrp="1"/>
          </p:cNvSpPr>
          <p:nvPr>
            <p:ph type="title"/>
          </p:nvPr>
        </p:nvSpPr>
        <p:spPr/>
        <p:txBody>
          <a:bodyPr/>
          <a:lstStyle/>
          <a:p>
            <a:r>
              <a:rPr lang="en-GB" b="1" dirty="0"/>
              <a:t>Background continued</a:t>
            </a:r>
            <a:endParaRPr lang="en-ZA" b="1" dirty="0"/>
          </a:p>
        </p:txBody>
      </p:sp>
      <p:sp>
        <p:nvSpPr>
          <p:cNvPr id="3" name="Content Placeholder 2">
            <a:extLst>
              <a:ext uri="{FF2B5EF4-FFF2-40B4-BE49-F238E27FC236}">
                <a16:creationId xmlns:a16="http://schemas.microsoft.com/office/drawing/2014/main" id="{13C8BCA9-5209-3EB1-452D-CE9851172F31}"/>
              </a:ext>
            </a:extLst>
          </p:cNvPr>
          <p:cNvSpPr>
            <a:spLocks noGrp="1"/>
          </p:cNvSpPr>
          <p:nvPr>
            <p:ph idx="1"/>
          </p:nvPr>
        </p:nvSpPr>
        <p:spPr/>
        <p:txBody>
          <a:bodyPr>
            <a:normAutofit/>
          </a:bodyPr>
          <a:lstStyle/>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kumimoji="0" lang="en-GB" sz="2600" b="0" i="0" u="none" strike="noStrike" kern="1200" cap="none" spc="0" normalizeH="0" baseline="0" noProof="0">
                <a:ln>
                  <a:noFill/>
                </a:ln>
                <a:solidFill>
                  <a:prstClr val="black"/>
                </a:solidFill>
                <a:effectLst/>
                <a:uLnTx/>
                <a:uFillTx/>
                <a:latin typeface="Avenir Next LT Pro Light"/>
                <a:ea typeface="+mn-ea"/>
                <a:cs typeface="+mn-cs"/>
              </a:rPr>
              <a:t>Because of this, when adults start fighting, children are often left exposed to that violence with nowhere to go to for safety.</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600">
                <a:solidFill>
                  <a:prstClr val="black"/>
                </a:solidFill>
                <a:latin typeface="Avenir Next LT Pro Light"/>
              </a:rPr>
              <a:t>This leads to the ever-rising GBV cases in South Africa as a cycle of violence is perpetuated through not protecting children from this violence.</a:t>
            </a:r>
          </a:p>
          <a:p>
            <a:pPr marL="228600" marR="0" lvl="0" indent="-228600" algn="l" defTabSz="914400" rtl="0" eaLnBrk="1" fontAlgn="auto" latinLnBrk="0" hangingPunct="1">
              <a:lnSpc>
                <a:spcPct val="90000"/>
              </a:lnSpc>
              <a:spcBef>
                <a:spcPts val="1000"/>
              </a:spcBef>
              <a:spcAft>
                <a:spcPts val="0"/>
              </a:spcAft>
              <a:buClrTx/>
              <a:buSzTx/>
              <a:buFont typeface="Arial" panose="020B0604020202020204" pitchFamily="34" charset="0"/>
              <a:buChar char="•"/>
              <a:tabLst/>
              <a:defRPr/>
            </a:pPr>
            <a:r>
              <a:rPr lang="en-GB" sz="2600">
                <a:solidFill>
                  <a:prstClr val="black"/>
                </a:solidFill>
                <a:latin typeface="Avenir Next LT Pro Light"/>
              </a:rPr>
              <a:t>Children exposed to violence hardly get counseling compared to the direct victims/survivors who are given that priority.</a:t>
            </a:r>
          </a:p>
          <a:p>
            <a:pPr marL="0" marR="0" lvl="0" indent="0" algn="l" defTabSz="914400" rtl="0" eaLnBrk="1" fontAlgn="auto" latinLnBrk="0" hangingPunct="1">
              <a:lnSpc>
                <a:spcPct val="90000"/>
              </a:lnSpc>
              <a:spcBef>
                <a:spcPts val="1000"/>
              </a:spcBef>
              <a:spcAft>
                <a:spcPts val="0"/>
              </a:spcAft>
              <a:buClrTx/>
              <a:buSzTx/>
              <a:buNone/>
              <a:tabLst/>
              <a:defRPr/>
            </a:pPr>
            <a:endParaRPr kumimoji="0" lang="en-ZA" sz="1900" b="0" i="0" u="none" strike="noStrike" kern="1200" cap="none" spc="0" normalizeH="0" baseline="0" noProof="0">
              <a:ln>
                <a:noFill/>
              </a:ln>
              <a:solidFill>
                <a:prstClr val="black"/>
              </a:solidFill>
              <a:effectLst/>
              <a:uLnTx/>
              <a:uFillTx/>
              <a:latin typeface="Avenir Next LT Pro Light"/>
              <a:ea typeface="+mn-ea"/>
              <a:cs typeface="+mn-cs"/>
            </a:endParaRPr>
          </a:p>
          <a:p>
            <a:endParaRPr lang="en-ZA" dirty="0"/>
          </a:p>
        </p:txBody>
      </p:sp>
    </p:spTree>
    <p:extLst>
      <p:ext uri="{BB962C8B-B14F-4D97-AF65-F5344CB8AC3E}">
        <p14:creationId xmlns:p14="http://schemas.microsoft.com/office/powerpoint/2010/main" val="123849523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A2203C-92F5-428B-ED5F-52762DE5AF44}"/>
              </a:ext>
            </a:extLst>
          </p:cNvPr>
          <p:cNvSpPr>
            <a:spLocks noGrp="1"/>
          </p:cNvSpPr>
          <p:nvPr>
            <p:ph type="title"/>
          </p:nvPr>
        </p:nvSpPr>
        <p:spPr/>
        <p:txBody>
          <a:bodyPr/>
          <a:lstStyle/>
          <a:p>
            <a:r>
              <a:rPr lang="en-GB" b="1" dirty="0"/>
              <a:t>methods</a:t>
            </a:r>
            <a:endParaRPr lang="en-ZA" b="1" dirty="0"/>
          </a:p>
        </p:txBody>
      </p:sp>
      <p:sp>
        <p:nvSpPr>
          <p:cNvPr id="3" name="Content Placeholder 2">
            <a:extLst>
              <a:ext uri="{FF2B5EF4-FFF2-40B4-BE49-F238E27FC236}">
                <a16:creationId xmlns:a16="http://schemas.microsoft.com/office/drawing/2014/main" id="{598A2ED2-6801-2EB8-86B5-F1352A77E36C}"/>
              </a:ext>
            </a:extLst>
          </p:cNvPr>
          <p:cNvSpPr>
            <a:spLocks noGrp="1"/>
          </p:cNvSpPr>
          <p:nvPr>
            <p:ph idx="1"/>
          </p:nvPr>
        </p:nvSpPr>
        <p:spPr/>
        <p:txBody>
          <a:bodyPr>
            <a:normAutofit/>
          </a:bodyPr>
          <a:lstStyle/>
          <a:p>
            <a:pPr>
              <a:lnSpc>
                <a:spcPct val="100000"/>
              </a:lnSpc>
              <a:buSzTx/>
              <a:defRPr/>
            </a:pPr>
            <a:r>
              <a:rPr lang="en-GB" sz="2800" dirty="0">
                <a:solidFill>
                  <a:prstClr val="black"/>
                </a:solidFill>
              </a:rPr>
              <a:t>Presentation is based on the findings deduced from MA research</a:t>
            </a:r>
          </a:p>
          <a:p>
            <a:pPr>
              <a:lnSpc>
                <a:spcPct val="100000"/>
              </a:lnSpc>
              <a:buSzTx/>
              <a:defRPr/>
            </a:pPr>
            <a:r>
              <a:rPr kumimoji="0" lang="en-GB" sz="2800" b="0" i="0" u="none" strike="noStrike" kern="1200" cap="none" spc="0" normalizeH="0" baseline="0" noProof="0" dirty="0">
                <a:ln>
                  <a:noFill/>
                </a:ln>
                <a:solidFill>
                  <a:prstClr val="black"/>
                </a:solidFill>
                <a:effectLst/>
                <a:uLnTx/>
                <a:uFillTx/>
                <a:ea typeface="+mn-ea"/>
                <a:cs typeface="+mn-cs"/>
              </a:rPr>
              <a:t>The study was q</a:t>
            </a:r>
            <a:r>
              <a:rPr lang="en-GB" sz="2800" dirty="0" err="1">
                <a:solidFill>
                  <a:prstClr val="black"/>
                </a:solidFill>
              </a:rPr>
              <a:t>ualitative</a:t>
            </a:r>
            <a:r>
              <a:rPr lang="en-GB" sz="2800" dirty="0">
                <a:solidFill>
                  <a:prstClr val="black"/>
                </a:solidFill>
              </a:rPr>
              <a:t> in nature</a:t>
            </a:r>
          </a:p>
          <a:p>
            <a:pPr>
              <a:lnSpc>
                <a:spcPct val="100000"/>
              </a:lnSpc>
              <a:buSzTx/>
              <a:defRPr/>
            </a:pPr>
            <a:r>
              <a:rPr kumimoji="0" lang="en-GB" sz="2800" b="0" i="0" u="none" strike="noStrike" kern="1200" cap="none" spc="0" normalizeH="0" baseline="0" noProof="0" dirty="0">
                <a:ln>
                  <a:noFill/>
                </a:ln>
                <a:solidFill>
                  <a:prstClr val="black"/>
                </a:solidFill>
                <a:effectLst/>
                <a:uLnTx/>
                <a:uFillTx/>
                <a:ea typeface="+mn-ea"/>
                <a:cs typeface="+mn-cs"/>
              </a:rPr>
              <a:t>Case study design</a:t>
            </a:r>
          </a:p>
          <a:p>
            <a:pPr>
              <a:lnSpc>
                <a:spcPct val="100000"/>
              </a:lnSpc>
              <a:buSzTx/>
              <a:defRPr/>
            </a:pPr>
            <a:r>
              <a:rPr kumimoji="0" lang="en-GB" sz="2800" b="0" i="0" u="none" strike="noStrike" kern="1200" cap="none" spc="0" normalizeH="0" baseline="0" noProof="0" dirty="0">
                <a:ln>
                  <a:noFill/>
                </a:ln>
                <a:solidFill>
                  <a:prstClr val="black"/>
                </a:solidFill>
                <a:effectLst/>
                <a:uLnTx/>
                <a:uFillTx/>
                <a:ea typeface="+mn-ea"/>
                <a:cs typeface="+mn-cs"/>
              </a:rPr>
              <a:t>Data collected through face-to-face in-depth interviews</a:t>
            </a:r>
          </a:p>
          <a:p>
            <a:pPr>
              <a:lnSpc>
                <a:spcPct val="100000"/>
              </a:lnSpc>
              <a:buSzTx/>
              <a:defRPr/>
            </a:pPr>
            <a:r>
              <a:rPr kumimoji="0" lang="en-GB" sz="2800" b="0" i="0" u="none" strike="noStrike" kern="1200" cap="none" spc="0" normalizeH="0" baseline="0" noProof="0" dirty="0">
                <a:ln>
                  <a:noFill/>
                </a:ln>
                <a:solidFill>
                  <a:prstClr val="black"/>
                </a:solidFill>
                <a:effectLst/>
                <a:uLnTx/>
                <a:uFillTx/>
                <a:ea typeface="+mn-ea"/>
                <a:cs typeface="+mn-cs"/>
              </a:rPr>
              <a:t>Data sourced from eight Social workers from townships in Johannesburg who had previously worked with children exposed to GBV.</a:t>
            </a:r>
            <a:endParaRPr lang="en-ZA" dirty="0"/>
          </a:p>
        </p:txBody>
      </p:sp>
    </p:spTree>
    <p:extLst>
      <p:ext uri="{BB962C8B-B14F-4D97-AF65-F5344CB8AC3E}">
        <p14:creationId xmlns:p14="http://schemas.microsoft.com/office/powerpoint/2010/main" val="317414701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FE5915B-660D-44BE-511B-1B887B2BB836}"/>
              </a:ext>
            </a:extLst>
          </p:cNvPr>
          <p:cNvSpPr>
            <a:spLocks noGrp="1"/>
          </p:cNvSpPr>
          <p:nvPr>
            <p:ph type="title"/>
          </p:nvPr>
        </p:nvSpPr>
        <p:spPr/>
        <p:txBody>
          <a:bodyPr/>
          <a:lstStyle/>
          <a:p>
            <a:r>
              <a:rPr lang="en-GB" b="1" dirty="0"/>
              <a:t>findings</a:t>
            </a:r>
            <a:endParaRPr lang="en-ZA" b="1" dirty="0"/>
          </a:p>
        </p:txBody>
      </p:sp>
      <p:sp>
        <p:nvSpPr>
          <p:cNvPr id="3" name="Content Placeholder 2">
            <a:extLst>
              <a:ext uri="{FF2B5EF4-FFF2-40B4-BE49-F238E27FC236}">
                <a16:creationId xmlns:a16="http://schemas.microsoft.com/office/drawing/2014/main" id="{978E9691-0768-13C4-5E26-0623B266752C}"/>
              </a:ext>
            </a:extLst>
          </p:cNvPr>
          <p:cNvSpPr>
            <a:spLocks noGrp="1"/>
          </p:cNvSpPr>
          <p:nvPr>
            <p:ph idx="1"/>
          </p:nvPr>
        </p:nvSpPr>
        <p:spPr/>
        <p:txBody>
          <a:bodyPr>
            <a:normAutofit lnSpcReduction="10000"/>
          </a:bodyPr>
          <a:lstStyle/>
          <a:p>
            <a:pPr>
              <a:lnSpc>
                <a:spcPct val="100000"/>
              </a:lnSpc>
              <a:buSzTx/>
              <a:defRPr/>
            </a:pPr>
            <a:r>
              <a:rPr lang="en-GB" sz="2800" dirty="0">
                <a:solidFill>
                  <a:prstClr val="black"/>
                </a:solidFill>
              </a:rPr>
              <a:t>GBV remains a social issue that many families still cover up from society and from the law in order to order the family’s sole provider</a:t>
            </a:r>
          </a:p>
          <a:p>
            <a:pPr>
              <a:lnSpc>
                <a:spcPct val="100000"/>
              </a:lnSpc>
              <a:buSzTx/>
              <a:defRPr/>
            </a:pPr>
            <a:r>
              <a:rPr lang="en-GB" sz="2800" dirty="0">
                <a:solidFill>
                  <a:prstClr val="black"/>
                </a:solidFill>
              </a:rPr>
              <a:t>Due to the dire living conditions that many people from informal settlements live under, children’s exposure to violence is inevitable as there are not many places they may run to for safety</a:t>
            </a:r>
          </a:p>
          <a:p>
            <a:pPr>
              <a:lnSpc>
                <a:spcPct val="100000"/>
              </a:lnSpc>
              <a:buSzTx/>
              <a:defRPr/>
            </a:pPr>
            <a:r>
              <a:rPr kumimoji="0" lang="en-GB" sz="2800" b="0" i="0" u="none" strike="noStrike" kern="1200" cap="none" spc="0" normalizeH="0" baseline="0" noProof="0" dirty="0">
                <a:ln>
                  <a:noFill/>
                </a:ln>
                <a:solidFill>
                  <a:prstClr val="black"/>
                </a:solidFill>
                <a:effectLst/>
                <a:uLnTx/>
                <a:uFillTx/>
                <a:ea typeface="+mn-ea"/>
                <a:cs typeface="+mn-cs"/>
              </a:rPr>
              <a:t>People do not know where to seek help when faced with the challenges of GBV due to a lack of knowledge and awareness</a:t>
            </a:r>
          </a:p>
          <a:p>
            <a:endParaRPr lang="en-ZA" dirty="0"/>
          </a:p>
        </p:txBody>
      </p:sp>
    </p:spTree>
    <p:extLst>
      <p:ext uri="{BB962C8B-B14F-4D97-AF65-F5344CB8AC3E}">
        <p14:creationId xmlns:p14="http://schemas.microsoft.com/office/powerpoint/2010/main" val="2976914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C11950-52CE-1722-2FAD-58679D0983CA}"/>
              </a:ext>
            </a:extLst>
          </p:cNvPr>
          <p:cNvSpPr>
            <a:spLocks noGrp="1"/>
          </p:cNvSpPr>
          <p:nvPr>
            <p:ph type="title"/>
          </p:nvPr>
        </p:nvSpPr>
        <p:spPr/>
        <p:txBody>
          <a:bodyPr/>
          <a:lstStyle/>
          <a:p>
            <a:r>
              <a:rPr lang="en-GB" b="1" dirty="0"/>
              <a:t>discussion</a:t>
            </a:r>
            <a:endParaRPr lang="en-ZA" b="1" dirty="0"/>
          </a:p>
        </p:txBody>
      </p:sp>
      <p:sp>
        <p:nvSpPr>
          <p:cNvPr id="3" name="Content Placeholder 2">
            <a:extLst>
              <a:ext uri="{FF2B5EF4-FFF2-40B4-BE49-F238E27FC236}">
                <a16:creationId xmlns:a16="http://schemas.microsoft.com/office/drawing/2014/main" id="{D5963651-08D1-F4B1-1EA0-27E41B6B9251}"/>
              </a:ext>
            </a:extLst>
          </p:cNvPr>
          <p:cNvSpPr>
            <a:spLocks noGrp="1"/>
          </p:cNvSpPr>
          <p:nvPr>
            <p:ph idx="1"/>
          </p:nvPr>
        </p:nvSpPr>
        <p:spPr/>
        <p:txBody>
          <a:bodyPr/>
          <a:lstStyle/>
          <a:p>
            <a:pPr>
              <a:lnSpc>
                <a:spcPct val="90000"/>
              </a:lnSpc>
              <a:buSzTx/>
              <a:defRPr/>
            </a:pPr>
            <a:r>
              <a:rPr kumimoji="0" lang="en-GB" sz="2800" b="0" i="0" u="none" strike="noStrike" kern="1200" cap="none" spc="0" normalizeH="0" baseline="0" noProof="0" dirty="0">
                <a:ln>
                  <a:noFill/>
                </a:ln>
                <a:solidFill>
                  <a:prstClr val="black"/>
                </a:solidFill>
                <a:effectLst/>
                <a:uLnTx/>
                <a:uFillTx/>
                <a:ea typeface="+mn-ea"/>
                <a:cs typeface="+mn-cs"/>
              </a:rPr>
              <a:t>Children exposed to violence at home carry a lot of unresolved feelings which they tend to exhibit through different </a:t>
            </a:r>
            <a:r>
              <a:rPr kumimoji="0" lang="en-GB" sz="2800" b="0" i="0" u="none" strike="noStrike" kern="1200" cap="none" spc="0" normalizeH="0" baseline="0" noProof="0" dirty="0" err="1">
                <a:ln>
                  <a:noFill/>
                </a:ln>
                <a:solidFill>
                  <a:prstClr val="black"/>
                </a:solidFill>
                <a:effectLst/>
                <a:uLnTx/>
                <a:uFillTx/>
                <a:ea typeface="+mn-ea"/>
                <a:cs typeface="+mn-cs"/>
              </a:rPr>
              <a:t>behaviors</a:t>
            </a:r>
            <a:r>
              <a:rPr kumimoji="0" lang="en-GB" sz="2800" b="0" i="0" u="none" strike="noStrike" kern="1200" cap="none" spc="0" normalizeH="0" baseline="0" noProof="0" dirty="0">
                <a:ln>
                  <a:noFill/>
                </a:ln>
                <a:solidFill>
                  <a:prstClr val="black"/>
                </a:solidFill>
                <a:effectLst/>
                <a:uLnTx/>
                <a:uFillTx/>
                <a:ea typeface="+mn-ea"/>
                <a:cs typeface="+mn-cs"/>
              </a:rPr>
              <a:t> both in their childhood and adulthood.</a:t>
            </a:r>
            <a:endParaRPr kumimoji="0" lang="en-GB" sz="2800" b="0" i="0" u="none" strike="noStrike" kern="1200" cap="none" spc="0" normalizeH="0" baseline="0" noProof="0" dirty="0">
              <a:ln>
                <a:noFill/>
              </a:ln>
              <a:solidFill>
                <a:prstClr val="black"/>
              </a:solidFill>
              <a:effectLst/>
              <a:uLnTx/>
              <a:uFillTx/>
              <a:latin typeface="Calibri" panose="020F0502020204030204"/>
              <a:ea typeface="+mn-ea"/>
              <a:cs typeface="+mn-cs"/>
            </a:endParaRPr>
          </a:p>
          <a:p>
            <a:pPr>
              <a:lnSpc>
                <a:spcPct val="90000"/>
              </a:lnSpc>
              <a:buSzTx/>
              <a:defRPr/>
            </a:pPr>
            <a:r>
              <a:rPr lang="en-GB" sz="2800" dirty="0">
                <a:solidFill>
                  <a:prstClr val="black"/>
                </a:solidFill>
              </a:rPr>
              <a:t>Adults get </a:t>
            </a:r>
            <a:r>
              <a:rPr lang="en-GB" sz="2800" dirty="0" err="1">
                <a:solidFill>
                  <a:prstClr val="black"/>
                </a:solidFill>
              </a:rPr>
              <a:t>counseling</a:t>
            </a:r>
            <a:r>
              <a:rPr lang="en-GB" sz="2800" dirty="0">
                <a:solidFill>
                  <a:prstClr val="black"/>
                </a:solidFill>
              </a:rPr>
              <a:t> for the trauma they go through, however, it is not the same for children who are exposed to violence at home.</a:t>
            </a:r>
          </a:p>
          <a:p>
            <a:pPr>
              <a:lnSpc>
                <a:spcPct val="90000"/>
              </a:lnSpc>
              <a:buSzTx/>
              <a:defRPr/>
            </a:pPr>
            <a:r>
              <a:rPr lang="en-GB" sz="2800" dirty="0">
                <a:solidFill>
                  <a:prstClr val="black"/>
                </a:solidFill>
              </a:rPr>
              <a:t>The cycle of violence continues for generations because of unaddressed childhood issues.</a:t>
            </a:r>
          </a:p>
          <a:p>
            <a:pPr>
              <a:lnSpc>
                <a:spcPct val="90000"/>
              </a:lnSpc>
              <a:buSzTx/>
              <a:defRPr/>
            </a:pPr>
            <a:endParaRPr lang="en-GB" sz="2800" dirty="0">
              <a:solidFill>
                <a:prstClr val="black"/>
              </a:solidFill>
            </a:endParaRPr>
          </a:p>
          <a:p>
            <a:pPr>
              <a:lnSpc>
                <a:spcPct val="90000"/>
              </a:lnSpc>
              <a:buSzTx/>
              <a:defRPr/>
            </a:pPr>
            <a:endParaRPr kumimoji="0" lang="en-GB" sz="2800" b="0" i="0" u="none" strike="noStrike" kern="1200" cap="none" spc="0" normalizeH="0" baseline="0" noProof="0" dirty="0">
              <a:ln>
                <a:noFill/>
              </a:ln>
              <a:solidFill>
                <a:prstClr val="black"/>
              </a:solidFill>
              <a:effectLst/>
              <a:uLnTx/>
              <a:uFillTx/>
              <a:ea typeface="+mn-ea"/>
              <a:cs typeface="+mn-cs"/>
            </a:endParaRPr>
          </a:p>
        </p:txBody>
      </p:sp>
    </p:spTree>
    <p:extLst>
      <p:ext uri="{BB962C8B-B14F-4D97-AF65-F5344CB8AC3E}">
        <p14:creationId xmlns:p14="http://schemas.microsoft.com/office/powerpoint/2010/main" val="417593733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5B44C3F-305A-F86D-E051-D80EA54FC6F2}"/>
              </a:ext>
            </a:extLst>
          </p:cNvPr>
          <p:cNvSpPr>
            <a:spLocks noGrp="1"/>
          </p:cNvSpPr>
          <p:nvPr>
            <p:ph type="title"/>
          </p:nvPr>
        </p:nvSpPr>
        <p:spPr/>
        <p:txBody>
          <a:bodyPr/>
          <a:lstStyle/>
          <a:p>
            <a:r>
              <a:rPr lang="en-GB" b="1" dirty="0"/>
              <a:t>arguments</a:t>
            </a:r>
            <a:endParaRPr lang="en-ZA" b="1" dirty="0"/>
          </a:p>
        </p:txBody>
      </p:sp>
      <p:sp>
        <p:nvSpPr>
          <p:cNvPr id="3" name="Content Placeholder 2">
            <a:extLst>
              <a:ext uri="{FF2B5EF4-FFF2-40B4-BE49-F238E27FC236}">
                <a16:creationId xmlns:a16="http://schemas.microsoft.com/office/drawing/2014/main" id="{001DCA5D-CBB6-BF81-C6C7-6B1FC7575093}"/>
              </a:ext>
            </a:extLst>
          </p:cNvPr>
          <p:cNvSpPr>
            <a:spLocks noGrp="1"/>
          </p:cNvSpPr>
          <p:nvPr>
            <p:ph idx="1"/>
          </p:nvPr>
        </p:nvSpPr>
        <p:spPr/>
        <p:txBody>
          <a:body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ea typeface="+mn-ea"/>
                <a:cs typeface="+mn-cs"/>
              </a:rPr>
              <a:t>Lack of unemployment creates a dependency syndrome amongst women even if it’s depending on their abusers.</a:t>
            </a: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ea typeface="+mn-ea"/>
                <a:cs typeface="+mn-cs"/>
              </a:rPr>
              <a:t> Poverty exacerbates the effects of GBV on child secondary victims</a:t>
            </a: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ea typeface="+mn-ea"/>
                <a:cs typeface="+mn-cs"/>
              </a:rPr>
              <a:t>Priority counselling, and safety is given to the direct victims/ survivors at police stations and social services </a:t>
            </a:r>
            <a:r>
              <a:rPr kumimoji="0" lang="en-GB" sz="2800" b="0" i="0" u="none" strike="noStrike" kern="1200" cap="none" spc="0" normalizeH="0" baseline="0" noProof="0" dirty="0" err="1">
                <a:ln>
                  <a:noFill/>
                </a:ln>
                <a:solidFill>
                  <a:prstClr val="black"/>
                </a:solidFill>
                <a:effectLst/>
                <a:uLnTx/>
                <a:uFillTx/>
                <a:ea typeface="+mn-ea"/>
                <a:cs typeface="+mn-cs"/>
              </a:rPr>
              <a:t>centers</a:t>
            </a:r>
            <a:r>
              <a:rPr kumimoji="0" lang="en-GB" sz="2800" b="0" i="0" u="none" strike="noStrike" kern="1200" cap="none" spc="0" normalizeH="0" baseline="0" noProof="0" dirty="0">
                <a:ln>
                  <a:noFill/>
                </a:ln>
                <a:solidFill>
                  <a:prstClr val="black"/>
                </a:solidFill>
                <a:effectLst/>
                <a:uLnTx/>
                <a:uFillTx/>
                <a:ea typeface="+mn-ea"/>
                <a:cs typeface="+mn-cs"/>
              </a:rPr>
              <a:t>.</a:t>
            </a: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ea typeface="+mn-ea"/>
                <a:cs typeface="+mn-cs"/>
              </a:rPr>
              <a:t>The perpetrators walk freely and continue hurting their victims due to corruption and connections with authorities.</a:t>
            </a:r>
          </a:p>
          <a:p>
            <a:endParaRPr lang="en-ZA" dirty="0"/>
          </a:p>
        </p:txBody>
      </p:sp>
    </p:spTree>
    <p:extLst>
      <p:ext uri="{BB962C8B-B14F-4D97-AF65-F5344CB8AC3E}">
        <p14:creationId xmlns:p14="http://schemas.microsoft.com/office/powerpoint/2010/main" val="375739798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6A37D87-EFCB-6CFF-5BB1-AB05B96BDACC}"/>
              </a:ext>
            </a:extLst>
          </p:cNvPr>
          <p:cNvSpPr>
            <a:spLocks noGrp="1"/>
          </p:cNvSpPr>
          <p:nvPr>
            <p:ph type="title"/>
          </p:nvPr>
        </p:nvSpPr>
        <p:spPr/>
        <p:txBody>
          <a:bodyPr/>
          <a:lstStyle/>
          <a:p>
            <a:r>
              <a:rPr lang="en-GB" b="1" dirty="0"/>
              <a:t>conclusion</a:t>
            </a:r>
            <a:endParaRPr lang="en-ZA" b="1" dirty="0"/>
          </a:p>
        </p:txBody>
      </p:sp>
      <p:sp>
        <p:nvSpPr>
          <p:cNvPr id="3" name="Content Placeholder 2">
            <a:extLst>
              <a:ext uri="{FF2B5EF4-FFF2-40B4-BE49-F238E27FC236}">
                <a16:creationId xmlns:a16="http://schemas.microsoft.com/office/drawing/2014/main" id="{C7D13A63-FCB8-59BC-DD01-48A698DF1668}"/>
              </a:ext>
            </a:extLst>
          </p:cNvPr>
          <p:cNvSpPr>
            <a:spLocks noGrp="1"/>
          </p:cNvSpPr>
          <p:nvPr>
            <p:ph idx="1"/>
          </p:nvPr>
        </p:nvSpPr>
        <p:spPr/>
        <p:txBody>
          <a:bodyPr>
            <a:normAutofit lnSpcReduction="10000"/>
          </a:bodyPr>
          <a:lstStyle/>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srgbClr val="000000"/>
                </a:solidFill>
                <a:effectLst/>
                <a:uLnTx/>
                <a:uFillTx/>
                <a:ea typeface="+mn-ea"/>
                <a:cs typeface="+mn-cs"/>
              </a:rPr>
              <a:t>Exposure to any form of violence at home, whether domestic violence or GBV that children are subjected to, is seen as abuse and a violation of children’s rights. </a:t>
            </a: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kumimoji="0" lang="en-GB" sz="2800" b="0" i="0" u="none" strike="noStrike" kern="1200" cap="none" spc="0" normalizeH="0" baseline="0" noProof="0" dirty="0">
                <a:ln>
                  <a:noFill/>
                </a:ln>
                <a:solidFill>
                  <a:prstClr val="black"/>
                </a:solidFill>
                <a:effectLst/>
                <a:uLnTx/>
                <a:uFillTx/>
                <a:ea typeface="+mn-ea"/>
                <a:cs typeface="+mn-cs"/>
              </a:rPr>
              <a:t>Children are easily influenced by what they observe in their environment, including how adults behave in front of them, hence, parents and caregivers play a vital role in how their children behave.</a:t>
            </a:r>
          </a:p>
          <a:p>
            <a:pPr marL="228600" marR="0" lvl="0" indent="-228600" algn="l" defTabSz="914400" rtl="0" eaLnBrk="1" fontAlgn="auto" latinLnBrk="0" hangingPunct="1">
              <a:lnSpc>
                <a:spcPct val="100000"/>
              </a:lnSpc>
              <a:spcBef>
                <a:spcPts val="1000"/>
              </a:spcBef>
              <a:spcAft>
                <a:spcPts val="0"/>
              </a:spcAft>
              <a:buClrTx/>
              <a:buSzTx/>
              <a:buFont typeface="Arial" panose="020B0604020202020204" pitchFamily="34" charset="0"/>
              <a:buChar char="•"/>
              <a:tabLst/>
              <a:defRPr/>
            </a:pPr>
            <a:r>
              <a:rPr lang="en-GB" sz="2800" dirty="0">
                <a:solidFill>
                  <a:prstClr val="black"/>
                </a:solidFill>
              </a:rPr>
              <a:t>The same priority given to victims/survivors should be given to children exposed to violent incidents</a:t>
            </a:r>
            <a:endParaRPr kumimoji="0" lang="en-GB" sz="2800" b="0" i="0" u="none" strike="noStrike" kern="1200" cap="none" spc="0" normalizeH="0" baseline="0" noProof="0" dirty="0">
              <a:ln>
                <a:noFill/>
              </a:ln>
              <a:solidFill>
                <a:prstClr val="black"/>
              </a:solidFill>
              <a:effectLst/>
              <a:uLnTx/>
              <a:uFillTx/>
              <a:ea typeface="+mn-ea"/>
              <a:cs typeface="+mn-cs"/>
            </a:endParaRPr>
          </a:p>
          <a:p>
            <a:endParaRPr lang="en-ZA" dirty="0"/>
          </a:p>
        </p:txBody>
      </p:sp>
    </p:spTree>
    <p:extLst>
      <p:ext uri="{BB962C8B-B14F-4D97-AF65-F5344CB8AC3E}">
        <p14:creationId xmlns:p14="http://schemas.microsoft.com/office/powerpoint/2010/main" val="4237280665"/>
      </p:ext>
    </p:extLst>
  </p:cSld>
  <p:clrMapOvr>
    <a:masterClrMapping/>
  </p:clrMapOvr>
</p:sld>
</file>

<file path=ppt/theme/theme1.xml><?xml version="1.0" encoding="utf-8"?>
<a:theme xmlns:a="http://schemas.openxmlformats.org/drawingml/2006/main" name="VeniceBeachVTI">
  <a:themeElements>
    <a:clrScheme name="Venice Beach">
      <a:dk1>
        <a:sysClr val="windowText" lastClr="000000"/>
      </a:dk1>
      <a:lt1>
        <a:sysClr val="window" lastClr="FFFFFF"/>
      </a:lt1>
      <a:dk2>
        <a:srgbClr val="2B3E3D"/>
      </a:dk2>
      <a:lt2>
        <a:srgbClr val="FEF3EB"/>
      </a:lt2>
      <a:accent1>
        <a:srgbClr val="FE8542"/>
      </a:accent1>
      <a:accent2>
        <a:srgbClr val="EC6D60"/>
      </a:accent2>
      <a:accent3>
        <a:srgbClr val="CDA32B"/>
      </a:accent3>
      <a:accent4>
        <a:srgbClr val="EE66A7"/>
      </a:accent4>
      <a:accent5>
        <a:srgbClr val="EA5F48"/>
      </a:accent5>
      <a:accent6>
        <a:srgbClr val="C8466B"/>
      </a:accent6>
      <a:hlink>
        <a:srgbClr val="E46153"/>
      </a:hlink>
      <a:folHlink>
        <a:srgbClr val="CF63B0"/>
      </a:folHlink>
    </a:clrScheme>
    <a:fontScheme name="Avenir 1">
      <a:majorFont>
        <a:latin typeface="Avenir Next LT Pro Light"/>
        <a:ea typeface=""/>
        <a:cs typeface=""/>
      </a:majorFont>
      <a:minorFont>
        <a:latin typeface="Avenir Next L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eniceBeachVTI" id="{69839BBA-F383-4FFD-B56A-E36ACE43E09D}" vid="{060D2740-A69C-444A-B833-E03D333ADDA7}"/>
    </a:ext>
  </a:extLst>
</a:theme>
</file>

<file path=docProps/app.xml><?xml version="1.0" encoding="utf-8"?>
<Properties xmlns="http://schemas.openxmlformats.org/officeDocument/2006/extended-properties" xmlns:vt="http://schemas.openxmlformats.org/officeDocument/2006/docPropsVTypes">
  <TotalTime>1081</TotalTime>
  <Words>695</Words>
  <Application>Microsoft Office PowerPoint</Application>
  <PresentationFormat>Widescreen</PresentationFormat>
  <Paragraphs>44</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Avenir Next LT Pro</vt:lpstr>
      <vt:lpstr>Avenir Next LT Pro Light</vt:lpstr>
      <vt:lpstr>Calibri</vt:lpstr>
      <vt:lpstr>VeniceBeachVTI</vt:lpstr>
      <vt:lpstr>University of the Witwatersrand</vt:lpstr>
      <vt:lpstr>introduction</vt:lpstr>
      <vt:lpstr>background</vt:lpstr>
      <vt:lpstr>Background continued</vt:lpstr>
      <vt:lpstr>methods</vt:lpstr>
      <vt:lpstr>findings</vt:lpstr>
      <vt:lpstr>discussion</vt:lpstr>
      <vt:lpstr>arguments</vt:lpstr>
      <vt:lpstr>conclusion</vt:lpstr>
      <vt:lpstr>recommendations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University of the Witwatersrand</dc:title>
  <dc:creator>Muriel Dlamini</dc:creator>
  <cp:lastModifiedBy>Muriel Dlamini</cp:lastModifiedBy>
  <cp:revision>3</cp:revision>
  <dcterms:created xsi:type="dcterms:W3CDTF">2023-09-26T07:16:12Z</dcterms:created>
  <dcterms:modified xsi:type="dcterms:W3CDTF">2023-09-27T07:04:52Z</dcterms:modified>
</cp:coreProperties>
</file>