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0" r:id="rId3"/>
    <p:sldId id="321" r:id="rId4"/>
    <p:sldId id="303" r:id="rId5"/>
    <p:sldId id="307" r:id="rId6"/>
    <p:sldId id="314" r:id="rId7"/>
    <p:sldId id="326" r:id="rId8"/>
    <p:sldId id="310" r:id="rId9"/>
    <p:sldId id="322" r:id="rId10"/>
    <p:sldId id="323" r:id="rId11"/>
    <p:sldId id="324" r:id="rId12"/>
    <p:sldId id="325" r:id="rId13"/>
    <p:sldId id="30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p:cViewPr varScale="1">
        <p:scale>
          <a:sx n="68" d="100"/>
          <a:sy n="68" d="100"/>
        </p:scale>
        <p:origin x="57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A0F3F3C-84E1-4771-A985-FC08FB93F9FE}" type="datetimeFigureOut">
              <a:rPr lang="en-ZA" smtClean="0"/>
              <a:t>2023/09/27</a:t>
            </a:fld>
            <a:endParaRPr lang="en-ZA"/>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8B325F-7683-4AC1-8A88-28602BF5D11E}" type="slidenum">
              <a:rPr lang="en-ZA" smtClean="0"/>
              <a:t>‹#›</a:t>
            </a:fld>
            <a:endParaRPr lang="en-ZA"/>
          </a:p>
        </p:txBody>
      </p:sp>
    </p:spTree>
    <p:extLst>
      <p:ext uri="{BB962C8B-B14F-4D97-AF65-F5344CB8AC3E}">
        <p14:creationId xmlns:p14="http://schemas.microsoft.com/office/powerpoint/2010/main" val="2677587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2</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3766334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11</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832987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12</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226729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cs typeface="Arial" panose="020B0604020202020204" pitchFamily="34" charset="0"/>
            </a:endParaRPr>
          </a:p>
        </p:txBody>
      </p:sp>
      <p:sp>
        <p:nvSpPr>
          <p:cNvPr id="138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222DB3C-9610-4405-A084-0F745CD0FBB2}" type="slidenum">
              <a:rPr lang="en-US" smtClean="0"/>
              <a:pPr>
                <a:spcBef>
                  <a:spcPct val="0"/>
                </a:spcBef>
              </a:pPr>
              <a:t>13</a:t>
            </a:fld>
            <a:endParaRPr lang="en-US"/>
          </a:p>
        </p:txBody>
      </p:sp>
    </p:spTree>
    <p:extLst>
      <p:ext uri="{BB962C8B-B14F-4D97-AF65-F5344CB8AC3E}">
        <p14:creationId xmlns:p14="http://schemas.microsoft.com/office/powerpoint/2010/main" val="4073257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3</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2670967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4</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1002882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5</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dirty="0">
              <a:latin typeface="Arial" panose="020B0604020202020204" pitchFamily="34" charset="0"/>
              <a:ea typeface="ヒラギノ角ゴ Pro W3" charset="-128"/>
            </a:endParaRPr>
          </a:p>
        </p:txBody>
      </p:sp>
    </p:spTree>
    <p:extLst>
      <p:ext uri="{BB962C8B-B14F-4D97-AF65-F5344CB8AC3E}">
        <p14:creationId xmlns:p14="http://schemas.microsoft.com/office/powerpoint/2010/main" val="320859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6</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3007170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7</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2797006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8</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823171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9</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1001434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0DADE6B-78E0-4441-843D-8E97CAC3FEF5}" type="slidenum">
              <a:rPr lang="da-DK" altLang="da-DK" sz="1200"/>
              <a:pPr/>
              <a:t>10</a:t>
            </a:fld>
            <a:endParaRPr lang="da-DK" altLang="da-DK" sz="1200"/>
          </a:p>
        </p:txBody>
      </p:sp>
      <p:sp>
        <p:nvSpPr>
          <p:cNvPr id="31747"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da-DK">
              <a:latin typeface="Arial" panose="020B0604020202020204" pitchFamily="34" charset="0"/>
              <a:ea typeface="ヒラギノ角ゴ Pro W3" charset="-128"/>
            </a:endParaRPr>
          </a:p>
        </p:txBody>
      </p:sp>
    </p:spTree>
    <p:extLst>
      <p:ext uri="{BB962C8B-B14F-4D97-AF65-F5344CB8AC3E}">
        <p14:creationId xmlns:p14="http://schemas.microsoft.com/office/powerpoint/2010/main" val="323105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653B6C42-83D5-4E45-84A9-48B83B88E3CA}" type="datetimeFigureOut">
              <a:rPr lang="en-ZA" smtClean="0"/>
              <a:t>2023/09/27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400547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53B6C42-83D5-4E45-84A9-48B83B88E3CA}" type="datetimeFigureOut">
              <a:rPr lang="en-ZA" smtClean="0"/>
              <a:t>2023/09/27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1095965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53B6C42-83D5-4E45-84A9-48B83B88E3CA}" type="datetimeFigureOut">
              <a:rPr lang="en-ZA" smtClean="0"/>
              <a:t>2023/09/27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139169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53B6C42-83D5-4E45-84A9-48B83B88E3CA}" type="datetimeFigureOut">
              <a:rPr lang="en-ZA" smtClean="0"/>
              <a:t>2023/09/27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20998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3B6C42-83D5-4E45-84A9-48B83B88E3CA}" type="datetimeFigureOut">
              <a:rPr lang="en-ZA" smtClean="0"/>
              <a:t>2023/09/27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407180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653B6C42-83D5-4E45-84A9-48B83B88E3CA}" type="datetimeFigureOut">
              <a:rPr lang="en-ZA" smtClean="0"/>
              <a:t>2023/09/27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4226663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653B6C42-83D5-4E45-84A9-48B83B88E3CA}" type="datetimeFigureOut">
              <a:rPr lang="en-ZA" smtClean="0"/>
              <a:t>2023/09/27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125755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653B6C42-83D5-4E45-84A9-48B83B88E3CA}" type="datetimeFigureOut">
              <a:rPr lang="en-ZA" smtClean="0"/>
              <a:t>2023/09/27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5124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B6C42-83D5-4E45-84A9-48B83B88E3CA}" type="datetimeFigureOut">
              <a:rPr lang="en-ZA" smtClean="0"/>
              <a:t>2023/09/27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48134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3B6C42-83D5-4E45-84A9-48B83B88E3CA}" type="datetimeFigureOut">
              <a:rPr lang="en-ZA" smtClean="0"/>
              <a:t>2023/09/27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42351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3B6C42-83D5-4E45-84A9-48B83B88E3CA}" type="datetimeFigureOut">
              <a:rPr lang="en-ZA" smtClean="0"/>
              <a:t>2023/09/27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5748836-9D8F-471B-AD53-5FAE5A25B473}" type="slidenum">
              <a:rPr lang="en-ZA" smtClean="0"/>
              <a:t>‹#›</a:t>
            </a:fld>
            <a:endParaRPr lang="en-ZA"/>
          </a:p>
        </p:txBody>
      </p:sp>
    </p:spTree>
    <p:extLst>
      <p:ext uri="{BB962C8B-B14F-4D97-AF65-F5344CB8AC3E}">
        <p14:creationId xmlns:p14="http://schemas.microsoft.com/office/powerpoint/2010/main" val="209083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B6C42-83D5-4E45-84A9-48B83B88E3CA}" type="datetimeFigureOut">
              <a:rPr lang="en-ZA" smtClean="0"/>
              <a:t>2023/09/27</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48836-9D8F-471B-AD53-5FAE5A25B473}" type="slidenum">
              <a:rPr lang="en-ZA" smtClean="0"/>
              <a:t>‹#›</a:t>
            </a:fld>
            <a:endParaRPr lang="en-ZA"/>
          </a:p>
        </p:txBody>
      </p:sp>
    </p:spTree>
    <p:extLst>
      <p:ext uri="{BB962C8B-B14F-4D97-AF65-F5344CB8AC3E}">
        <p14:creationId xmlns:p14="http://schemas.microsoft.com/office/powerpoint/2010/main" val="1704255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54113"/>
            <a:ext cx="8147248" cy="4235127"/>
          </a:xfrm>
          <a:solidFill>
            <a:srgbClr val="00B050"/>
          </a:solidFill>
        </p:spPr>
        <p:txBody>
          <a:bodyPr>
            <a:normAutofit fontScale="90000"/>
          </a:bodyPr>
          <a:lstStyle/>
          <a:p>
            <a:r>
              <a:rPr lang="en-US" sz="2200" b="1" dirty="0"/>
              <a:t/>
            </a:r>
            <a:br>
              <a:rPr lang="en-US" sz="2200" b="1" dirty="0"/>
            </a:br>
            <a:r>
              <a:rPr lang="en-US" sz="2200" b="1" dirty="0" smtClean="0"/>
              <a:t/>
            </a:r>
            <a:br>
              <a:rPr lang="en-US" sz="2200" b="1" dirty="0" smtClean="0"/>
            </a:br>
            <a:r>
              <a:rPr lang="en-US" sz="2200" b="1" dirty="0"/>
              <a:t/>
            </a:r>
            <a:br>
              <a:rPr lang="en-US" sz="2200" b="1" dirty="0"/>
            </a:br>
            <a:r>
              <a:rPr lang="en-US" sz="2200" b="1" dirty="0" smtClean="0"/>
              <a:t/>
            </a:r>
            <a:br>
              <a:rPr lang="en-US" sz="2200" b="1" dirty="0" smtClean="0"/>
            </a:br>
            <a:r>
              <a:rPr lang="en-US" sz="2200" b="1" dirty="0"/>
              <a:t/>
            </a:r>
            <a:br>
              <a:rPr lang="en-US" sz="2200" b="1" dirty="0"/>
            </a:br>
            <a:r>
              <a:rPr lang="en-US" sz="3100" b="1" dirty="0" smtClean="0">
                <a:latin typeface="Arial Narrow" panose="020B0606020202030204" pitchFamily="34" charset="0"/>
              </a:rPr>
              <a:t>AN </a:t>
            </a:r>
            <a:r>
              <a:rPr lang="en-US" sz="3100" b="1" dirty="0">
                <a:latin typeface="Arial Narrow" panose="020B0606020202030204" pitchFamily="34" charset="0"/>
              </a:rPr>
              <a:t>INVESTIGATION INTO THE EXPERIENCES OF ADOLESCENTS TAKING ANTIRETROVIRAL FROM BIRTH IN KWAZULU NATAL</a:t>
            </a:r>
            <a:br>
              <a:rPr lang="en-US" sz="3100" b="1" dirty="0">
                <a:latin typeface="Arial Narrow" panose="020B0606020202030204" pitchFamily="34" charset="0"/>
              </a:rPr>
            </a:br>
            <a:r>
              <a:rPr lang="en-US" sz="3100" b="1" dirty="0" smtClean="0">
                <a:latin typeface="Arial Narrow" panose="020B0606020202030204" pitchFamily="34" charset="0"/>
              </a:rPr>
              <a:t/>
            </a:r>
            <a:br>
              <a:rPr lang="en-US" sz="3100" b="1" dirty="0" smtClean="0">
                <a:latin typeface="Arial Narrow" panose="020B0606020202030204" pitchFamily="34" charset="0"/>
              </a:rPr>
            </a:br>
            <a:r>
              <a:rPr lang="en-US" sz="3100" b="1" dirty="0" smtClean="0">
                <a:latin typeface="Arial Narrow" panose="020B0606020202030204" pitchFamily="34" charset="0"/>
              </a:rPr>
              <a:t>by</a:t>
            </a:r>
            <a:br>
              <a:rPr lang="en-US" sz="3100" b="1" dirty="0" smtClean="0">
                <a:latin typeface="Arial Narrow" panose="020B0606020202030204" pitchFamily="34" charset="0"/>
              </a:rPr>
            </a:br>
            <a:r>
              <a:rPr lang="en-US" sz="3100" b="1" dirty="0" smtClean="0">
                <a:latin typeface="Arial Narrow" panose="020B0606020202030204" pitchFamily="34" charset="0"/>
              </a:rPr>
              <a:t>Charity Sithabile </a:t>
            </a:r>
            <a:r>
              <a:rPr lang="en-US" sz="3100" b="1" dirty="0" smtClean="0"/>
              <a:t>Dlamini</a:t>
            </a:r>
            <a:br>
              <a:rPr lang="en-US" sz="3100" b="1" dirty="0" smtClean="0"/>
            </a:br>
            <a:r>
              <a:rPr lang="en-US" sz="3100" b="1" dirty="0"/>
              <a:t/>
            </a:r>
            <a:br>
              <a:rPr lang="en-US" sz="3100" b="1" dirty="0"/>
            </a:br>
            <a:r>
              <a:rPr lang="en-US" sz="3100" dirty="0"/>
              <a:t/>
            </a:r>
            <a:br>
              <a:rPr lang="en-US" sz="3100" dirty="0"/>
            </a:br>
            <a:r>
              <a:rPr lang="en-ZA" sz="2700" b="1" dirty="0">
                <a:latin typeface="Arial" panose="020B0604020202020204" pitchFamily="34" charset="0"/>
                <a:cs typeface="Arial" panose="020B0604020202020204" pitchFamily="34" charset="0"/>
              </a:rPr>
              <a:t/>
            </a:r>
            <a:br>
              <a:rPr lang="en-ZA" sz="27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ZA" sz="2800" b="1" dirty="0">
                <a:latin typeface="Arial" panose="020B0604020202020204" pitchFamily="34" charset="0"/>
                <a:cs typeface="Arial" panose="020B0604020202020204" pitchFamily="34" charset="0"/>
              </a:rPr>
              <a:t/>
            </a:r>
            <a:br>
              <a:rPr lang="en-ZA" sz="2800" b="1" dirty="0">
                <a:latin typeface="Arial" panose="020B0604020202020204" pitchFamily="34" charset="0"/>
                <a:cs typeface="Arial" panose="020B0604020202020204" pitchFamily="34" charset="0"/>
              </a:rPr>
            </a:br>
            <a:r>
              <a:rPr lang="en-ZA" sz="2800" b="1" dirty="0">
                <a:latin typeface="Arial" panose="020B0604020202020204" pitchFamily="34" charset="0"/>
                <a:cs typeface="Arial" panose="020B0604020202020204" pitchFamily="34" charset="0"/>
              </a:rPr>
              <a:t/>
            </a:r>
            <a:br>
              <a:rPr lang="en-ZA" sz="2800" b="1" dirty="0">
                <a:latin typeface="Arial" panose="020B0604020202020204" pitchFamily="34" charset="0"/>
                <a:cs typeface="Arial" panose="020B0604020202020204" pitchFamily="34" charset="0"/>
              </a:rPr>
            </a:br>
            <a:endParaRPr lang="en-ZA" sz="2700" b="1" dirty="0">
              <a:cs typeface="Arial" panose="020B0604020202020204" pitchFamily="34" charset="0"/>
            </a:endParaRPr>
          </a:p>
        </p:txBody>
      </p:sp>
      <p:pic>
        <p:nvPicPr>
          <p:cNvPr id="6" name="Picture 5" desc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620688"/>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dirty="0">
                <a:solidFill>
                  <a:srgbClr val="00B050"/>
                </a:solidFill>
              </a:rPr>
              <a:t>We serve with humility</a:t>
            </a:r>
          </a:p>
        </p:txBody>
      </p:sp>
    </p:spTree>
    <p:extLst>
      <p:ext uri="{BB962C8B-B14F-4D97-AF65-F5344CB8AC3E}">
        <p14:creationId xmlns:p14="http://schemas.microsoft.com/office/powerpoint/2010/main" val="276632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179512" y="908720"/>
            <a:ext cx="8964488" cy="5400600"/>
          </a:xfrm>
        </p:spPr>
        <p:txBody>
          <a:bodyPr>
            <a:normAutofit lnSpcReduction="10000"/>
          </a:bodyPr>
          <a:lstStyle/>
          <a:p>
            <a:pPr marL="0" indent="0">
              <a:lnSpc>
                <a:spcPct val="150000"/>
              </a:lnSpc>
              <a:buNone/>
            </a:pPr>
            <a:r>
              <a:rPr lang="en-US" altLang="da-DK" sz="2000" dirty="0">
                <a:latin typeface="Calibri" panose="020F0502020204030204" pitchFamily="34" charset="0"/>
              </a:rPr>
              <a:t>	</a:t>
            </a:r>
            <a:endParaRPr lang="en-US" altLang="da-DK" sz="2000" dirty="0" smtClean="0">
              <a:latin typeface="Calibri" panose="020F0502020204030204" pitchFamily="34" charset="0"/>
            </a:endParaRPr>
          </a:p>
          <a:p>
            <a:pPr marL="0" indent="0">
              <a:lnSpc>
                <a:spcPct val="150000"/>
              </a:lnSpc>
              <a:buNone/>
            </a:pPr>
            <a:r>
              <a:rPr lang="en-US" sz="2400" b="1" dirty="0" smtClean="0"/>
              <a:t>Findings on the adherence to treatment by the adolescent </a:t>
            </a:r>
            <a:endParaRPr lang="en-US" sz="2400" b="1" i="1" u="sng" dirty="0" smtClean="0"/>
          </a:p>
          <a:p>
            <a:pPr>
              <a:buFont typeface="Wingdings" panose="05000000000000000000" pitchFamily="2" charset="2"/>
              <a:buChar char="v"/>
            </a:pPr>
            <a:r>
              <a:rPr lang="en-US" sz="2400" dirty="0"/>
              <a:t>Consistence with the prescribed method of medication intake the exact time and it chronic nature is predominantly challenging for the youngsters (De Cock, 2005). </a:t>
            </a:r>
            <a:endParaRPr lang="en-US" sz="2400" dirty="0" smtClean="0"/>
          </a:p>
          <a:p>
            <a:pPr>
              <a:buFont typeface="Wingdings" panose="05000000000000000000" pitchFamily="2" charset="2"/>
              <a:buChar char="v"/>
            </a:pPr>
            <a:r>
              <a:rPr lang="en-US" sz="2400" dirty="0"/>
              <a:t>Mainly adolescents moves from the countryside of the province to townships and conurbations to search for employment </a:t>
            </a:r>
            <a:r>
              <a:rPr lang="en-US" sz="2400" dirty="0" smtClean="0"/>
              <a:t>opportunities and for tertiary institutions and during the  </a:t>
            </a:r>
            <a:r>
              <a:rPr lang="en-US" sz="2400" dirty="0"/>
              <a:t>often their medication intake </a:t>
            </a:r>
            <a:r>
              <a:rPr lang="en-US" sz="2400" dirty="0" smtClean="0"/>
              <a:t>is affected </a:t>
            </a:r>
            <a:r>
              <a:rPr lang="en-US" sz="2400" dirty="0"/>
              <a:t>by the </a:t>
            </a:r>
            <a:r>
              <a:rPr lang="en-US" sz="2400" dirty="0" smtClean="0"/>
              <a:t>move(Huang </a:t>
            </a:r>
            <a:r>
              <a:rPr lang="en-US" sz="2400" i="1" dirty="0"/>
              <a:t>et al</a:t>
            </a:r>
            <a:r>
              <a:rPr lang="en-US" sz="2400" dirty="0"/>
              <a:t>., 2020</a:t>
            </a:r>
            <a:r>
              <a:rPr lang="en-US" sz="2400" dirty="0" smtClean="0"/>
              <a:t>).</a:t>
            </a:r>
            <a:endParaRPr lang="en-US" sz="2400" dirty="0"/>
          </a:p>
          <a:p>
            <a:pPr>
              <a:buFont typeface="Wingdings" panose="05000000000000000000" pitchFamily="2" charset="2"/>
              <a:buChar char="v"/>
            </a:pPr>
            <a:r>
              <a:rPr lang="en-US" sz="2400" dirty="0"/>
              <a:t>The seropositive status becomes a well-kept </a:t>
            </a:r>
            <a:r>
              <a:rPr lang="en-US" sz="2400" dirty="0" smtClean="0"/>
              <a:t>secret, the </a:t>
            </a:r>
            <a:r>
              <a:rPr lang="en-US" sz="2400" dirty="0"/>
              <a:t>impact of non-disclosure can have an </a:t>
            </a:r>
            <a:r>
              <a:rPr lang="en-US" sz="2400" dirty="0" smtClean="0"/>
              <a:t>adverse effect </a:t>
            </a:r>
            <a:r>
              <a:rPr lang="en-US" sz="2400" dirty="0"/>
              <a:t>medication </a:t>
            </a:r>
            <a:r>
              <a:rPr lang="en-US" sz="2400" dirty="0" smtClean="0"/>
              <a:t>adherence (Mutumba </a:t>
            </a:r>
            <a:r>
              <a:rPr lang="en-US" sz="2400" i="1" dirty="0"/>
              <a:t>et al </a:t>
            </a:r>
            <a:r>
              <a:rPr lang="en-US" sz="2400" dirty="0"/>
              <a:t>., 2015</a:t>
            </a:r>
            <a:r>
              <a:rPr lang="en-US" sz="2400" dirty="0" smtClean="0"/>
              <a:t>). </a:t>
            </a:r>
          </a:p>
          <a:p>
            <a:pPr>
              <a:buFont typeface="Wingdings" panose="05000000000000000000" pitchFamily="2" charset="2"/>
              <a:buChar char="v"/>
            </a:pPr>
            <a:r>
              <a:rPr lang="en-US" sz="2400" dirty="0" smtClean="0"/>
              <a:t>While </a:t>
            </a:r>
            <a:r>
              <a:rPr lang="en-US" sz="2400" dirty="0"/>
              <a:t>this privacy is reported to be enforced by parents or </a:t>
            </a:r>
            <a:r>
              <a:rPr lang="en-US" sz="2400" dirty="0" smtClean="0"/>
              <a:t>caregiver in some occasions </a:t>
            </a:r>
            <a:endParaRPr lang="en-ZA" sz="2400" dirty="0" smtClean="0"/>
          </a:p>
          <a:p>
            <a:pPr marL="0" indent="0">
              <a:buNone/>
            </a:pPr>
            <a:endParaRPr lang="en-ZA" dirty="0" smtClean="0"/>
          </a:p>
          <a:p>
            <a:pPr marL="0" indent="0">
              <a:buNone/>
            </a:pPr>
            <a:endParaRPr lang="en-ZA" dirty="0"/>
          </a:p>
          <a:p>
            <a:pPr marL="0" indent="0">
              <a:buNone/>
            </a:pPr>
            <a:endParaRPr lang="en-US" sz="6400" dirty="0"/>
          </a:p>
          <a:p>
            <a:pPr>
              <a:lnSpc>
                <a:spcPct val="150000"/>
              </a:lnSpc>
            </a:pPr>
            <a:endParaRPr lang="en-US" sz="2900" dirty="0"/>
          </a:p>
        </p:txBody>
      </p:sp>
      <p:sp>
        <p:nvSpPr>
          <p:cNvPr id="3" name="Rectangle 2"/>
          <p:cNvSpPr/>
          <p:nvPr/>
        </p:nvSpPr>
        <p:spPr>
          <a:xfrm>
            <a:off x="179512" y="1498739"/>
            <a:ext cx="8856983" cy="3790781"/>
          </a:xfrm>
          <a:prstGeom prst="rect">
            <a:avLst/>
          </a:prstGeom>
        </p:spPr>
        <p:txBody>
          <a:bodyPr wrap="square">
            <a:spAutoFit/>
          </a:bodyPr>
          <a:lstStyle/>
          <a:p>
            <a:pPr algn="just">
              <a:lnSpc>
                <a:spcPct val="150000"/>
              </a:lnSpc>
              <a:spcAft>
                <a:spcPts val="800"/>
              </a:spcAft>
            </a:pPr>
            <a:endParaRPr lang="en-US" dirty="0" smtClean="0"/>
          </a:p>
          <a:p>
            <a:pPr marL="285750" indent="-285750" algn="just">
              <a:lnSpc>
                <a:spcPct val="150000"/>
              </a:lnSpc>
              <a:spcAft>
                <a:spcPts val="800"/>
              </a:spcAft>
              <a:buFont typeface="Arial" panose="020B0604020202020204" pitchFamily="34" charset="0"/>
              <a:buChar char="•"/>
            </a:pPr>
            <a:endParaRPr lang="en-US" dirty="0"/>
          </a:p>
          <a:p>
            <a:pPr algn="just">
              <a:lnSpc>
                <a:spcPct val="150000"/>
              </a:lnSpc>
              <a:spcAft>
                <a:spcPts val="800"/>
              </a:spcAft>
            </a:pPr>
            <a:endParaRPr lang="en-US" dirty="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078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179512" y="908720"/>
            <a:ext cx="8964488" cy="5400600"/>
          </a:xfrm>
        </p:spPr>
        <p:txBody>
          <a:bodyPr>
            <a:normAutofit fontScale="85000" lnSpcReduction="10000"/>
          </a:bodyPr>
          <a:lstStyle/>
          <a:p>
            <a:pPr marL="0" indent="0">
              <a:lnSpc>
                <a:spcPct val="150000"/>
              </a:lnSpc>
              <a:buNone/>
            </a:pPr>
            <a:r>
              <a:rPr lang="en-US" altLang="da-DK" sz="2400" b="1" dirty="0" smtClean="0">
                <a:cs typeface="Arial" panose="020B0604020202020204" pitchFamily="34" charset="0"/>
              </a:rPr>
              <a:t> Psychosocial support available for seropositive adolescent and their parents </a:t>
            </a:r>
            <a:endParaRPr lang="en-US" sz="2400" b="1" u="sng" dirty="0" smtClean="0"/>
          </a:p>
          <a:p>
            <a:pPr>
              <a:lnSpc>
                <a:spcPct val="150000"/>
              </a:lnSpc>
              <a:buFont typeface="Wingdings" panose="05000000000000000000" pitchFamily="2" charset="2"/>
              <a:buChar char="v"/>
            </a:pPr>
            <a:r>
              <a:rPr lang="en-US" altLang="da-DK" sz="2000" dirty="0">
                <a:latin typeface="Arial" panose="020B0604020202020204" pitchFamily="34" charset="0"/>
                <a:cs typeface="Arial" panose="020B0604020202020204" pitchFamily="34" charset="0"/>
              </a:rPr>
              <a:t>All municipalities have local Social Development Office where they can be linked with a ward based Social worker for counselling and unpacking of struggles in relations to raising the seropositive adolescent .</a:t>
            </a:r>
          </a:p>
          <a:p>
            <a:pPr>
              <a:lnSpc>
                <a:spcPct val="150000"/>
              </a:lnSpc>
              <a:buFont typeface="Wingdings" panose="05000000000000000000" pitchFamily="2" charset="2"/>
              <a:buChar char="v"/>
            </a:pPr>
            <a:r>
              <a:rPr lang="en-US" altLang="da-DK" sz="2000" dirty="0">
                <a:latin typeface="Arial" panose="020B0604020202020204" pitchFamily="34" charset="0"/>
                <a:cs typeface="Arial" panose="020B0604020202020204" pitchFamily="34" charset="0"/>
              </a:rPr>
              <a:t>There is a call Centre where  they can call for free on their cellphone the emergency number for national is 0800428428 or they can use a USSD  *120*7867#  .Specifically for  Kwa-Zulu Natal  intervention they can call a  Social worker 24 hours a day on this number 087 158 3000.</a:t>
            </a:r>
          </a:p>
          <a:p>
            <a:pPr>
              <a:lnSpc>
                <a:spcPct val="150000"/>
              </a:lnSpc>
              <a:buFont typeface="Wingdings" panose="05000000000000000000" pitchFamily="2" charset="2"/>
              <a:buChar char="v"/>
            </a:pPr>
            <a:r>
              <a:rPr lang="en-US" altLang="da-DK" sz="2000" dirty="0">
                <a:latin typeface="Arial" panose="020B0604020202020204" pitchFamily="34" charset="0"/>
                <a:cs typeface="Arial" panose="020B0604020202020204" pitchFamily="34" charset="0"/>
              </a:rPr>
              <a:t>Alternatively they can go to NPO’s funded by the Department Of Social Development such as Lifeline ,</a:t>
            </a:r>
            <a:r>
              <a:rPr lang="en-US" altLang="da-DK" sz="2000" dirty="0" smtClean="0">
                <a:latin typeface="Arial" panose="020B0604020202020204" pitchFamily="34" charset="0"/>
                <a:cs typeface="Arial" panose="020B0604020202020204" pitchFamily="34" charset="0"/>
              </a:rPr>
              <a:t>Home based Care orgisation nearby  </a:t>
            </a:r>
            <a:r>
              <a:rPr lang="en-US" altLang="da-DK" sz="2000" dirty="0">
                <a:latin typeface="Arial" panose="020B0604020202020204" pitchFamily="34" charset="0"/>
                <a:cs typeface="Arial" panose="020B0604020202020204" pitchFamily="34" charset="0"/>
              </a:rPr>
              <a:t>where there are social workers based and trained to provide psychosocial support .</a:t>
            </a:r>
          </a:p>
          <a:p>
            <a:pPr>
              <a:lnSpc>
                <a:spcPct val="150000"/>
              </a:lnSpc>
              <a:buFont typeface="Wingdings" panose="05000000000000000000" pitchFamily="2" charset="2"/>
              <a:buChar char="v"/>
            </a:pPr>
            <a:r>
              <a:rPr lang="en-US" altLang="da-DK" sz="2000" dirty="0">
                <a:latin typeface="Arial" panose="020B0604020202020204" pitchFamily="34" charset="0"/>
                <a:cs typeface="Arial" panose="020B0604020202020204" pitchFamily="34" charset="0"/>
              </a:rPr>
              <a:t>Parents that are close to the hospitals where the multidisciplinary team are available they can just walk in for an appointment .</a:t>
            </a:r>
          </a:p>
          <a:p>
            <a:pPr>
              <a:buFont typeface="Wingdings" panose="05000000000000000000" pitchFamily="2" charset="2"/>
              <a:buChar char="v"/>
            </a:pPr>
            <a:endParaRPr lang="en-US" sz="2000" dirty="0" smtClean="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smtClean="0"/>
          </a:p>
          <a:p>
            <a:pPr marL="0" indent="0">
              <a:buNone/>
            </a:pPr>
            <a:endParaRPr lang="en-US" sz="6400" dirty="0"/>
          </a:p>
          <a:p>
            <a:pPr>
              <a:lnSpc>
                <a:spcPct val="150000"/>
              </a:lnSpc>
            </a:pPr>
            <a:endParaRPr lang="en-US" sz="2900" dirty="0"/>
          </a:p>
        </p:txBody>
      </p:sp>
      <p:sp>
        <p:nvSpPr>
          <p:cNvPr id="3" name="Rectangle 2"/>
          <p:cNvSpPr/>
          <p:nvPr/>
        </p:nvSpPr>
        <p:spPr>
          <a:xfrm>
            <a:off x="179512" y="1498739"/>
            <a:ext cx="8856983" cy="2754600"/>
          </a:xfrm>
          <a:prstGeom prst="rect">
            <a:avLst/>
          </a:prstGeom>
        </p:spPr>
        <p:txBody>
          <a:bodyPr wrap="square">
            <a:spAutoFit/>
          </a:bodyPr>
          <a:lstStyle/>
          <a:p>
            <a:pPr algn="just">
              <a:lnSpc>
                <a:spcPct val="150000"/>
              </a:lnSpc>
              <a:spcAft>
                <a:spcPts val="800"/>
              </a:spcAft>
            </a:pPr>
            <a:endParaRPr lang="en-US" dirty="0" smtClean="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9236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179512" y="908720"/>
            <a:ext cx="8964488" cy="5400600"/>
          </a:xfrm>
        </p:spPr>
        <p:txBody>
          <a:bodyPr>
            <a:normAutofit/>
          </a:bodyPr>
          <a:lstStyle/>
          <a:p>
            <a:pPr marL="0" indent="0">
              <a:lnSpc>
                <a:spcPct val="150000"/>
              </a:lnSpc>
              <a:buNone/>
            </a:pPr>
            <a:r>
              <a:rPr lang="en-US" altLang="da-DK" sz="2000" dirty="0">
                <a:latin typeface="Calibri" panose="020F0502020204030204" pitchFamily="34" charset="0"/>
              </a:rPr>
              <a:t>	</a:t>
            </a:r>
            <a:r>
              <a:rPr lang="en-US" altLang="da-DK" sz="4800" b="1" dirty="0">
                <a:latin typeface="Arial" panose="020B0604020202020204" pitchFamily="34" charset="0"/>
                <a:cs typeface="Arial" panose="020B0604020202020204" pitchFamily="34" charset="0"/>
              </a:rPr>
              <a:t> </a:t>
            </a:r>
            <a:r>
              <a:rPr lang="en-US" altLang="da-DK" sz="2000" b="1" dirty="0" smtClean="0">
                <a:latin typeface="Arial" panose="020B0604020202020204" pitchFamily="34" charset="0"/>
                <a:cs typeface="Arial" panose="020B0604020202020204" pitchFamily="34" charset="0"/>
              </a:rPr>
              <a:t>CONCLUSION </a:t>
            </a:r>
            <a:endParaRPr lang="en-US" sz="2000" b="1" u="sng" dirty="0" smtClean="0"/>
          </a:p>
          <a:p>
            <a:pPr marL="0" indent="0">
              <a:buNone/>
            </a:pPr>
            <a:r>
              <a:rPr lang="en-ZA" sz="2000" dirty="0" smtClean="0"/>
              <a:t>The province of  Kwa-Zulu Natal has the  </a:t>
            </a:r>
            <a:r>
              <a:rPr lang="en-ZA" sz="2000" dirty="0"/>
              <a:t>highest case load, for South Africa, this implies that there is the need for tailoured interventions to address </a:t>
            </a:r>
            <a:r>
              <a:rPr lang="en-ZA" sz="2000" dirty="0" smtClean="0"/>
              <a:t>adolescents, through the following measures :</a:t>
            </a:r>
          </a:p>
          <a:p>
            <a:pPr>
              <a:buFont typeface="Wingdings" panose="05000000000000000000" pitchFamily="2" charset="2"/>
              <a:buChar char="v"/>
            </a:pPr>
            <a:r>
              <a:rPr lang="en-ZA" sz="2000" dirty="0" smtClean="0"/>
              <a:t> </a:t>
            </a:r>
            <a:r>
              <a:rPr lang="en-ZA" sz="2000" dirty="0"/>
              <a:t>introducing appropriate sex education, </a:t>
            </a:r>
            <a:endParaRPr lang="en-ZA" sz="2000" dirty="0" smtClean="0"/>
          </a:p>
          <a:p>
            <a:pPr>
              <a:buFont typeface="Wingdings" panose="05000000000000000000" pitchFamily="2" charset="2"/>
              <a:buChar char="v"/>
            </a:pPr>
            <a:r>
              <a:rPr lang="en-ZA" sz="2000" dirty="0"/>
              <a:t>providing enhanced testing and </a:t>
            </a:r>
            <a:r>
              <a:rPr lang="en-ZA" sz="2000" dirty="0" smtClean="0"/>
              <a:t>counselling </a:t>
            </a:r>
          </a:p>
          <a:p>
            <a:pPr>
              <a:buFont typeface="Wingdings" panose="05000000000000000000" pitchFamily="2" charset="2"/>
              <a:buChar char="v"/>
            </a:pPr>
            <a:r>
              <a:rPr lang="en-ZA" sz="2000" dirty="0"/>
              <a:t>establishing adolescent-friendly health care </a:t>
            </a:r>
            <a:r>
              <a:rPr lang="en-ZA" sz="2000" dirty="0" smtClean="0"/>
              <a:t>facilities</a:t>
            </a:r>
          </a:p>
          <a:p>
            <a:pPr>
              <a:buFont typeface="Wingdings" panose="05000000000000000000" pitchFamily="2" charset="2"/>
              <a:buChar char="v"/>
            </a:pPr>
            <a:r>
              <a:rPr lang="en-ZA" sz="2000" dirty="0"/>
              <a:t>undertaking youth empowerment programmes, and </a:t>
            </a:r>
            <a:endParaRPr lang="en-ZA" sz="2000" dirty="0" smtClean="0"/>
          </a:p>
          <a:p>
            <a:pPr>
              <a:buFont typeface="Wingdings" panose="05000000000000000000" pitchFamily="2" charset="2"/>
              <a:buChar char="v"/>
            </a:pPr>
            <a:r>
              <a:rPr lang="en-ZA" sz="2000" dirty="0"/>
              <a:t>initiating high level collaborations between Government departments, schools, NGOs and health facilities to undertake adolescent friendly interventions. </a:t>
            </a:r>
            <a:endParaRPr lang="en-ZA" sz="2000" dirty="0" smtClean="0"/>
          </a:p>
          <a:p>
            <a:pPr>
              <a:buFont typeface="Wingdings" panose="05000000000000000000" pitchFamily="2" charset="2"/>
              <a:buChar char="v"/>
            </a:pPr>
            <a:r>
              <a:rPr lang="en-US" sz="2000" dirty="0"/>
              <a:t>Further research is also required to determine factors that contribute to transition readiness for adolescents .</a:t>
            </a:r>
          </a:p>
          <a:p>
            <a:pPr>
              <a:buFont typeface="Wingdings" panose="05000000000000000000" pitchFamily="2" charset="2"/>
              <a:buChar char="v"/>
            </a:pPr>
            <a:endParaRPr lang="en-US" sz="2000" dirty="0" smtClean="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a:p>
          <a:p>
            <a:pPr>
              <a:buFont typeface="Wingdings" panose="05000000000000000000" pitchFamily="2" charset="2"/>
              <a:buChar char="v"/>
            </a:pPr>
            <a:endParaRPr lang="en-ZA" sz="2000" dirty="0" smtClean="0"/>
          </a:p>
          <a:p>
            <a:pPr>
              <a:buFont typeface="Wingdings" panose="05000000000000000000" pitchFamily="2" charset="2"/>
              <a:buChar char="v"/>
            </a:pPr>
            <a:endParaRPr lang="en-ZA" sz="2000" dirty="0" smtClean="0"/>
          </a:p>
          <a:p>
            <a:pPr marL="0" indent="0">
              <a:buNone/>
            </a:pPr>
            <a:endParaRPr lang="en-US" sz="6400" dirty="0"/>
          </a:p>
          <a:p>
            <a:pPr>
              <a:lnSpc>
                <a:spcPct val="150000"/>
              </a:lnSpc>
            </a:pPr>
            <a:endParaRPr lang="en-US" sz="2900" dirty="0"/>
          </a:p>
        </p:txBody>
      </p:sp>
      <p:sp>
        <p:nvSpPr>
          <p:cNvPr id="3" name="Rectangle 2"/>
          <p:cNvSpPr/>
          <p:nvPr/>
        </p:nvSpPr>
        <p:spPr>
          <a:xfrm>
            <a:off x="179512" y="1498739"/>
            <a:ext cx="8856983" cy="2754600"/>
          </a:xfrm>
          <a:prstGeom prst="rect">
            <a:avLst/>
          </a:prstGeom>
        </p:spPr>
        <p:txBody>
          <a:bodyPr wrap="square">
            <a:spAutoFit/>
          </a:bodyPr>
          <a:lstStyle/>
          <a:p>
            <a:pPr algn="just">
              <a:lnSpc>
                <a:spcPct val="150000"/>
              </a:lnSpc>
              <a:spcAft>
                <a:spcPts val="800"/>
              </a:spcAft>
            </a:pPr>
            <a:endParaRPr lang="en-US" dirty="0" smtClean="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156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9" name="Rectangle 3"/>
          <p:cNvSpPr>
            <a:spLocks noGrp="1" noChangeArrowheads="1"/>
          </p:cNvSpPr>
          <p:nvPr>
            <p:ph type="body" idx="4294967295"/>
          </p:nvPr>
        </p:nvSpPr>
        <p:spPr>
          <a:xfrm>
            <a:off x="539552" y="620688"/>
            <a:ext cx="7920880" cy="4536503"/>
          </a:xfrm>
        </p:spPr>
        <p:txBody>
          <a:bodyPr>
            <a:normAutofit/>
          </a:bodyPr>
          <a:lstStyle/>
          <a:p>
            <a:pPr lvl="0" fontAlgn="base">
              <a:spcAft>
                <a:spcPct val="0"/>
              </a:spcAft>
              <a:buClr>
                <a:srgbClr val="FF3300"/>
              </a:buClr>
              <a:buNone/>
            </a:pPr>
            <a:endParaRPr lang="en-US" sz="2000" b="1" kern="0" dirty="0">
              <a:latin typeface="Arial" panose="020B0604020202020204" pitchFamily="34" charset="0"/>
              <a:cs typeface="Arial" panose="020B0604020202020204" pitchFamily="34" charset="0"/>
            </a:endParaRPr>
          </a:p>
          <a:p>
            <a:pPr lvl="0" fontAlgn="base">
              <a:spcAft>
                <a:spcPct val="0"/>
              </a:spcAft>
              <a:buClr>
                <a:srgbClr val="FF3300"/>
              </a:buClr>
              <a:buNone/>
            </a:pPr>
            <a:endParaRPr lang="en-US" sz="2000" b="1" kern="0" dirty="0">
              <a:latin typeface="Arial" panose="020B0604020202020204" pitchFamily="34" charset="0"/>
              <a:cs typeface="Arial" panose="020B0604020202020204" pitchFamily="34" charset="0"/>
            </a:endParaRPr>
          </a:p>
          <a:p>
            <a:pPr lvl="0" fontAlgn="base">
              <a:spcAft>
                <a:spcPct val="0"/>
              </a:spcAft>
              <a:buClr>
                <a:srgbClr val="FF3300"/>
              </a:buClr>
              <a:buNone/>
            </a:pPr>
            <a:endParaRPr lang="en-US" sz="2000" b="1" kern="0" dirty="0">
              <a:latin typeface="Arial" panose="020B0604020202020204" pitchFamily="34" charset="0"/>
              <a:cs typeface="Arial" panose="020B0604020202020204" pitchFamily="34" charset="0"/>
            </a:endParaRPr>
          </a:p>
          <a:p>
            <a:pPr lvl="0" fontAlgn="base">
              <a:spcAft>
                <a:spcPct val="0"/>
              </a:spcAft>
              <a:buClr>
                <a:srgbClr val="FF3300"/>
              </a:buClr>
              <a:buNone/>
            </a:pPr>
            <a:endParaRPr lang="en-US" sz="2000" b="1" kern="0" dirty="0">
              <a:latin typeface="Arial" panose="020B0604020202020204" pitchFamily="34" charset="0"/>
              <a:cs typeface="Arial" panose="020B0604020202020204" pitchFamily="34" charset="0"/>
            </a:endParaRPr>
          </a:p>
          <a:p>
            <a:pPr lvl="0" fontAlgn="base">
              <a:spcAft>
                <a:spcPct val="0"/>
              </a:spcAft>
              <a:buClr>
                <a:srgbClr val="FF3300"/>
              </a:buClr>
              <a:buNone/>
            </a:pPr>
            <a:r>
              <a:rPr lang="en-US" sz="4400" b="1" kern="0" dirty="0">
                <a:latin typeface="Arial" panose="020B0604020202020204" pitchFamily="34" charset="0"/>
                <a:cs typeface="Arial" panose="020B0604020202020204" pitchFamily="34" charset="0"/>
              </a:rPr>
              <a:t>		     </a:t>
            </a:r>
            <a:r>
              <a:rPr lang="en-US" sz="2400" b="1" kern="0" dirty="0" smtClean="0">
                <a:latin typeface="Arial" panose="020B0604020202020204" pitchFamily="34" charset="0"/>
                <a:cs typeface="Arial" panose="020B0604020202020204" pitchFamily="34" charset="0"/>
              </a:rPr>
              <a:t>THANK </a:t>
            </a:r>
            <a:r>
              <a:rPr lang="en-US" sz="2400" b="1" kern="0" dirty="0">
                <a:latin typeface="Arial" panose="020B0604020202020204" pitchFamily="34" charset="0"/>
                <a:cs typeface="Arial" panose="020B0604020202020204" pitchFamily="34" charset="0"/>
              </a:rPr>
              <a:t>YOU</a:t>
            </a:r>
          </a:p>
        </p:txBody>
      </p:sp>
      <p:sp>
        <p:nvSpPr>
          <p:cNvPr id="4"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5" name="Picture 4"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201" y="332656"/>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5461868"/>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fontScale="85000" lnSpcReduction="10000"/>
          </a:bodyPr>
          <a:lstStyle/>
          <a:p>
            <a:pPr marL="0" indent="0">
              <a:lnSpc>
                <a:spcPct val="150000"/>
              </a:lnSpc>
              <a:buNone/>
            </a:pPr>
            <a:r>
              <a:rPr lang="en-US" altLang="da-DK" sz="2000" dirty="0">
                <a:latin typeface="Calibri" panose="020F0502020204030204" pitchFamily="34" charset="0"/>
              </a:rPr>
              <a:t>		</a:t>
            </a:r>
            <a:r>
              <a:rPr lang="en-US" altLang="da-DK" sz="2000" b="1" i="1" dirty="0" smtClean="0">
                <a:latin typeface="Calibri" panose="020F0502020204030204" pitchFamily="34" charset="0"/>
              </a:rPr>
              <a:t>BIOGRAPHY </a:t>
            </a:r>
            <a:r>
              <a:rPr lang="en-US" altLang="da-DK" sz="2000" b="1" i="1" dirty="0">
                <a:latin typeface="Calibri" panose="020F0502020204030204" pitchFamily="34" charset="0"/>
              </a:rPr>
              <a:t>	</a:t>
            </a:r>
            <a:r>
              <a:rPr lang="en-US" altLang="da-DK" sz="2400" b="1" dirty="0" smtClean="0">
                <a:latin typeface="Arial" panose="020B0604020202020204" pitchFamily="34" charset="0"/>
                <a:cs typeface="Arial" panose="020B0604020202020204" pitchFamily="34" charset="0"/>
              </a:rPr>
              <a:t> </a:t>
            </a:r>
            <a:r>
              <a:rPr lang="en-US" altLang="da-DK" sz="2000" dirty="0">
                <a:latin typeface="Calibri" panose="020F0502020204030204" pitchFamily="34" charset="0"/>
              </a:rPr>
              <a:t>		</a:t>
            </a:r>
            <a:endParaRPr lang="en-US" altLang="da-DK" sz="2000" dirty="0">
              <a:latin typeface="Calibri" panose="020F0502020204030204" pitchFamily="34" charset="0"/>
              <a:cs typeface="Arial" panose="020B0604020202020204" pitchFamily="34" charset="0"/>
            </a:endParaRPr>
          </a:p>
          <a:p>
            <a:pPr marL="0" indent="0">
              <a:lnSpc>
                <a:spcPct val="150000"/>
              </a:lnSpc>
              <a:buNone/>
            </a:pPr>
            <a:r>
              <a:rPr lang="en-US" altLang="da-DK" sz="2000" b="1" dirty="0">
                <a:latin typeface="Calibri" panose="020F0502020204030204" pitchFamily="34" charset="0"/>
              </a:rPr>
              <a:t>Dlamini Charity Sithabile </a:t>
            </a:r>
            <a:r>
              <a:rPr lang="en-US" altLang="da-DK" sz="2000" dirty="0">
                <a:latin typeface="Calibri" panose="020F0502020204030204" pitchFamily="34" charset="0"/>
              </a:rPr>
              <a:t>(Bachelor of art honours in psychology-UNISA-2018) BA in Social Work (UNISA-2011), Certificate in Monitoring Evaluation and Research (UKZN-2018).  Currently enrolled in Master’s Degree in Social Science. Started working at </a:t>
            </a:r>
            <a:r>
              <a:rPr lang="en-US" altLang="da-DK" sz="2000" dirty="0" err="1">
                <a:latin typeface="Calibri" panose="020F0502020204030204" pitchFamily="34" charset="0"/>
              </a:rPr>
              <a:t>Nicro</a:t>
            </a:r>
            <a:r>
              <a:rPr lang="en-US" altLang="da-DK" sz="2000" dirty="0">
                <a:latin typeface="Calibri" panose="020F0502020204030204" pitchFamily="34" charset="0"/>
              </a:rPr>
              <a:t> as Social Auxiliary worker, then proceeded to Mental health society currently employed by Department of Social Development for 10 years as Social worker at Impendle office, Two years as a District coordinator for UMgungundlovu DSD coordinating Substance Abuse, Older Persons and Victim Empowerment Programs for the seven Local Municipalities. She is registered with SACSSP (10-29959).Sithabile conducts monitoring and evaluation to the Non-profit funded organizations by Social Development.</a:t>
            </a: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845753" y="1498739"/>
            <a:ext cx="7560840" cy="958660"/>
          </a:xfrm>
          <a:prstGeom prst="rect">
            <a:avLst/>
          </a:prstGeom>
        </p:spPr>
        <p:txBody>
          <a:bodyPr wrap="square">
            <a:spAutoFit/>
          </a:bodyPr>
          <a:lstStyle/>
          <a:p>
            <a:pPr marL="179388" lvl="1">
              <a:lnSpc>
                <a:spcPct val="150000"/>
              </a:lnSpc>
            </a:pPr>
            <a:endParaRPr lang="en-ZA" altLang="en-US" sz="2000" dirty="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9873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fontScale="70000" lnSpcReduction="20000"/>
          </a:bodyPr>
          <a:lstStyle/>
          <a:p>
            <a:pPr marL="0" indent="0">
              <a:lnSpc>
                <a:spcPct val="150000"/>
              </a:lnSpc>
              <a:buNone/>
            </a:pPr>
            <a:r>
              <a:rPr lang="en-US" altLang="da-DK" sz="2600" dirty="0"/>
              <a:t>			</a:t>
            </a:r>
            <a:r>
              <a:rPr lang="en-US" altLang="da-DK" sz="2300" b="1" dirty="0" smtClean="0">
                <a:cs typeface="Arial" panose="020B0604020202020204" pitchFamily="34" charset="0"/>
              </a:rPr>
              <a:t>INTRODUCTION </a:t>
            </a:r>
            <a:r>
              <a:rPr lang="en-US" altLang="da-DK" sz="2300" dirty="0"/>
              <a:t>	</a:t>
            </a:r>
          </a:p>
          <a:p>
            <a:pPr>
              <a:buFont typeface="Wingdings" panose="05000000000000000000" pitchFamily="2" charset="2"/>
              <a:buChar char="v"/>
            </a:pPr>
            <a:r>
              <a:rPr lang="en-ZA" sz="2300" dirty="0" smtClean="0">
                <a:latin typeface="+mj-lt"/>
              </a:rPr>
              <a:t> </a:t>
            </a:r>
            <a:r>
              <a:rPr lang="en-ZA" sz="2900" dirty="0"/>
              <a:t>In South Africa, there is a  reported increase in the number of people living with HIV, from 4,25 million in 2002 to 7, 52 million in 2018, constituting 13, 1% of the total population (Stats SA: 2018). </a:t>
            </a:r>
            <a:endParaRPr lang="en-ZA" sz="2900" dirty="0" smtClean="0"/>
          </a:p>
          <a:p>
            <a:pPr>
              <a:buFont typeface="Wingdings" panose="05000000000000000000" pitchFamily="2" charset="2"/>
              <a:buChar char="v"/>
            </a:pPr>
            <a:r>
              <a:rPr lang="en-ZA" sz="2900" dirty="0" smtClean="0"/>
              <a:t>The </a:t>
            </a:r>
            <a:r>
              <a:rPr lang="en-ZA" sz="2900" dirty="0"/>
              <a:t>HIV burden is heavy for South Africa and the country has one of the highest infection rates in the world with girls and women most at risk (however,  Eswatini and Lesotho have the highest infection rates). </a:t>
            </a:r>
            <a:endParaRPr lang="en-ZA" sz="2900" dirty="0" smtClean="0"/>
          </a:p>
          <a:p>
            <a:pPr>
              <a:buFont typeface="Wingdings" panose="05000000000000000000" pitchFamily="2" charset="2"/>
              <a:buChar char="v"/>
            </a:pPr>
            <a:r>
              <a:rPr lang="en-US" sz="2900" dirty="0" smtClean="0"/>
              <a:t>In </a:t>
            </a:r>
            <a:r>
              <a:rPr lang="en-US" sz="2900" dirty="0"/>
              <a:t>South Africa, the most populated province is Gauteng, followed by Kwa-Zulu Natal. </a:t>
            </a:r>
            <a:r>
              <a:rPr lang="en-US" sz="2900" dirty="0" smtClean="0"/>
              <a:t>Total </a:t>
            </a:r>
            <a:r>
              <a:rPr lang="en-US" sz="2900" dirty="0"/>
              <a:t>population estimates in census 2022 was 11, 54 million people living in the </a:t>
            </a:r>
            <a:r>
              <a:rPr lang="en-US" sz="2900" dirty="0" smtClean="0"/>
              <a:t>KZN province </a:t>
            </a:r>
            <a:r>
              <a:rPr lang="en-US" sz="2900" dirty="0"/>
              <a:t>(StatsSA, 2022</a:t>
            </a:r>
            <a:r>
              <a:rPr lang="en-US" sz="2900" dirty="0" smtClean="0"/>
              <a:t>).</a:t>
            </a:r>
            <a:r>
              <a:rPr lang="en-US" sz="2900" dirty="0"/>
              <a:t> </a:t>
            </a:r>
            <a:endParaRPr lang="en-US" sz="2900" dirty="0" smtClean="0"/>
          </a:p>
          <a:p>
            <a:pPr>
              <a:buFont typeface="Wingdings" panose="05000000000000000000" pitchFamily="2" charset="2"/>
              <a:buChar char="v"/>
            </a:pPr>
            <a:r>
              <a:rPr lang="en-US" sz="2900" dirty="0" smtClean="0"/>
              <a:t>Kwa-Zulu </a:t>
            </a:r>
            <a:r>
              <a:rPr lang="en-US" sz="2900" dirty="0"/>
              <a:t>Natal comprise of 19, 4 percent of youth and young adults, indicating that the province has youth as majority citizenry. </a:t>
            </a:r>
            <a:r>
              <a:rPr lang="en-US" sz="2900" dirty="0" smtClean="0"/>
              <a:t>highest </a:t>
            </a:r>
            <a:r>
              <a:rPr lang="en-US" sz="2900" dirty="0"/>
              <a:t>HIV infection burden was carried by females at the reproductive ages 15 to 49 years (StatsSA, 2018). </a:t>
            </a:r>
            <a:endParaRPr lang="en-US" sz="2900" dirty="0" smtClean="0"/>
          </a:p>
          <a:p>
            <a:pPr>
              <a:buFont typeface="Wingdings" panose="05000000000000000000" pitchFamily="2" charset="2"/>
              <a:buChar char="v"/>
            </a:pPr>
            <a:endParaRPr lang="en-US" sz="2900" dirty="0"/>
          </a:p>
          <a:p>
            <a:pPr>
              <a:buFont typeface="Wingdings" panose="05000000000000000000" pitchFamily="2" charset="2"/>
              <a:buChar char="v"/>
            </a:pPr>
            <a:endParaRPr lang="en-US" sz="2400" dirty="0"/>
          </a:p>
          <a:p>
            <a:pPr>
              <a:buFont typeface="Wingdings" panose="05000000000000000000" pitchFamily="2" charset="2"/>
              <a:buChar char="v"/>
            </a:pPr>
            <a:endParaRPr lang="en-ZA" sz="2400" dirty="0" smtClean="0"/>
          </a:p>
          <a:p>
            <a:pPr>
              <a:buFont typeface="Wingdings" panose="05000000000000000000" pitchFamily="2" charset="2"/>
              <a:buChar char="v"/>
            </a:pPr>
            <a:endParaRPr lang="en-ZA" sz="2400" dirty="0"/>
          </a:p>
          <a:p>
            <a:pPr>
              <a:buFont typeface="Wingdings" panose="05000000000000000000" pitchFamily="2" charset="2"/>
              <a:buChar char="v"/>
            </a:pPr>
            <a:endParaRPr lang="en-US" sz="2300" dirty="0"/>
          </a:p>
          <a:p>
            <a:endParaRPr lang="en-US" sz="2300" dirty="0" smtClean="0"/>
          </a:p>
          <a:p>
            <a:endParaRPr lang="en-US" sz="2300" dirty="0"/>
          </a:p>
          <a:p>
            <a:pPr marL="0" indent="0">
              <a:lnSpc>
                <a:spcPct val="150000"/>
              </a:lnSpc>
              <a:buNone/>
            </a:pPr>
            <a:endParaRPr lang="en-US" altLang="da-DK" sz="2000" dirty="0">
              <a:latin typeface="Calibri" panose="020F0502020204030204" pitchFamily="34" charset="0"/>
              <a:cs typeface="Arial" panose="020B0604020202020204" pitchFamily="34" charset="0"/>
            </a:endParaRPr>
          </a:p>
          <a:p>
            <a:pPr marL="0" indent="0">
              <a:lnSpc>
                <a:spcPct val="150000"/>
              </a:lnSpc>
              <a:buNone/>
            </a:pP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845753" y="1498739"/>
            <a:ext cx="7560840" cy="958660"/>
          </a:xfrm>
          <a:prstGeom prst="rect">
            <a:avLst/>
          </a:prstGeom>
        </p:spPr>
        <p:txBody>
          <a:bodyPr wrap="square">
            <a:spAutoFit/>
          </a:bodyPr>
          <a:lstStyle/>
          <a:p>
            <a:pPr marL="179388" lvl="1">
              <a:lnSpc>
                <a:spcPct val="150000"/>
              </a:lnSpc>
            </a:pPr>
            <a:endParaRPr lang="en-ZA" altLang="en-US" sz="2000" dirty="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532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77210"/>
            <a:ext cx="7920880" cy="4579219"/>
          </a:xfrm>
        </p:spPr>
        <p:txBody>
          <a:bodyPr>
            <a:normAutofit lnSpcReduction="10000"/>
          </a:bodyPr>
          <a:lstStyle/>
          <a:p>
            <a:pPr marL="0" indent="0">
              <a:lnSpc>
                <a:spcPct val="150000"/>
              </a:lnSpc>
              <a:buNone/>
            </a:pPr>
            <a:r>
              <a:rPr lang="en-US" altLang="da-DK" sz="2000" dirty="0">
                <a:latin typeface="Calibri" panose="020F0502020204030204" pitchFamily="34" charset="0"/>
              </a:rPr>
              <a:t>		</a:t>
            </a:r>
            <a:r>
              <a:rPr lang="en-US" altLang="da-DK" sz="2400" b="1" dirty="0" smtClean="0">
                <a:latin typeface="Arial" panose="020B0604020202020204" pitchFamily="34" charset="0"/>
                <a:cs typeface="Arial" panose="020B0604020202020204" pitchFamily="34" charset="0"/>
              </a:rPr>
              <a:t>RATIONALE OF THE STUDY </a:t>
            </a:r>
            <a:r>
              <a:rPr lang="en-US" altLang="da-DK" sz="2000" dirty="0">
                <a:latin typeface="Calibri" panose="020F0502020204030204" pitchFamily="34" charset="0"/>
              </a:rPr>
              <a:t>	</a:t>
            </a:r>
          </a:p>
          <a:p>
            <a:pPr marL="0" indent="0">
              <a:lnSpc>
                <a:spcPct val="150000"/>
              </a:lnSpc>
              <a:buNone/>
            </a:pPr>
            <a:r>
              <a:rPr lang="en-US" altLang="da-DK" sz="2000" dirty="0">
                <a:latin typeface="Calibri" panose="020F0502020204030204" pitchFamily="34" charset="0"/>
                <a:cs typeface="Arial" panose="020B0604020202020204" pitchFamily="34" charset="0"/>
              </a:rPr>
              <a:t>The intention of this desktop investigation is to understand better the </a:t>
            </a:r>
            <a:r>
              <a:rPr lang="en-US" altLang="da-DK" sz="2000" dirty="0" smtClean="0">
                <a:latin typeface="Calibri" panose="020F0502020204030204" pitchFamily="34" charset="0"/>
                <a:cs typeface="Arial" panose="020B0604020202020204" pitchFamily="34" charset="0"/>
              </a:rPr>
              <a:t> Seropositive adolescents </a:t>
            </a:r>
            <a:r>
              <a:rPr lang="en-US" altLang="da-DK" sz="2000" dirty="0">
                <a:latin typeface="Calibri" panose="020F0502020204030204" pitchFamily="34" charset="0"/>
                <a:cs typeface="Arial" panose="020B0604020202020204" pitchFamily="34" charset="0"/>
              </a:rPr>
              <a:t>who are taking the antiretroviral treatment from birth. In order to understand the challenges or the success of the antiretroviral treatments impact on their lives, </a:t>
            </a:r>
            <a:r>
              <a:rPr lang="en-US" altLang="da-DK" sz="2000" dirty="0" smtClean="0">
                <a:latin typeface="Calibri" panose="020F0502020204030204" pitchFamily="34" charset="0"/>
                <a:cs typeface="Arial" panose="020B0604020202020204" pitchFamily="34" charset="0"/>
              </a:rPr>
              <a:t>this study was based on the </a:t>
            </a:r>
            <a:r>
              <a:rPr lang="en-US" altLang="da-DK" sz="2000" dirty="0">
                <a:latin typeface="Calibri" panose="020F0502020204030204" pitchFamily="34" charset="0"/>
                <a:cs typeface="Arial" panose="020B0604020202020204" pitchFamily="34" charset="0"/>
              </a:rPr>
              <a:t>secondary data that is available in the public domain. </a:t>
            </a:r>
            <a:endParaRPr lang="en-US" altLang="da-DK" sz="2000" dirty="0" smtClean="0">
              <a:latin typeface="Calibri" panose="020F0502020204030204" pitchFamily="34" charset="0"/>
              <a:cs typeface="Arial" panose="020B0604020202020204" pitchFamily="34" charset="0"/>
            </a:endParaRPr>
          </a:p>
          <a:p>
            <a:pPr marL="0" indent="0">
              <a:lnSpc>
                <a:spcPct val="150000"/>
              </a:lnSpc>
              <a:buNone/>
            </a:pPr>
            <a:r>
              <a:rPr lang="en-US" altLang="da-DK" sz="2000" dirty="0" smtClean="0">
                <a:latin typeface="Calibri" panose="020F0502020204030204" pitchFamily="34" charset="0"/>
                <a:cs typeface="Arial" panose="020B0604020202020204" pitchFamily="34" charset="0"/>
              </a:rPr>
              <a:t>The quest was  how do the  adolescents  </a:t>
            </a:r>
            <a:r>
              <a:rPr lang="en-US" altLang="da-DK" sz="2000" dirty="0">
                <a:latin typeface="Calibri" panose="020F0502020204030204" pitchFamily="34" charset="0"/>
                <a:cs typeface="Arial" panose="020B0604020202020204" pitchFamily="34" charset="0"/>
              </a:rPr>
              <a:t>navigate the transition from </a:t>
            </a:r>
            <a:r>
              <a:rPr lang="en-US" altLang="da-DK" sz="2000" dirty="0" smtClean="0">
                <a:latin typeface="Calibri" panose="020F0502020204030204" pitchFamily="34" charset="0"/>
                <a:cs typeface="Arial" panose="020B0604020202020204" pitchFamily="34" charset="0"/>
              </a:rPr>
              <a:t>pediatric </a:t>
            </a:r>
            <a:r>
              <a:rPr lang="en-US" altLang="da-DK" sz="2000" dirty="0">
                <a:latin typeface="Calibri" panose="020F0502020204030204" pitchFamily="34" charset="0"/>
                <a:cs typeface="Arial" panose="020B0604020202020204" pitchFamily="34" charset="0"/>
              </a:rPr>
              <a:t>to adult medication</a:t>
            </a:r>
            <a:r>
              <a:rPr lang="en-US" altLang="da-DK" sz="2000" dirty="0" smtClean="0">
                <a:latin typeface="Calibri" panose="020F0502020204030204" pitchFamily="34" charset="0"/>
                <a:cs typeface="Arial" panose="020B0604020202020204" pitchFamily="34" charset="0"/>
              </a:rPr>
              <a:t>. </a:t>
            </a:r>
            <a:r>
              <a:rPr lang="en-US" altLang="da-DK" sz="2000" dirty="0">
                <a:latin typeface="Calibri" panose="020F0502020204030204" pitchFamily="34" charset="0"/>
                <a:cs typeface="Arial" panose="020B0604020202020204" pitchFamily="34" charset="0"/>
              </a:rPr>
              <a:t>Lastly, </a:t>
            </a:r>
            <a:r>
              <a:rPr lang="en-US" altLang="da-DK" sz="2000" dirty="0" smtClean="0">
                <a:latin typeface="Calibri" panose="020F0502020204030204" pitchFamily="34" charset="0"/>
                <a:cs typeface="Arial" panose="020B0604020202020204" pitchFamily="34" charset="0"/>
              </a:rPr>
              <a:t>the researcher wanted to  </a:t>
            </a:r>
            <a:r>
              <a:rPr lang="en-US" altLang="da-DK" sz="2000" dirty="0">
                <a:latin typeface="Calibri" panose="020F0502020204030204" pitchFamily="34" charset="0"/>
                <a:cs typeface="Arial" panose="020B0604020202020204" pitchFamily="34" charset="0"/>
              </a:rPr>
              <a:t>know what psychosocial help is available for the infected adolescents and their parents or caregivers in Kwa-Zulu Natal. </a:t>
            </a:r>
          </a:p>
          <a:p>
            <a:pPr marL="0" indent="0">
              <a:lnSpc>
                <a:spcPct val="150000"/>
              </a:lnSpc>
              <a:buNone/>
            </a:pP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845753" y="1498739"/>
            <a:ext cx="7560840" cy="958660"/>
          </a:xfrm>
          <a:prstGeom prst="rect">
            <a:avLst/>
          </a:prstGeom>
        </p:spPr>
        <p:txBody>
          <a:bodyPr wrap="square">
            <a:spAutoFit/>
          </a:bodyPr>
          <a:lstStyle/>
          <a:p>
            <a:pPr marL="179388" lvl="1">
              <a:lnSpc>
                <a:spcPct val="150000"/>
              </a:lnSpc>
            </a:pPr>
            <a:endParaRPr lang="en-ZA" altLang="en-US" sz="2000" dirty="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8458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a:bodyPr>
          <a:lstStyle/>
          <a:p>
            <a:pPr marL="0" indent="0">
              <a:lnSpc>
                <a:spcPct val="150000"/>
              </a:lnSpc>
              <a:buNone/>
            </a:pPr>
            <a:r>
              <a:rPr lang="en-US" altLang="da-DK" sz="2000" dirty="0">
                <a:latin typeface="Calibri" panose="020F0502020204030204" pitchFamily="34" charset="0"/>
              </a:rPr>
              <a:t>	</a:t>
            </a:r>
            <a:r>
              <a:rPr lang="en-US" altLang="da-DK" sz="2400" b="1" dirty="0" smtClean="0">
                <a:latin typeface="Arial" panose="020B0604020202020204" pitchFamily="34" charset="0"/>
                <a:cs typeface="Arial" panose="020B0604020202020204" pitchFamily="34" charset="0"/>
              </a:rPr>
              <a:t>THE AIM </a:t>
            </a:r>
            <a:r>
              <a:rPr lang="en-US" altLang="da-DK" sz="2000" dirty="0">
                <a:latin typeface="Calibri" panose="020F0502020204030204" pitchFamily="34" charset="0"/>
              </a:rPr>
              <a:t>	</a:t>
            </a:r>
            <a:endParaRPr lang="en-US" altLang="da-DK" sz="2000" dirty="0" smtClean="0">
              <a:latin typeface="Calibri" panose="020F0502020204030204" pitchFamily="34" charset="0"/>
            </a:endParaRPr>
          </a:p>
          <a:p>
            <a:pPr marL="0" indent="0">
              <a:lnSpc>
                <a:spcPct val="150000"/>
              </a:lnSpc>
              <a:buNone/>
            </a:pP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179512" y="1498739"/>
            <a:ext cx="8856983" cy="7668766"/>
          </a:xfrm>
          <a:prstGeom prst="rect">
            <a:avLst/>
          </a:prstGeom>
        </p:spPr>
        <p:txBody>
          <a:bodyPr wrap="square">
            <a:spAutoFit/>
          </a:bodyPr>
          <a:lstStyle/>
          <a:p>
            <a:pPr algn="just">
              <a:lnSpc>
                <a:spcPct val="150000"/>
              </a:lnSpc>
              <a:spcAft>
                <a:spcPts val="800"/>
              </a:spcAft>
            </a:pPr>
            <a:r>
              <a:rPr lang="en-US" dirty="0" smtClean="0"/>
              <a:t>The  </a:t>
            </a:r>
            <a:r>
              <a:rPr lang="en-US" dirty="0"/>
              <a:t>aim is to have an intensive understanding about adolescence, HIV and chronic treatment </a:t>
            </a:r>
            <a:r>
              <a:rPr lang="en-US" dirty="0" smtClean="0"/>
              <a:t>for Social workers to </a:t>
            </a:r>
            <a:r>
              <a:rPr lang="en-US" dirty="0"/>
              <a:t>provide relevant </a:t>
            </a:r>
            <a:r>
              <a:rPr lang="en-US" dirty="0" smtClean="0"/>
              <a:t>psychosocial  support  to the seropositive </a:t>
            </a:r>
            <a:r>
              <a:rPr lang="en-US" dirty="0"/>
              <a:t>adolescents </a:t>
            </a:r>
            <a:r>
              <a:rPr lang="en-US" dirty="0" smtClean="0"/>
              <a:t> and their care givers ,in order to promote and encourage adherence to their chronic medication .</a:t>
            </a:r>
          </a:p>
          <a:p>
            <a:pPr>
              <a:lnSpc>
                <a:spcPct val="150000"/>
              </a:lnSpc>
            </a:pPr>
            <a:r>
              <a:rPr lang="en-US" altLang="da-DK" sz="1400" b="1" dirty="0">
                <a:latin typeface="Arial" panose="020B0604020202020204" pitchFamily="34" charset="0"/>
                <a:cs typeface="Arial" panose="020B0604020202020204" pitchFamily="34" charset="0"/>
              </a:rPr>
              <a:t>THE OBJECTIVES  </a:t>
            </a:r>
            <a:r>
              <a:rPr lang="en-US" altLang="da-DK" sz="1200" dirty="0">
                <a:latin typeface="Calibri" panose="020F0502020204030204" pitchFamily="34" charset="0"/>
              </a:rPr>
              <a:t>	</a:t>
            </a:r>
          </a:p>
          <a:p>
            <a:pPr lvl="0">
              <a:buFont typeface="Wingdings" panose="05000000000000000000" pitchFamily="2" charset="2"/>
              <a:buChar char="v"/>
            </a:pPr>
            <a:r>
              <a:rPr lang="en-US" dirty="0"/>
              <a:t>To examine how adolescents transition  from pediatric to adult </a:t>
            </a:r>
            <a:r>
              <a:rPr lang="en-US" dirty="0" smtClean="0"/>
              <a:t>medication(how they navigate the change in medication ).  </a:t>
            </a:r>
            <a:endParaRPr lang="en-US" dirty="0"/>
          </a:p>
          <a:p>
            <a:pPr lvl="0">
              <a:buFont typeface="Wingdings" panose="05000000000000000000" pitchFamily="2" charset="2"/>
              <a:buChar char="v"/>
            </a:pPr>
            <a:r>
              <a:rPr lang="en-US" dirty="0"/>
              <a:t>To examine how adolescents adhere to taking their </a:t>
            </a:r>
            <a:r>
              <a:rPr lang="en-US" dirty="0" smtClean="0"/>
              <a:t>medication( the experience of medication)</a:t>
            </a:r>
            <a:endParaRPr lang="en-US" dirty="0"/>
          </a:p>
          <a:p>
            <a:pPr lvl="0">
              <a:buFont typeface="Wingdings" panose="05000000000000000000" pitchFamily="2" charset="2"/>
              <a:buChar char="v"/>
            </a:pPr>
            <a:r>
              <a:rPr lang="en-ZA" dirty="0" smtClean="0"/>
              <a:t>To examine what psychosocial support is  </a:t>
            </a:r>
            <a:r>
              <a:rPr lang="en-ZA" dirty="0"/>
              <a:t>available </a:t>
            </a:r>
            <a:r>
              <a:rPr lang="en-ZA" dirty="0" smtClean="0"/>
              <a:t> the seropositive adolescents and their  </a:t>
            </a:r>
            <a:r>
              <a:rPr lang="en-ZA" dirty="0"/>
              <a:t>parents or </a:t>
            </a:r>
            <a:r>
              <a:rPr lang="en-ZA" dirty="0" smtClean="0"/>
              <a:t>caregivers.</a:t>
            </a:r>
            <a:endParaRPr lang="en-US" dirty="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dirty="0">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0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fontScale="92500"/>
          </a:bodyPr>
          <a:lstStyle/>
          <a:p>
            <a:pPr marL="0" lvl="0" indent="0">
              <a:lnSpc>
                <a:spcPct val="150000"/>
              </a:lnSpc>
              <a:buNone/>
            </a:pPr>
            <a:r>
              <a:rPr lang="en-US" altLang="da-DK" sz="2000" dirty="0">
                <a:latin typeface="Calibri" panose="020F0502020204030204" pitchFamily="34" charset="0"/>
              </a:rPr>
              <a:t>	</a:t>
            </a:r>
            <a:r>
              <a:rPr lang="en-US" altLang="da-DK" sz="1900" dirty="0">
                <a:solidFill>
                  <a:prstClr val="black"/>
                </a:solidFill>
                <a:latin typeface="Calibri" panose="020F0502020204030204" pitchFamily="34" charset="0"/>
              </a:rPr>
              <a:t> </a:t>
            </a:r>
            <a:r>
              <a:rPr lang="en-US" altLang="da-DK" sz="2200" b="1" dirty="0">
                <a:solidFill>
                  <a:prstClr val="black"/>
                </a:solidFill>
                <a:latin typeface="Arial" panose="020B0604020202020204" pitchFamily="34" charset="0"/>
                <a:cs typeface="Arial" panose="020B0604020202020204" pitchFamily="34" charset="0"/>
              </a:rPr>
              <a:t>THEORETICAL FRAMEWORK   </a:t>
            </a:r>
          </a:p>
          <a:p>
            <a:pPr marL="0" lvl="0" indent="0">
              <a:lnSpc>
                <a:spcPct val="150000"/>
              </a:lnSpc>
              <a:buNone/>
            </a:pPr>
            <a:r>
              <a:rPr lang="en-US" altLang="da-DK" sz="1900" dirty="0">
                <a:solidFill>
                  <a:prstClr val="black"/>
                </a:solidFill>
                <a:latin typeface="Calibri" panose="020F0502020204030204" pitchFamily="34" charset="0"/>
              </a:rPr>
              <a:t>This study was guided by constructionist argument, according to the Social constructivism theory  human psychological and social processes result from social interactions and social </a:t>
            </a:r>
            <a:r>
              <a:rPr lang="en-US" altLang="da-DK" sz="1900" dirty="0">
                <a:solidFill>
                  <a:prstClr val="black"/>
                </a:solidFill>
              </a:rPr>
              <a:t>existence (</a:t>
            </a:r>
            <a:r>
              <a:rPr lang="en-US" sz="1900" dirty="0">
                <a:solidFill>
                  <a:prstClr val="black"/>
                </a:solidFill>
              </a:rPr>
              <a:t>Burr, 2015). </a:t>
            </a:r>
            <a:endParaRPr lang="en-US" altLang="da-DK" sz="1900" dirty="0">
              <a:solidFill>
                <a:prstClr val="black"/>
              </a:solidFill>
              <a:latin typeface="Calibri" panose="020F0502020204030204" pitchFamily="34" charset="0"/>
            </a:endParaRPr>
          </a:p>
          <a:p>
            <a:pPr marL="0" lvl="0" indent="0">
              <a:lnSpc>
                <a:spcPct val="150000"/>
              </a:lnSpc>
              <a:buNone/>
            </a:pPr>
            <a:r>
              <a:rPr lang="en-US" altLang="da-DK" sz="1900" dirty="0">
                <a:solidFill>
                  <a:prstClr val="black"/>
                </a:solidFill>
                <a:latin typeface="Calibri" panose="020F0502020204030204" pitchFamily="34" charset="0"/>
              </a:rPr>
              <a:t>The culture in which we live provides structure and content to these relationships, </a:t>
            </a:r>
            <a:r>
              <a:rPr lang="en-US" altLang="da-DK" sz="1900" dirty="0">
                <a:solidFill>
                  <a:prstClr val="black"/>
                </a:solidFill>
              </a:rPr>
              <a:t>r</a:t>
            </a:r>
            <a:r>
              <a:rPr lang="en-US" sz="1900" dirty="0">
                <a:solidFill>
                  <a:prstClr val="black"/>
                </a:solidFill>
              </a:rPr>
              <a:t>esearch in sub-Saharan Africa has documented high and increasing culture of  premarital sexual activities among adolescents. </a:t>
            </a:r>
          </a:p>
          <a:p>
            <a:pPr marL="0" lvl="0" indent="0">
              <a:lnSpc>
                <a:spcPct val="150000"/>
              </a:lnSpc>
              <a:buNone/>
            </a:pPr>
            <a:r>
              <a:rPr lang="en-US" altLang="da-DK" sz="1900" dirty="0">
                <a:solidFill>
                  <a:prstClr val="black"/>
                </a:solidFill>
                <a:latin typeface="Calibri" panose="020F0502020204030204" pitchFamily="34" charset="0"/>
              </a:rPr>
              <a:t>This theory is also relevant through  the economic circumstances  and the power dynamics which the adolescents  find themselves </a:t>
            </a:r>
            <a:r>
              <a:rPr lang="en-US" altLang="da-DK" sz="2000" dirty="0">
                <a:solidFill>
                  <a:prstClr val="black"/>
                </a:solidFill>
              </a:rPr>
              <a:t>in(</a:t>
            </a:r>
            <a:r>
              <a:rPr lang="en-US" sz="2000" dirty="0" err="1">
                <a:solidFill>
                  <a:prstClr val="black"/>
                </a:solidFill>
              </a:rPr>
              <a:t>Bhatasara</a:t>
            </a:r>
            <a:r>
              <a:rPr lang="en-US" sz="2000" dirty="0">
                <a:solidFill>
                  <a:prstClr val="black"/>
                </a:solidFill>
              </a:rPr>
              <a:t> </a:t>
            </a:r>
            <a:r>
              <a:rPr lang="en-US" sz="2000" i="1" dirty="0">
                <a:solidFill>
                  <a:prstClr val="black"/>
                </a:solidFill>
              </a:rPr>
              <a:t>et al, 2013)</a:t>
            </a:r>
            <a:r>
              <a:rPr lang="en-US" sz="2000" dirty="0">
                <a:solidFill>
                  <a:prstClr val="black"/>
                </a:solidFill>
              </a:rPr>
              <a:t>.</a:t>
            </a:r>
            <a:endParaRPr lang="en-US" altLang="da-DK" sz="2000" dirty="0">
              <a:solidFill>
                <a:prstClr val="black"/>
              </a:solidFill>
            </a:endParaRPr>
          </a:p>
          <a:p>
            <a:pPr marL="0" indent="0">
              <a:lnSpc>
                <a:spcPct val="150000"/>
              </a:lnSpc>
              <a:buNone/>
            </a:pPr>
            <a:r>
              <a:rPr lang="en-US" altLang="da-DK" sz="2000" dirty="0" smtClean="0">
                <a:latin typeface="Calibri" panose="020F0502020204030204" pitchFamily="34" charset="0"/>
              </a:rPr>
              <a:t>.</a:t>
            </a: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179512" y="1498739"/>
            <a:ext cx="8856983" cy="4955203"/>
          </a:xfrm>
          <a:prstGeom prst="rect">
            <a:avLst/>
          </a:prstGeom>
        </p:spPr>
        <p:txBody>
          <a:bodyPr wrap="square">
            <a:spAutoFit/>
          </a:bodyPr>
          <a:lstStyle/>
          <a:p>
            <a:pPr algn="just">
              <a:lnSpc>
                <a:spcPct val="150000"/>
              </a:lnSpc>
              <a:spcAft>
                <a:spcPts val="800"/>
              </a:spcAft>
            </a:pPr>
            <a:endParaRPr lang="en-US" altLang="en-US" dirty="0">
              <a:latin typeface="Arial" panose="020B0604020202020204" pitchFamily="34" charset="0"/>
            </a:endParaRPr>
          </a:p>
          <a:p>
            <a:pPr marL="285750" indent="-285750" algn="just">
              <a:lnSpc>
                <a:spcPct val="150000"/>
              </a:lnSpc>
              <a:spcAft>
                <a:spcPts val="800"/>
              </a:spcAft>
              <a:buFont typeface="Wingdings" panose="05000000000000000000" pitchFamily="2" charset="2"/>
              <a:buChar char="v"/>
            </a:pPr>
            <a:endParaRPr lang="en-US" dirty="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32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a:bodyPr>
          <a:lstStyle/>
          <a:p>
            <a:pPr marL="0" indent="0">
              <a:lnSpc>
                <a:spcPct val="150000"/>
              </a:lnSpc>
              <a:buNone/>
            </a:pPr>
            <a:r>
              <a:rPr lang="en-US" altLang="da-DK" sz="2000" dirty="0">
                <a:latin typeface="Calibri" panose="020F0502020204030204" pitchFamily="34" charset="0"/>
              </a:rPr>
              <a:t>	</a:t>
            </a:r>
            <a:r>
              <a:rPr lang="en-US" altLang="da-DK" sz="2400" b="1" dirty="0" smtClean="0">
                <a:latin typeface="Arial" panose="020B0604020202020204" pitchFamily="34" charset="0"/>
                <a:cs typeface="Arial" panose="020B0604020202020204" pitchFamily="34" charset="0"/>
              </a:rPr>
              <a:t>RESEARCH METHODOLOGY   </a:t>
            </a:r>
            <a:r>
              <a:rPr lang="en-US" altLang="da-DK" sz="2000" dirty="0">
                <a:latin typeface="Calibri" panose="020F0502020204030204" pitchFamily="34" charset="0"/>
              </a:rPr>
              <a:t>	</a:t>
            </a:r>
            <a:endParaRPr lang="en-US" altLang="da-DK" sz="2000" dirty="0" smtClean="0">
              <a:latin typeface="Calibri" panose="020F0502020204030204" pitchFamily="34" charset="0"/>
            </a:endParaRPr>
          </a:p>
          <a:p>
            <a:pPr marL="0" indent="0">
              <a:lnSpc>
                <a:spcPct val="150000"/>
              </a:lnSpc>
              <a:buNone/>
            </a:pPr>
            <a:r>
              <a:rPr lang="en-US" altLang="da-DK" sz="2000" dirty="0" smtClean="0">
                <a:latin typeface="Calibri" panose="020F0502020204030204" pitchFamily="34" charset="0"/>
              </a:rPr>
              <a:t>The  methodology used is a Desktop research,  In </a:t>
            </a:r>
            <a:r>
              <a:rPr lang="en-US" altLang="da-DK" sz="2000" dirty="0">
                <a:latin typeface="Calibri" panose="020F0502020204030204" pitchFamily="34" charset="0"/>
              </a:rPr>
              <a:t>the quest </a:t>
            </a:r>
            <a:r>
              <a:rPr lang="en-US" altLang="da-DK" sz="2000" dirty="0" smtClean="0">
                <a:latin typeface="Calibri" panose="020F0502020204030204" pitchFamily="34" charset="0"/>
              </a:rPr>
              <a:t>to </a:t>
            </a:r>
            <a:r>
              <a:rPr lang="en-US" altLang="da-DK" sz="2000" dirty="0">
                <a:latin typeface="Calibri" panose="020F0502020204030204" pitchFamily="34" charset="0"/>
              </a:rPr>
              <a:t>respond to the research question </a:t>
            </a:r>
            <a:r>
              <a:rPr lang="en-US" altLang="da-DK" sz="2000" dirty="0" smtClean="0">
                <a:latin typeface="Calibri" panose="020F0502020204030204" pitchFamily="34" charset="0"/>
              </a:rPr>
              <a:t>I used journal </a:t>
            </a:r>
            <a:r>
              <a:rPr lang="en-US" altLang="da-DK" sz="2000" dirty="0">
                <a:latin typeface="Calibri" panose="020F0502020204030204" pitchFamily="34" charset="0"/>
              </a:rPr>
              <a:t>articles, websites, data and reports from StatsSA, the Department of Health, and the </a:t>
            </a:r>
            <a:r>
              <a:rPr lang="en-US" altLang="da-DK" sz="2000" dirty="0" smtClean="0">
                <a:latin typeface="Calibri" panose="020F0502020204030204" pitchFamily="34" charset="0"/>
              </a:rPr>
              <a:t>Department  </a:t>
            </a:r>
            <a:r>
              <a:rPr lang="en-US" altLang="da-DK" sz="2000" dirty="0">
                <a:latin typeface="Calibri" panose="020F0502020204030204" pitchFamily="34" charset="0"/>
              </a:rPr>
              <a:t>of Social Development. I </a:t>
            </a:r>
            <a:r>
              <a:rPr lang="en-US" altLang="da-DK" sz="2000" dirty="0" smtClean="0">
                <a:latin typeface="Calibri" panose="020F0502020204030204" pitchFamily="34" charset="0"/>
              </a:rPr>
              <a:t>used </a:t>
            </a:r>
            <a:r>
              <a:rPr lang="en-US" altLang="da-DK" sz="2000" dirty="0">
                <a:latin typeface="Calibri" panose="020F0502020204030204" pitchFamily="34" charset="0"/>
              </a:rPr>
              <a:t>online databases and archives for health statistics such as (World Health Organization), and Government sources on public health. I </a:t>
            </a:r>
            <a:r>
              <a:rPr lang="en-US" altLang="da-DK" sz="2000" dirty="0" smtClean="0">
                <a:latin typeface="Calibri" panose="020F0502020204030204" pitchFamily="34" charset="0"/>
              </a:rPr>
              <a:t>used </a:t>
            </a:r>
            <a:r>
              <a:rPr lang="en-US" altLang="da-DK" sz="2000" dirty="0">
                <a:latin typeface="Calibri" panose="020F0502020204030204" pitchFamily="34" charset="0"/>
              </a:rPr>
              <a:t>relevant peer-reviewed academic journals and </a:t>
            </a:r>
            <a:r>
              <a:rPr lang="en-US" altLang="da-DK" sz="2000" dirty="0" smtClean="0">
                <a:latin typeface="Calibri" panose="020F0502020204030204" pitchFamily="34" charset="0"/>
              </a:rPr>
              <a:t>books.</a:t>
            </a: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179512" y="1498739"/>
            <a:ext cx="8856983" cy="4955203"/>
          </a:xfrm>
          <a:prstGeom prst="rect">
            <a:avLst/>
          </a:prstGeom>
        </p:spPr>
        <p:txBody>
          <a:bodyPr wrap="square">
            <a:spAutoFit/>
          </a:bodyPr>
          <a:lstStyle/>
          <a:p>
            <a:pPr algn="just">
              <a:lnSpc>
                <a:spcPct val="150000"/>
              </a:lnSpc>
              <a:spcAft>
                <a:spcPts val="800"/>
              </a:spcAft>
            </a:pPr>
            <a:endParaRPr lang="en-US" altLang="en-US" dirty="0">
              <a:latin typeface="Arial" panose="020B0604020202020204" pitchFamily="34" charset="0"/>
            </a:endParaRPr>
          </a:p>
          <a:p>
            <a:pPr marL="285750" indent="-285750" algn="just">
              <a:lnSpc>
                <a:spcPct val="150000"/>
              </a:lnSpc>
              <a:spcAft>
                <a:spcPts val="800"/>
              </a:spcAft>
              <a:buFont typeface="Wingdings" panose="05000000000000000000" pitchFamily="2" charset="2"/>
              <a:buChar char="v"/>
            </a:pPr>
            <a:endParaRPr lang="en-US" dirty="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500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4579219"/>
          </a:xfrm>
        </p:spPr>
        <p:txBody>
          <a:bodyPr>
            <a:normAutofit/>
          </a:bodyPr>
          <a:lstStyle/>
          <a:p>
            <a:pPr marL="0" indent="0">
              <a:lnSpc>
                <a:spcPct val="150000"/>
              </a:lnSpc>
              <a:buNone/>
            </a:pPr>
            <a:r>
              <a:rPr lang="en-US" altLang="da-DK" sz="2000" dirty="0">
                <a:latin typeface="Calibri" panose="020F0502020204030204" pitchFamily="34" charset="0"/>
              </a:rPr>
              <a:t>	</a:t>
            </a:r>
            <a:r>
              <a:rPr lang="en-US" altLang="da-DK" sz="2000" dirty="0" smtClean="0">
                <a:latin typeface="Calibri" panose="020F0502020204030204" pitchFamily="34" charset="0"/>
              </a:rPr>
              <a:t> </a:t>
            </a:r>
            <a:r>
              <a:rPr lang="en-US" altLang="da-DK" sz="2400" b="1" i="1" dirty="0" smtClean="0">
                <a:latin typeface="Arial" panose="020B0604020202020204" pitchFamily="34" charset="0"/>
                <a:cs typeface="Arial" panose="020B0604020202020204" pitchFamily="34" charset="0"/>
              </a:rPr>
              <a:t>KEY RESULTS  </a:t>
            </a:r>
            <a:r>
              <a:rPr lang="en-US" altLang="da-DK" sz="2000" dirty="0">
                <a:latin typeface="Calibri" panose="020F0502020204030204" pitchFamily="34" charset="0"/>
              </a:rPr>
              <a:t>	</a:t>
            </a:r>
            <a:endParaRPr lang="en-US" altLang="da-DK" sz="2000" dirty="0" smtClean="0">
              <a:latin typeface="Calibri" panose="020F0502020204030204" pitchFamily="34" charset="0"/>
            </a:endParaRPr>
          </a:p>
          <a:p>
            <a:r>
              <a:rPr lang="en-US" sz="2200" b="1" dirty="0" smtClean="0"/>
              <a:t> </a:t>
            </a:r>
            <a:r>
              <a:rPr lang="en-ZA" sz="2200" dirty="0"/>
              <a:t>Evidence from literature shows a wide </a:t>
            </a:r>
            <a:r>
              <a:rPr lang="en-ZA" sz="2200" dirty="0" smtClean="0"/>
              <a:t>range </a:t>
            </a:r>
            <a:r>
              <a:rPr lang="en-ZA" sz="2200" dirty="0"/>
              <a:t>of insights from </a:t>
            </a:r>
            <a:r>
              <a:rPr lang="en-ZA" sz="2200" dirty="0" smtClean="0"/>
              <a:t>existing </a:t>
            </a:r>
            <a:r>
              <a:rPr lang="en-ZA" sz="2200" dirty="0"/>
              <a:t>literature, some of which are presented here. </a:t>
            </a:r>
            <a:endParaRPr lang="en-ZA" sz="2200" dirty="0" smtClean="0"/>
          </a:p>
          <a:p>
            <a:r>
              <a:rPr lang="en-ZA" sz="2200" dirty="0" smtClean="0"/>
              <a:t>A </a:t>
            </a:r>
            <a:r>
              <a:rPr lang="en-ZA" sz="2200" dirty="0"/>
              <a:t>key finding was that globally, many adolescents living with HIV acquired it through various modes of transmission: which include, </a:t>
            </a:r>
            <a:r>
              <a:rPr lang="en-ZA" sz="2200" dirty="0" smtClean="0"/>
              <a:t>Perinatal with HIV(PHIV) </a:t>
            </a:r>
            <a:r>
              <a:rPr lang="en-ZA" sz="2200" dirty="0"/>
              <a:t>at birth and other non-PHIV modes such as sexual activity, intravenous drug use (USAID </a:t>
            </a:r>
            <a:r>
              <a:rPr lang="en-ZA" sz="2200" dirty="0" smtClean="0"/>
              <a:t>2021).</a:t>
            </a:r>
            <a:endParaRPr lang="en-US" altLang="da-DK" sz="22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899591" y="1498739"/>
            <a:ext cx="7507001" cy="3595856"/>
          </a:xfrm>
          <a:prstGeom prst="rect">
            <a:avLst/>
          </a:prstGeom>
        </p:spPr>
        <p:txBody>
          <a:bodyPr wrap="square">
            <a:spAutoFit/>
          </a:bodyPr>
          <a:lstStyle/>
          <a:p>
            <a:pPr algn="just">
              <a:lnSpc>
                <a:spcPct val="150000"/>
              </a:lnSpc>
              <a:spcAft>
                <a:spcPts val="800"/>
              </a:spcAft>
            </a:pPr>
            <a:endParaRPr lang="en-US" altLang="en-US" dirty="0">
              <a:latin typeface="Arial" panose="020B0604020202020204" pitchFamily="34" charset="0"/>
            </a:endParaRPr>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sp>
        <p:nvSpPr>
          <p:cNvPr id="9" name="TextBox 8"/>
          <p:cNvSpPr txBox="1">
            <a:spLocks noChangeArrowheads="1"/>
          </p:cNvSpPr>
          <p:nvPr/>
        </p:nvSpPr>
        <p:spPr bwMode="auto">
          <a:xfrm>
            <a:off x="5562600" y="5715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b="1">
                <a:solidFill>
                  <a:srgbClr val="00B050"/>
                </a:solidFill>
              </a:rPr>
              <a:t>We serve with humility</a:t>
            </a: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9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body" idx="4294967295"/>
          </p:nvPr>
        </p:nvSpPr>
        <p:spPr>
          <a:xfrm>
            <a:off x="611560" y="1096064"/>
            <a:ext cx="7920880" cy="5573296"/>
          </a:xfrm>
        </p:spPr>
        <p:txBody>
          <a:bodyPr>
            <a:normAutofit fontScale="25000" lnSpcReduction="20000"/>
          </a:bodyPr>
          <a:lstStyle/>
          <a:p>
            <a:pPr marL="0" indent="0">
              <a:lnSpc>
                <a:spcPct val="150000"/>
              </a:lnSpc>
              <a:buNone/>
            </a:pPr>
            <a:r>
              <a:rPr lang="en-US" sz="6400" b="1" dirty="0" smtClean="0"/>
              <a:t>Findings on the  </a:t>
            </a:r>
            <a:r>
              <a:rPr lang="en-US" sz="6400" b="1" dirty="0"/>
              <a:t>transition  from pediatric to adult medication(how they navigate the change in </a:t>
            </a:r>
            <a:r>
              <a:rPr lang="en-US" sz="6400" b="1" dirty="0" smtClean="0"/>
              <a:t>medication</a:t>
            </a:r>
            <a:r>
              <a:rPr lang="en-US" sz="6400" dirty="0" smtClean="0"/>
              <a:t>)</a:t>
            </a:r>
          </a:p>
          <a:p>
            <a:pPr>
              <a:lnSpc>
                <a:spcPct val="150000"/>
              </a:lnSpc>
              <a:buFont typeface="Wingdings" panose="05000000000000000000" pitchFamily="2" charset="2"/>
              <a:buChar char="v"/>
            </a:pPr>
            <a:r>
              <a:rPr lang="en-US" sz="6400" dirty="0"/>
              <a:t>When an infant is born with perinatal HIV infection, the norm is that they start the ARV treatment from birth and they are initiated with doses that are designated for children and infants as they grow and develop they transition to adult antiretroviral doses as teenagers (World Health Organization, 2018).</a:t>
            </a:r>
          </a:p>
          <a:p>
            <a:pPr>
              <a:lnSpc>
                <a:spcPct val="150000"/>
              </a:lnSpc>
              <a:buFont typeface="Wingdings" panose="05000000000000000000" pitchFamily="2" charset="2"/>
              <a:buChar char="v"/>
            </a:pPr>
            <a:r>
              <a:rPr lang="en-US" altLang="da-DK" sz="6400" dirty="0" smtClean="0">
                <a:latin typeface="Calibri" panose="020F0502020204030204" pitchFamily="34" charset="0"/>
              </a:rPr>
              <a:t> </a:t>
            </a:r>
            <a:r>
              <a:rPr lang="en-US" altLang="da-DK" sz="6400" dirty="0">
                <a:latin typeface="Calibri" panose="020F0502020204030204" pitchFamily="34" charset="0"/>
              </a:rPr>
              <a:t>T</a:t>
            </a:r>
            <a:r>
              <a:rPr lang="en-US" altLang="da-DK" sz="6400" dirty="0" smtClean="0">
                <a:latin typeface="Calibri" panose="020F0502020204030204" pitchFamily="34" charset="0"/>
              </a:rPr>
              <a:t>here is  noted decrease in the infant  mortality rate due to HIV/AIDS ,there is longevity of life for the Seropositive infants they  are  growing into adolescents and beyond .</a:t>
            </a:r>
            <a:endParaRPr lang="en-US" sz="6400" dirty="0" smtClean="0"/>
          </a:p>
          <a:p>
            <a:pPr>
              <a:lnSpc>
                <a:spcPct val="150000"/>
              </a:lnSpc>
              <a:buFont typeface="Wingdings" panose="05000000000000000000" pitchFamily="2" charset="2"/>
              <a:buChar char="v"/>
            </a:pPr>
            <a:r>
              <a:rPr lang="en-US" sz="6400" dirty="0" smtClean="0"/>
              <a:t>Another  finding is that from the onset of treatment intake the  </a:t>
            </a:r>
            <a:r>
              <a:rPr lang="en-US" sz="6400" dirty="0"/>
              <a:t>parents or </a:t>
            </a:r>
            <a:r>
              <a:rPr lang="en-US" sz="6400" dirty="0" smtClean="0"/>
              <a:t>caregivers ensures  </a:t>
            </a:r>
            <a:r>
              <a:rPr lang="en-US" sz="6400" dirty="0"/>
              <a:t>the adherence </a:t>
            </a:r>
            <a:r>
              <a:rPr lang="en-US" sz="6400" dirty="0" smtClean="0"/>
              <a:t>of the seropositive to the treatment , </a:t>
            </a:r>
            <a:r>
              <a:rPr lang="en-US" sz="6400" dirty="0"/>
              <a:t>regular clinic visits, and frequent collection of medication. When it’s time for the adolescent to transition from pediatric to adult medication independently </a:t>
            </a:r>
            <a:r>
              <a:rPr lang="en-US" sz="6400" dirty="0" smtClean="0"/>
              <a:t>some studies suggest  </a:t>
            </a:r>
            <a:r>
              <a:rPr lang="en-US" sz="6400" dirty="0"/>
              <a:t>they lack skill (Evans </a:t>
            </a:r>
            <a:r>
              <a:rPr lang="en-US" sz="6400" i="1" dirty="0"/>
              <a:t>et al.,</a:t>
            </a:r>
            <a:r>
              <a:rPr lang="en-US" sz="6400" dirty="0"/>
              <a:t> 2013). </a:t>
            </a:r>
            <a:endParaRPr lang="en-US" sz="6400" dirty="0" smtClean="0"/>
          </a:p>
          <a:p>
            <a:pPr>
              <a:lnSpc>
                <a:spcPct val="150000"/>
              </a:lnSpc>
              <a:buFont typeface="Wingdings" panose="05000000000000000000" pitchFamily="2" charset="2"/>
              <a:buChar char="v"/>
            </a:pPr>
            <a:r>
              <a:rPr lang="en-US" sz="6400" dirty="0" smtClean="0"/>
              <a:t>Lastly a finding on the perinatal infected </a:t>
            </a:r>
            <a:r>
              <a:rPr lang="en-US" sz="6400" dirty="0"/>
              <a:t>adolescents aged 7-15 years perceive HIV as a painful experience both in physically and emotionally sense, they believed that with solid family and peer support structures they might get through the ordeal of transition to adult medication (Zanoni </a:t>
            </a:r>
            <a:r>
              <a:rPr lang="en-US" sz="6400" i="1" dirty="0"/>
              <a:t>et al</a:t>
            </a:r>
            <a:r>
              <a:rPr lang="en-US" sz="6400" dirty="0"/>
              <a:t> ., 2016)</a:t>
            </a:r>
            <a:endParaRPr lang="en-US" sz="6400" dirty="0" smtClean="0"/>
          </a:p>
          <a:p>
            <a:pPr>
              <a:lnSpc>
                <a:spcPct val="150000"/>
              </a:lnSpc>
              <a:buFont typeface="Wingdings" panose="05000000000000000000" pitchFamily="2" charset="2"/>
              <a:buChar char="v"/>
            </a:pPr>
            <a:endParaRPr lang="en-US" sz="5600" dirty="0" smtClean="0"/>
          </a:p>
          <a:p>
            <a:pPr>
              <a:lnSpc>
                <a:spcPct val="150000"/>
              </a:lnSpc>
              <a:buFont typeface="Wingdings" panose="05000000000000000000" pitchFamily="2" charset="2"/>
              <a:buChar char="v"/>
            </a:pPr>
            <a:endParaRPr lang="en-US" sz="5600" dirty="0" smtClean="0"/>
          </a:p>
          <a:p>
            <a:pPr>
              <a:lnSpc>
                <a:spcPct val="150000"/>
              </a:lnSpc>
              <a:buFont typeface="Wingdings" panose="05000000000000000000" pitchFamily="2" charset="2"/>
              <a:buChar char="v"/>
            </a:pPr>
            <a:endParaRPr lang="en-US" altLang="da-DK" sz="2900" dirty="0" smtClean="0">
              <a:latin typeface="Calibri" panose="020F0502020204030204" pitchFamily="34" charset="0"/>
            </a:endParaRPr>
          </a:p>
          <a:p>
            <a:pPr>
              <a:lnSpc>
                <a:spcPct val="150000"/>
              </a:lnSpc>
              <a:buFont typeface="Wingdings" panose="05000000000000000000" pitchFamily="2" charset="2"/>
              <a:buChar char="v"/>
            </a:pPr>
            <a:endParaRPr lang="en-US" altLang="da-DK" sz="2000" dirty="0">
              <a:latin typeface="Calibri" panose="020F0502020204030204" pitchFamily="34" charset="0"/>
            </a:endParaRPr>
          </a:p>
        </p:txBody>
      </p:sp>
      <p:sp>
        <p:nvSpPr>
          <p:cNvPr id="21510" name="Rectangle 1"/>
          <p:cNvSpPr>
            <a:spLocks noChangeArrowheads="1"/>
          </p:cNvSpPr>
          <p:nvPr/>
        </p:nvSpPr>
        <p:spPr bwMode="auto">
          <a:xfrm>
            <a:off x="1371600" y="798513"/>
            <a:ext cx="707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chemeClr val="tx1"/>
                </a:solidFill>
                <a:latin typeface="Helvetica" panose="020B0604020202020204" pitchFamily="34" charset="0"/>
                <a:ea typeface="ヒラギノ角ゴ Pro W3" charset="-128"/>
              </a:defRPr>
            </a:lvl1pPr>
            <a:lvl2pPr marL="742950" indent="-285750">
              <a:spcBef>
                <a:spcPct val="20000"/>
              </a:spcBef>
              <a:defRPr sz="2800">
                <a:solidFill>
                  <a:schemeClr val="tx1"/>
                </a:solidFill>
                <a:latin typeface="Helvetica" panose="020B0604020202020204" pitchFamily="34" charset="0"/>
                <a:ea typeface="ヒラギノ角ゴ Pro W3" charset="-128"/>
              </a:defRPr>
            </a:lvl2pPr>
            <a:lvl3pPr marL="1143000" indent="-228600">
              <a:spcBef>
                <a:spcPct val="20000"/>
              </a:spcBef>
              <a:buChar char="•"/>
              <a:defRPr sz="2400">
                <a:solidFill>
                  <a:schemeClr val="tx1"/>
                </a:solidFill>
                <a:latin typeface="Helvetica" panose="020B0604020202020204" pitchFamily="34" charset="0"/>
                <a:ea typeface="ヒラギノ角ゴ Pro W3" charset="-128"/>
              </a:defRPr>
            </a:lvl3pPr>
            <a:lvl4pPr marL="1600200" indent="-228600">
              <a:spcBef>
                <a:spcPct val="20000"/>
              </a:spcBef>
              <a:buChar char="–"/>
              <a:defRPr sz="2000">
                <a:solidFill>
                  <a:schemeClr val="tx1"/>
                </a:solidFill>
                <a:latin typeface="Helvetica" panose="020B0604020202020204" pitchFamily="34" charset="0"/>
                <a:ea typeface="ヒラギノ角ゴ Pro W3" charset="-128"/>
              </a:defRPr>
            </a:lvl4pPr>
            <a:lvl5pPr marL="2057400" indent="-228600">
              <a:spcBef>
                <a:spcPct val="20000"/>
              </a:spcBef>
              <a:buChar char="»"/>
              <a:defRPr sz="2000">
                <a:solidFill>
                  <a:schemeClr val="tx1"/>
                </a:solidFill>
                <a:latin typeface="Helvetica" panose="020B0604020202020204" pitchFamily="34" charset="0"/>
                <a:ea typeface="ヒラギノ角ゴ Pro W3" charset="-128"/>
              </a:defRPr>
            </a:lvl5pPr>
            <a:lvl6pPr marL="25146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6pPr>
            <a:lvl7pPr marL="29718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7pPr>
            <a:lvl8pPr marL="34290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8pPr>
            <a:lvl9pPr marL="3886200" indent="-228600" eaLnBrk="0" fontAlgn="base" hangingPunct="0">
              <a:spcBef>
                <a:spcPct val="20000"/>
              </a:spcBef>
              <a:spcAft>
                <a:spcPct val="0"/>
              </a:spcAft>
              <a:buChar char="»"/>
              <a:defRPr sz="2000">
                <a:solidFill>
                  <a:schemeClr val="tx1"/>
                </a:solidFill>
                <a:latin typeface="Helvetica" panose="020B0604020202020204" pitchFamily="34" charset="0"/>
                <a:ea typeface="ヒラギノ角ゴ Pro W3" charset="-128"/>
              </a:defRPr>
            </a:lvl9pPr>
          </a:lstStyle>
          <a:p>
            <a:pPr>
              <a:spcBef>
                <a:spcPct val="0"/>
              </a:spcBef>
            </a:pPr>
            <a:r>
              <a:rPr lang="da-DK" altLang="da-DK" sz="2400" b="1" dirty="0">
                <a:latin typeface="Calibri" panose="020F0502020204030204" pitchFamily="34" charset="0"/>
              </a:rPr>
              <a:t>	</a:t>
            </a:r>
          </a:p>
        </p:txBody>
      </p:sp>
      <p:sp>
        <p:nvSpPr>
          <p:cNvPr id="3" name="Rectangle 2"/>
          <p:cNvSpPr/>
          <p:nvPr/>
        </p:nvSpPr>
        <p:spPr>
          <a:xfrm>
            <a:off x="179512" y="1498739"/>
            <a:ext cx="8856983" cy="3790781"/>
          </a:xfrm>
          <a:prstGeom prst="rect">
            <a:avLst/>
          </a:prstGeom>
        </p:spPr>
        <p:txBody>
          <a:bodyPr wrap="square">
            <a:spAutoFit/>
          </a:bodyPr>
          <a:lstStyle/>
          <a:p>
            <a:pPr marL="285750" indent="-285750" algn="just">
              <a:lnSpc>
                <a:spcPct val="150000"/>
              </a:lnSpc>
              <a:spcAft>
                <a:spcPts val="800"/>
              </a:spcAft>
              <a:buFont typeface="Arial" panose="020B0604020202020204" pitchFamily="34" charset="0"/>
              <a:buChar char="•"/>
            </a:pPr>
            <a:endParaRPr lang="en-US" dirty="0"/>
          </a:p>
          <a:p>
            <a:pPr algn="just">
              <a:lnSpc>
                <a:spcPct val="150000"/>
              </a:lnSpc>
              <a:spcAft>
                <a:spcPts val="800"/>
              </a:spcAft>
            </a:pPr>
            <a:endParaRPr lang="en-US" dirty="0"/>
          </a:p>
          <a:p>
            <a:pPr algn="just">
              <a:lnSpc>
                <a:spcPct val="150000"/>
              </a:lnSpc>
              <a:spcAft>
                <a:spcPts val="800"/>
              </a:spcAft>
            </a:pPr>
            <a:endParaRPr lang="en-US" dirty="0"/>
          </a:p>
          <a:p>
            <a:pPr algn="just">
              <a:lnSpc>
                <a:spcPct val="150000"/>
              </a:lnSpc>
              <a:spcAft>
                <a:spcPts val="800"/>
              </a:spcAft>
            </a:pPr>
            <a:endParaRPr lang="en-US" altLang="en-US" sz="3200" dirty="0" smtClean="0">
              <a:latin typeface="Arial" panose="020B0604020202020204" pitchFamily="34" charset="0"/>
              <a:cs typeface="Arial" panose="020B0604020202020204" pitchFamily="34" charset="0"/>
            </a:endParaRPr>
          </a:p>
          <a:p>
            <a:pPr algn="just">
              <a:lnSpc>
                <a:spcPct val="150000"/>
              </a:lnSpc>
              <a:spcAft>
                <a:spcPts val="800"/>
              </a:spcAft>
            </a:pPr>
            <a:endParaRPr lang="en-ZA" altLang="en-US" sz="3200" dirty="0" smtClean="0">
              <a:latin typeface="Arial" panose="020B0604020202020204" pitchFamily="34" charset="0"/>
              <a:cs typeface="Arial" panose="020B0604020202020204" pitchFamily="34" charset="0"/>
            </a:endParaRPr>
          </a:p>
          <a:p>
            <a:pPr marL="179388" lvl="1">
              <a:lnSpc>
                <a:spcPct val="150000"/>
              </a:lnSpc>
            </a:pPr>
            <a:endParaRPr lang="en-ZA" altLang="en-US" sz="2000" dirty="0">
              <a:latin typeface="Arial" panose="020B0604020202020204" pitchFamily="34" charset="0"/>
              <a:cs typeface="Arial" panose="020B0604020202020204" pitchFamily="34" charset="0"/>
            </a:endParaRPr>
          </a:p>
        </p:txBody>
      </p:sp>
      <p:pic>
        <p:nvPicPr>
          <p:cNvPr id="10" name="Picture 9"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43785"/>
            <a:ext cx="249396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8287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2272</TotalTime>
  <Words>1413</Words>
  <Application>Microsoft Office PowerPoint</Application>
  <PresentationFormat>On-screen Show (4:3)</PresentationFormat>
  <Paragraphs>144</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Narrow</vt:lpstr>
      <vt:lpstr>Calibri</vt:lpstr>
      <vt:lpstr>Wingdings</vt:lpstr>
      <vt:lpstr>ヒラギノ角ゴ Pro W3</vt:lpstr>
      <vt:lpstr>Office Theme</vt:lpstr>
      <vt:lpstr>     AN INVESTIGATION INTO THE EXPERIENCES OF ADOLESCENTS TAKING ANTIRETROVIRAL FROM BIRTH IN KWAZULU NATAL  by Charity Sithabile Dlamini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Vusi Khoza</dc:creator>
  <cp:lastModifiedBy>Sithabile C. Dlamini</cp:lastModifiedBy>
  <cp:revision>178</cp:revision>
  <cp:lastPrinted>2023-05-23T12:24:47Z</cp:lastPrinted>
  <dcterms:created xsi:type="dcterms:W3CDTF">2013-11-05T07:24:18Z</dcterms:created>
  <dcterms:modified xsi:type="dcterms:W3CDTF">2023-09-27T07:54:51Z</dcterms:modified>
</cp:coreProperties>
</file>