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264" r:id="rId4"/>
    <p:sldId id="258" r:id="rId5"/>
    <p:sldId id="265" r:id="rId6"/>
    <p:sldId id="270" r:id="rId7"/>
    <p:sldId id="271" r:id="rId8"/>
    <p:sldId id="267" r:id="rId9"/>
    <p:sldId id="272" r:id="rId10"/>
    <p:sldId id="273" r:id="rId11"/>
    <p:sldId id="268" r:id="rId12"/>
    <p:sldId id="269" r:id="rId13"/>
    <p:sldId id="262" r:id="rId14"/>
    <p:sldId id="261" r:id="rId15"/>
    <p:sldId id="26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9ECB65-E36F-458E-95DD-93A6CE78BE01}" v="122" dt="2023-09-27T08:19:01.7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9"/>
    <p:restoredTop sz="94622"/>
  </p:normalViewPr>
  <p:slideViewPr>
    <p:cSldViewPr snapToGrid="0" snapToObjects="1">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thuthukile Myeni" userId="17f572d0-0e72-4f02-9087-a92685c7e582" providerId="ADAL" clId="{1E9ECB65-E36F-458E-95DD-93A6CE78BE01}"/>
    <pc:docChg chg="undo custSel addSld delSld modSld sldOrd">
      <pc:chgData name="Sithuthukile Myeni" userId="17f572d0-0e72-4f02-9087-a92685c7e582" providerId="ADAL" clId="{1E9ECB65-E36F-458E-95DD-93A6CE78BE01}" dt="2023-09-27T08:19:32.004" v="728" actId="14100"/>
      <pc:docMkLst>
        <pc:docMk/>
      </pc:docMkLst>
      <pc:sldChg chg="modSp mod">
        <pc:chgData name="Sithuthukile Myeni" userId="17f572d0-0e72-4f02-9087-a92685c7e582" providerId="ADAL" clId="{1E9ECB65-E36F-458E-95DD-93A6CE78BE01}" dt="2023-09-26T18:05:45.036" v="26"/>
        <pc:sldMkLst>
          <pc:docMk/>
          <pc:sldMk cId="4068380920" sldId="256"/>
        </pc:sldMkLst>
        <pc:spChg chg="mod">
          <ac:chgData name="Sithuthukile Myeni" userId="17f572d0-0e72-4f02-9087-a92685c7e582" providerId="ADAL" clId="{1E9ECB65-E36F-458E-95DD-93A6CE78BE01}" dt="2023-09-26T18:05:45.036" v="26"/>
          <ac:spMkLst>
            <pc:docMk/>
            <pc:sldMk cId="4068380920" sldId="256"/>
            <ac:spMk id="2" creationId="{77F763D8-9400-8941-90AB-0C7DE0843FD2}"/>
          </ac:spMkLst>
        </pc:spChg>
        <pc:spChg chg="mod">
          <ac:chgData name="Sithuthukile Myeni" userId="17f572d0-0e72-4f02-9087-a92685c7e582" providerId="ADAL" clId="{1E9ECB65-E36F-458E-95DD-93A6CE78BE01}" dt="2023-09-26T18:04:22.334" v="1" actId="20577"/>
          <ac:spMkLst>
            <pc:docMk/>
            <pc:sldMk cId="4068380920" sldId="256"/>
            <ac:spMk id="3" creationId="{0137E48E-872A-9641-BBF1-D29BD06FCEE3}"/>
          </ac:spMkLst>
        </pc:spChg>
      </pc:sldChg>
      <pc:sldChg chg="modSp mod">
        <pc:chgData name="Sithuthukile Myeni" userId="17f572d0-0e72-4f02-9087-a92685c7e582" providerId="ADAL" clId="{1E9ECB65-E36F-458E-95DD-93A6CE78BE01}" dt="2023-09-27T08:13:58.584" v="659" actId="313"/>
        <pc:sldMkLst>
          <pc:docMk/>
          <pc:sldMk cId="3606555035" sldId="257"/>
        </pc:sldMkLst>
        <pc:spChg chg="mod">
          <ac:chgData name="Sithuthukile Myeni" userId="17f572d0-0e72-4f02-9087-a92685c7e582" providerId="ADAL" clId="{1E9ECB65-E36F-458E-95DD-93A6CE78BE01}" dt="2023-09-27T08:12:35.656" v="551" actId="255"/>
          <ac:spMkLst>
            <pc:docMk/>
            <pc:sldMk cId="3606555035" sldId="257"/>
            <ac:spMk id="2" creationId="{D3A31D9F-0EE7-2344-905B-20FBB1426ADE}"/>
          </ac:spMkLst>
        </pc:spChg>
        <pc:spChg chg="mod">
          <ac:chgData name="Sithuthukile Myeni" userId="17f572d0-0e72-4f02-9087-a92685c7e582" providerId="ADAL" clId="{1E9ECB65-E36F-458E-95DD-93A6CE78BE01}" dt="2023-09-27T08:13:58.584" v="659" actId="313"/>
          <ac:spMkLst>
            <pc:docMk/>
            <pc:sldMk cId="3606555035" sldId="257"/>
            <ac:spMk id="6" creationId="{EDF9ABA6-886C-8147-A169-908252921535}"/>
          </ac:spMkLst>
        </pc:spChg>
      </pc:sldChg>
      <pc:sldChg chg="modSp mod">
        <pc:chgData name="Sithuthukile Myeni" userId="17f572d0-0e72-4f02-9087-a92685c7e582" providerId="ADAL" clId="{1E9ECB65-E36F-458E-95DD-93A6CE78BE01}" dt="2023-09-27T08:12:54.812" v="555" actId="255"/>
        <pc:sldMkLst>
          <pc:docMk/>
          <pc:sldMk cId="3086018005" sldId="258"/>
        </pc:sldMkLst>
        <pc:spChg chg="mod">
          <ac:chgData name="Sithuthukile Myeni" userId="17f572d0-0e72-4f02-9087-a92685c7e582" providerId="ADAL" clId="{1E9ECB65-E36F-458E-95DD-93A6CE78BE01}" dt="2023-09-27T08:12:54.812" v="555" actId="255"/>
          <ac:spMkLst>
            <pc:docMk/>
            <pc:sldMk cId="3086018005" sldId="258"/>
            <ac:spMk id="2" creationId="{D3A31D9F-0EE7-2344-905B-20FBB1426ADE}"/>
          </ac:spMkLst>
        </pc:spChg>
      </pc:sldChg>
      <pc:sldChg chg="addSp delSp modSp mod">
        <pc:chgData name="Sithuthukile Myeni" userId="17f572d0-0e72-4f02-9087-a92685c7e582" providerId="ADAL" clId="{1E9ECB65-E36F-458E-95DD-93A6CE78BE01}" dt="2023-09-27T08:19:32.004" v="728" actId="14100"/>
        <pc:sldMkLst>
          <pc:docMk/>
          <pc:sldMk cId="3627179003" sldId="261"/>
        </pc:sldMkLst>
        <pc:spChg chg="mod">
          <ac:chgData name="Sithuthukile Myeni" userId="17f572d0-0e72-4f02-9087-a92685c7e582" providerId="ADAL" clId="{1E9ECB65-E36F-458E-95DD-93A6CE78BE01}" dt="2023-09-27T08:15:40.169" v="723" actId="255"/>
          <ac:spMkLst>
            <pc:docMk/>
            <pc:sldMk cId="3627179003" sldId="261"/>
            <ac:spMk id="2" creationId="{D3A31D9F-0EE7-2344-905B-20FBB1426ADE}"/>
          </ac:spMkLst>
        </pc:spChg>
        <pc:spChg chg="del mod">
          <ac:chgData name="Sithuthukile Myeni" userId="17f572d0-0e72-4f02-9087-a92685c7e582" providerId="ADAL" clId="{1E9ECB65-E36F-458E-95DD-93A6CE78BE01}" dt="2023-09-27T08:18:50.465" v="724" actId="26606"/>
          <ac:spMkLst>
            <pc:docMk/>
            <pc:sldMk cId="3627179003" sldId="261"/>
            <ac:spMk id="6" creationId="{EDF9ABA6-886C-8147-A169-908252921535}"/>
          </ac:spMkLst>
        </pc:spChg>
        <pc:graphicFrameChg chg="add mod">
          <ac:chgData name="Sithuthukile Myeni" userId="17f572d0-0e72-4f02-9087-a92685c7e582" providerId="ADAL" clId="{1E9ECB65-E36F-458E-95DD-93A6CE78BE01}" dt="2023-09-27T08:19:32.004" v="728" actId="14100"/>
          <ac:graphicFrameMkLst>
            <pc:docMk/>
            <pc:sldMk cId="3627179003" sldId="261"/>
            <ac:graphicFrameMk id="8" creationId="{AF21DFB5-4090-AEDE-D0E6-61D919F13FF8}"/>
          </ac:graphicFrameMkLst>
        </pc:graphicFrameChg>
      </pc:sldChg>
      <pc:sldChg chg="addSp delSp modSp mod ord">
        <pc:chgData name="Sithuthukile Myeni" userId="17f572d0-0e72-4f02-9087-a92685c7e582" providerId="ADAL" clId="{1E9ECB65-E36F-458E-95DD-93A6CE78BE01}" dt="2023-09-27T08:15:31.815" v="721" actId="27636"/>
        <pc:sldMkLst>
          <pc:docMk/>
          <pc:sldMk cId="1157918010" sldId="262"/>
        </pc:sldMkLst>
        <pc:spChg chg="mod">
          <ac:chgData name="Sithuthukile Myeni" userId="17f572d0-0e72-4f02-9087-a92685c7e582" providerId="ADAL" clId="{1E9ECB65-E36F-458E-95DD-93A6CE78BE01}" dt="2023-09-27T08:15:31.815" v="721" actId="27636"/>
          <ac:spMkLst>
            <pc:docMk/>
            <pc:sldMk cId="1157918010" sldId="262"/>
            <ac:spMk id="2" creationId="{D3A31D9F-0EE7-2344-905B-20FBB1426ADE}"/>
          </ac:spMkLst>
        </pc:spChg>
        <pc:spChg chg="add del mod">
          <ac:chgData name="Sithuthukile Myeni" userId="17f572d0-0e72-4f02-9087-a92685c7e582" providerId="ADAL" clId="{1E9ECB65-E36F-458E-95DD-93A6CE78BE01}" dt="2023-09-27T08:03:28.124" v="399" actId="11529"/>
          <ac:spMkLst>
            <pc:docMk/>
            <pc:sldMk cId="1157918010" sldId="262"/>
            <ac:spMk id="3" creationId="{AD1311B0-7356-4534-259F-F63AD03AB076}"/>
          </ac:spMkLst>
        </pc:spChg>
        <pc:graphicFrameChg chg="add del mod">
          <ac:chgData name="Sithuthukile Myeni" userId="17f572d0-0e72-4f02-9087-a92685c7e582" providerId="ADAL" clId="{1E9ECB65-E36F-458E-95DD-93A6CE78BE01}" dt="2023-09-27T08:04:45.962" v="415" actId="255"/>
          <ac:graphicFrameMkLst>
            <pc:docMk/>
            <pc:sldMk cId="1157918010" sldId="262"/>
            <ac:graphicFrameMk id="8" creationId="{EC657CA6-4108-79A4-3082-DC9C9CC9EF65}"/>
          </ac:graphicFrameMkLst>
        </pc:graphicFrameChg>
      </pc:sldChg>
      <pc:sldChg chg="modSp mod">
        <pc:chgData name="Sithuthukile Myeni" userId="17f572d0-0e72-4f02-9087-a92685c7e582" providerId="ADAL" clId="{1E9ECB65-E36F-458E-95DD-93A6CE78BE01}" dt="2023-09-27T08:12:43.302" v="553" actId="255"/>
        <pc:sldMkLst>
          <pc:docMk/>
          <pc:sldMk cId="861421098" sldId="264"/>
        </pc:sldMkLst>
        <pc:spChg chg="mod">
          <ac:chgData name="Sithuthukile Myeni" userId="17f572d0-0e72-4f02-9087-a92685c7e582" providerId="ADAL" clId="{1E9ECB65-E36F-458E-95DD-93A6CE78BE01}" dt="2023-09-27T08:12:43.302" v="553" actId="255"/>
          <ac:spMkLst>
            <pc:docMk/>
            <pc:sldMk cId="861421098" sldId="264"/>
            <ac:spMk id="2" creationId="{D3A31D9F-0EE7-2344-905B-20FBB1426ADE}"/>
          </ac:spMkLst>
        </pc:spChg>
      </pc:sldChg>
      <pc:sldChg chg="modSp mod">
        <pc:chgData name="Sithuthukile Myeni" userId="17f572d0-0e72-4f02-9087-a92685c7e582" providerId="ADAL" clId="{1E9ECB65-E36F-458E-95DD-93A6CE78BE01}" dt="2023-09-27T08:14:06.107" v="664" actId="313"/>
        <pc:sldMkLst>
          <pc:docMk/>
          <pc:sldMk cId="774157702" sldId="265"/>
        </pc:sldMkLst>
        <pc:spChg chg="mod">
          <ac:chgData name="Sithuthukile Myeni" userId="17f572d0-0e72-4f02-9087-a92685c7e582" providerId="ADAL" clId="{1E9ECB65-E36F-458E-95DD-93A6CE78BE01}" dt="2023-09-27T08:14:06.107" v="664" actId="313"/>
          <ac:spMkLst>
            <pc:docMk/>
            <pc:sldMk cId="774157702" sldId="265"/>
            <ac:spMk id="2" creationId="{D3A31D9F-0EE7-2344-905B-20FBB1426ADE}"/>
          </ac:spMkLst>
        </pc:spChg>
        <pc:graphicFrameChg chg="mod">
          <ac:chgData name="Sithuthukile Myeni" userId="17f572d0-0e72-4f02-9087-a92685c7e582" providerId="ADAL" clId="{1E9ECB65-E36F-458E-95DD-93A6CE78BE01}" dt="2023-09-26T18:45:59.821" v="112" actId="20577"/>
          <ac:graphicFrameMkLst>
            <pc:docMk/>
            <pc:sldMk cId="774157702" sldId="265"/>
            <ac:graphicFrameMk id="8" creationId="{AAAA194E-AAD0-2F01-5B13-BAACC77F7BE8}"/>
          </ac:graphicFrameMkLst>
        </pc:graphicFrameChg>
      </pc:sldChg>
      <pc:sldChg chg="modSp del mod">
        <pc:chgData name="Sithuthukile Myeni" userId="17f572d0-0e72-4f02-9087-a92685c7e582" providerId="ADAL" clId="{1E9ECB65-E36F-458E-95DD-93A6CE78BE01}" dt="2023-09-27T07:18:45.010" v="390" actId="2696"/>
        <pc:sldMkLst>
          <pc:docMk/>
          <pc:sldMk cId="2494199948" sldId="266"/>
        </pc:sldMkLst>
        <pc:spChg chg="mod">
          <ac:chgData name="Sithuthukile Myeni" userId="17f572d0-0e72-4f02-9087-a92685c7e582" providerId="ADAL" clId="{1E9ECB65-E36F-458E-95DD-93A6CE78BE01}" dt="2023-09-26T18:48:12.722" v="165" actId="20577"/>
          <ac:spMkLst>
            <pc:docMk/>
            <pc:sldMk cId="2494199948" sldId="266"/>
            <ac:spMk id="6" creationId="{EDF9ABA6-886C-8147-A169-908252921535}"/>
          </ac:spMkLst>
        </pc:spChg>
      </pc:sldChg>
      <pc:sldChg chg="addSp delSp modSp add del mod">
        <pc:chgData name="Sithuthukile Myeni" userId="17f572d0-0e72-4f02-9087-a92685c7e582" providerId="ADAL" clId="{1E9ECB65-E36F-458E-95DD-93A6CE78BE01}" dt="2023-09-27T08:14:31.385" v="712" actId="20577"/>
        <pc:sldMkLst>
          <pc:docMk/>
          <pc:sldMk cId="3743809375" sldId="267"/>
        </pc:sldMkLst>
        <pc:spChg chg="mod">
          <ac:chgData name="Sithuthukile Myeni" userId="17f572d0-0e72-4f02-9087-a92685c7e582" providerId="ADAL" clId="{1E9ECB65-E36F-458E-95DD-93A6CE78BE01}" dt="2023-09-27T08:14:31.385" v="712" actId="20577"/>
          <ac:spMkLst>
            <pc:docMk/>
            <pc:sldMk cId="3743809375" sldId="267"/>
            <ac:spMk id="2" creationId="{D3A31D9F-0EE7-2344-905B-20FBB1426ADE}"/>
          </ac:spMkLst>
        </pc:spChg>
        <pc:spChg chg="add del">
          <ac:chgData name="Sithuthukile Myeni" userId="17f572d0-0e72-4f02-9087-a92685c7e582" providerId="ADAL" clId="{1E9ECB65-E36F-458E-95DD-93A6CE78BE01}" dt="2023-09-27T07:09:37.542" v="353"/>
          <ac:spMkLst>
            <pc:docMk/>
            <pc:sldMk cId="3743809375" sldId="267"/>
            <ac:spMk id="3" creationId="{86119B45-EB36-2AD8-07CD-4E36AE833F9A}"/>
          </ac:spMkLst>
        </pc:spChg>
        <pc:spChg chg="mod">
          <ac:chgData name="Sithuthukile Myeni" userId="17f572d0-0e72-4f02-9087-a92685c7e582" providerId="ADAL" clId="{1E9ECB65-E36F-458E-95DD-93A6CE78BE01}" dt="2023-09-27T07:10:09.550" v="359" actId="12"/>
          <ac:spMkLst>
            <pc:docMk/>
            <pc:sldMk cId="3743809375" sldId="267"/>
            <ac:spMk id="6" creationId="{EDF9ABA6-886C-8147-A169-908252921535}"/>
          </ac:spMkLst>
        </pc:spChg>
      </pc:sldChg>
      <pc:sldChg chg="modSp mod">
        <pc:chgData name="Sithuthukile Myeni" userId="17f572d0-0e72-4f02-9087-a92685c7e582" providerId="ADAL" clId="{1E9ECB65-E36F-458E-95DD-93A6CE78BE01}" dt="2023-09-27T08:15:15.323" v="717"/>
        <pc:sldMkLst>
          <pc:docMk/>
          <pc:sldMk cId="739412418" sldId="268"/>
        </pc:sldMkLst>
        <pc:spChg chg="mod">
          <ac:chgData name="Sithuthukile Myeni" userId="17f572d0-0e72-4f02-9087-a92685c7e582" providerId="ADAL" clId="{1E9ECB65-E36F-458E-95DD-93A6CE78BE01}" dt="2023-09-27T08:15:15.323" v="717"/>
          <ac:spMkLst>
            <pc:docMk/>
            <pc:sldMk cId="739412418" sldId="268"/>
            <ac:spMk id="2" creationId="{D3A31D9F-0EE7-2344-905B-20FBB1426ADE}"/>
          </ac:spMkLst>
        </pc:spChg>
        <pc:spChg chg="mod">
          <ac:chgData name="Sithuthukile Myeni" userId="17f572d0-0e72-4f02-9087-a92685c7e582" providerId="ADAL" clId="{1E9ECB65-E36F-458E-95DD-93A6CE78BE01}" dt="2023-09-27T08:12:01.327" v="549" actId="20577"/>
          <ac:spMkLst>
            <pc:docMk/>
            <pc:sldMk cId="739412418" sldId="268"/>
            <ac:spMk id="6" creationId="{EDF9ABA6-886C-8147-A169-908252921535}"/>
          </ac:spMkLst>
        </pc:spChg>
      </pc:sldChg>
      <pc:sldChg chg="modSp mod">
        <pc:chgData name="Sithuthukile Myeni" userId="17f572d0-0e72-4f02-9087-a92685c7e582" providerId="ADAL" clId="{1E9ECB65-E36F-458E-95DD-93A6CE78BE01}" dt="2023-09-27T08:15:05.817" v="716" actId="255"/>
        <pc:sldMkLst>
          <pc:docMk/>
          <pc:sldMk cId="261126959" sldId="269"/>
        </pc:sldMkLst>
        <pc:spChg chg="mod">
          <ac:chgData name="Sithuthukile Myeni" userId="17f572d0-0e72-4f02-9087-a92685c7e582" providerId="ADAL" clId="{1E9ECB65-E36F-458E-95DD-93A6CE78BE01}" dt="2023-09-27T08:15:05.817" v="716" actId="255"/>
          <ac:spMkLst>
            <pc:docMk/>
            <pc:sldMk cId="261126959" sldId="269"/>
            <ac:spMk id="2" creationId="{D3A31D9F-0EE7-2344-905B-20FBB1426ADE}"/>
          </ac:spMkLst>
        </pc:spChg>
      </pc:sldChg>
      <pc:sldChg chg="modSp mod">
        <pc:chgData name="Sithuthukile Myeni" userId="17f572d0-0e72-4f02-9087-a92685c7e582" providerId="ADAL" clId="{1E9ECB65-E36F-458E-95DD-93A6CE78BE01}" dt="2023-09-27T08:13:47.794" v="653" actId="20577"/>
        <pc:sldMkLst>
          <pc:docMk/>
          <pc:sldMk cId="991767697" sldId="270"/>
        </pc:sldMkLst>
        <pc:spChg chg="mod">
          <ac:chgData name="Sithuthukile Myeni" userId="17f572d0-0e72-4f02-9087-a92685c7e582" providerId="ADAL" clId="{1E9ECB65-E36F-458E-95DD-93A6CE78BE01}" dt="2023-09-27T08:13:47.794" v="653" actId="20577"/>
          <ac:spMkLst>
            <pc:docMk/>
            <pc:sldMk cId="991767697" sldId="270"/>
            <ac:spMk id="2" creationId="{D3A31D9F-0EE7-2344-905B-20FBB1426ADE}"/>
          </ac:spMkLst>
        </pc:spChg>
        <pc:spChg chg="mod">
          <ac:chgData name="Sithuthukile Myeni" userId="17f572d0-0e72-4f02-9087-a92685c7e582" providerId="ADAL" clId="{1E9ECB65-E36F-458E-95DD-93A6CE78BE01}" dt="2023-09-27T06:50:45.739" v="288"/>
          <ac:spMkLst>
            <pc:docMk/>
            <pc:sldMk cId="991767697" sldId="270"/>
            <ac:spMk id="6" creationId="{EDF9ABA6-886C-8147-A169-908252921535}"/>
          </ac:spMkLst>
        </pc:spChg>
      </pc:sldChg>
      <pc:sldChg chg="modSp del mod">
        <pc:chgData name="Sithuthukile Myeni" userId="17f572d0-0e72-4f02-9087-a92685c7e582" providerId="ADAL" clId="{1E9ECB65-E36F-458E-95DD-93A6CE78BE01}" dt="2023-09-26T18:47:44.779" v="162" actId="2696"/>
        <pc:sldMkLst>
          <pc:docMk/>
          <pc:sldMk cId="1951278664" sldId="271"/>
        </pc:sldMkLst>
        <pc:spChg chg="mod">
          <ac:chgData name="Sithuthukile Myeni" userId="17f572d0-0e72-4f02-9087-a92685c7e582" providerId="ADAL" clId="{1E9ECB65-E36F-458E-95DD-93A6CE78BE01}" dt="2023-09-26T18:47:24.738" v="160"/>
          <ac:spMkLst>
            <pc:docMk/>
            <pc:sldMk cId="1951278664" sldId="271"/>
            <ac:spMk id="6" creationId="{EDF9ABA6-886C-8147-A169-908252921535}"/>
          </ac:spMkLst>
        </pc:spChg>
      </pc:sldChg>
      <pc:sldChg chg="modSp add mod">
        <pc:chgData name="Sithuthukile Myeni" userId="17f572d0-0e72-4f02-9087-a92685c7e582" providerId="ADAL" clId="{1E9ECB65-E36F-458E-95DD-93A6CE78BE01}" dt="2023-09-27T06:58:05.484" v="326" actId="5793"/>
        <pc:sldMkLst>
          <pc:docMk/>
          <pc:sldMk cId="2179757201" sldId="271"/>
        </pc:sldMkLst>
        <pc:spChg chg="mod">
          <ac:chgData name="Sithuthukile Myeni" userId="17f572d0-0e72-4f02-9087-a92685c7e582" providerId="ADAL" clId="{1E9ECB65-E36F-458E-95DD-93A6CE78BE01}" dt="2023-09-27T06:53:56.806" v="322" actId="20577"/>
          <ac:spMkLst>
            <pc:docMk/>
            <pc:sldMk cId="2179757201" sldId="271"/>
            <ac:spMk id="2" creationId="{D3A31D9F-0EE7-2344-905B-20FBB1426ADE}"/>
          </ac:spMkLst>
        </pc:spChg>
        <pc:spChg chg="mod">
          <ac:chgData name="Sithuthukile Myeni" userId="17f572d0-0e72-4f02-9087-a92685c7e582" providerId="ADAL" clId="{1E9ECB65-E36F-458E-95DD-93A6CE78BE01}" dt="2023-09-27T06:58:05.484" v="326" actId="5793"/>
          <ac:spMkLst>
            <pc:docMk/>
            <pc:sldMk cId="2179757201" sldId="271"/>
            <ac:spMk id="6" creationId="{EDF9ABA6-886C-8147-A169-908252921535}"/>
          </ac:spMkLst>
        </pc:spChg>
      </pc:sldChg>
      <pc:sldChg chg="addSp delSp modSp add mod">
        <pc:chgData name="Sithuthukile Myeni" userId="17f572d0-0e72-4f02-9087-a92685c7e582" providerId="ADAL" clId="{1E9ECB65-E36F-458E-95DD-93A6CE78BE01}" dt="2023-09-27T07:17:17.511" v="382" actId="5793"/>
        <pc:sldMkLst>
          <pc:docMk/>
          <pc:sldMk cId="3640100006" sldId="272"/>
        </pc:sldMkLst>
        <pc:spChg chg="mod">
          <ac:chgData name="Sithuthukile Myeni" userId="17f572d0-0e72-4f02-9087-a92685c7e582" providerId="ADAL" clId="{1E9ECB65-E36F-458E-95DD-93A6CE78BE01}" dt="2023-09-27T07:16:33.706" v="376" actId="113"/>
          <ac:spMkLst>
            <pc:docMk/>
            <pc:sldMk cId="3640100006" sldId="272"/>
            <ac:spMk id="2" creationId="{D3A31D9F-0EE7-2344-905B-20FBB1426ADE}"/>
          </ac:spMkLst>
        </pc:spChg>
        <pc:spChg chg="add del">
          <ac:chgData name="Sithuthukile Myeni" userId="17f572d0-0e72-4f02-9087-a92685c7e582" providerId="ADAL" clId="{1E9ECB65-E36F-458E-95DD-93A6CE78BE01}" dt="2023-09-27T07:15:13.167" v="365"/>
          <ac:spMkLst>
            <pc:docMk/>
            <pc:sldMk cId="3640100006" sldId="272"/>
            <ac:spMk id="3" creationId="{0700DDD7-8E17-9A84-481A-E30F704EE861}"/>
          </ac:spMkLst>
        </pc:spChg>
        <pc:spChg chg="mod">
          <ac:chgData name="Sithuthukile Myeni" userId="17f572d0-0e72-4f02-9087-a92685c7e582" providerId="ADAL" clId="{1E9ECB65-E36F-458E-95DD-93A6CE78BE01}" dt="2023-09-27T07:17:17.511" v="382" actId="5793"/>
          <ac:spMkLst>
            <pc:docMk/>
            <pc:sldMk cId="3640100006" sldId="272"/>
            <ac:spMk id="6" creationId="{EDF9ABA6-886C-8147-A169-908252921535}"/>
          </ac:spMkLst>
        </pc:spChg>
      </pc:sldChg>
      <pc:sldChg chg="addSp delSp modSp add mod">
        <pc:chgData name="Sithuthukile Myeni" userId="17f572d0-0e72-4f02-9087-a92685c7e582" providerId="ADAL" clId="{1E9ECB65-E36F-458E-95DD-93A6CE78BE01}" dt="2023-09-27T07:18:16.957" v="389" actId="20577"/>
        <pc:sldMkLst>
          <pc:docMk/>
          <pc:sldMk cId="3728155691" sldId="273"/>
        </pc:sldMkLst>
        <pc:spChg chg="add del">
          <ac:chgData name="Sithuthukile Myeni" userId="17f572d0-0e72-4f02-9087-a92685c7e582" providerId="ADAL" clId="{1E9ECB65-E36F-458E-95DD-93A6CE78BE01}" dt="2023-09-27T07:18:04.970" v="386"/>
          <ac:spMkLst>
            <pc:docMk/>
            <pc:sldMk cId="3728155691" sldId="273"/>
            <ac:spMk id="3" creationId="{596094AC-A8EE-4DEB-6DA1-8A829F692D81}"/>
          </ac:spMkLst>
        </pc:spChg>
        <pc:spChg chg="mod">
          <ac:chgData name="Sithuthukile Myeni" userId="17f572d0-0e72-4f02-9087-a92685c7e582" providerId="ADAL" clId="{1E9ECB65-E36F-458E-95DD-93A6CE78BE01}" dt="2023-09-27T07:18:16.957" v="389" actId="20577"/>
          <ac:spMkLst>
            <pc:docMk/>
            <pc:sldMk cId="3728155691" sldId="273"/>
            <ac:spMk id="6" creationId="{EDF9ABA6-886C-8147-A169-908252921535}"/>
          </ac:spMkLst>
        </pc:spChg>
      </pc:sldChg>
    </pc:docChg>
  </pc:docChgLst>
</pc:chgInfo>
</file>

<file path=ppt/diagrams/_rels/data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ata3.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3.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9D7959-C8BE-4FC0-8A79-4D2FD8EAF6EB}"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AFA16163-CCDF-46FC-9806-F5564393AF9D}">
      <dgm:prSet/>
      <dgm:spPr/>
      <dgm:t>
        <a:bodyPr/>
        <a:lstStyle/>
        <a:p>
          <a:r>
            <a:rPr lang="en-GB" dirty="0"/>
            <a:t>Globally- </a:t>
          </a:r>
          <a:r>
            <a:rPr lang="en-GB" b="1" dirty="0"/>
            <a:t>one in three women, or over 800 million women</a:t>
          </a:r>
          <a:r>
            <a:rPr lang="en-GB" dirty="0"/>
            <a:t>, worldwide experience physical and/or sexual violence by an intimate partner, or sexual violence by a perpetrator </a:t>
          </a:r>
          <a:endParaRPr lang="en-US" dirty="0"/>
        </a:p>
      </dgm:t>
    </dgm:pt>
    <dgm:pt modelId="{F6494CDB-3BD7-47F4-81FF-B6036C6F714B}" type="parTrans" cxnId="{FD710F86-E9BD-4025-BB34-86FD45F5B86F}">
      <dgm:prSet/>
      <dgm:spPr/>
      <dgm:t>
        <a:bodyPr/>
        <a:lstStyle/>
        <a:p>
          <a:endParaRPr lang="en-US"/>
        </a:p>
      </dgm:t>
    </dgm:pt>
    <dgm:pt modelId="{2380E5B7-E63A-4712-B726-E83709A2D15D}" type="sibTrans" cxnId="{FD710F86-E9BD-4025-BB34-86FD45F5B86F}">
      <dgm:prSet/>
      <dgm:spPr/>
      <dgm:t>
        <a:bodyPr/>
        <a:lstStyle/>
        <a:p>
          <a:endParaRPr lang="en-US"/>
        </a:p>
      </dgm:t>
    </dgm:pt>
    <dgm:pt modelId="{D9D3FABD-2AC4-4273-BA53-69D2D2FBC574}">
      <dgm:prSet/>
      <dgm:spPr/>
      <dgm:t>
        <a:bodyPr/>
        <a:lstStyle/>
        <a:p>
          <a:r>
            <a:rPr lang="en-GB" dirty="0"/>
            <a:t>GBV is a global epidemic affecting women from all walks of life.</a:t>
          </a:r>
          <a:endParaRPr lang="en-US" dirty="0"/>
        </a:p>
      </dgm:t>
    </dgm:pt>
    <dgm:pt modelId="{0DD2E59E-B4C2-41C0-9E7A-F43916096C05}" type="parTrans" cxnId="{EAB6B424-F9FC-4548-8887-8ECD85321B75}">
      <dgm:prSet/>
      <dgm:spPr/>
      <dgm:t>
        <a:bodyPr/>
        <a:lstStyle/>
        <a:p>
          <a:endParaRPr lang="en-US"/>
        </a:p>
      </dgm:t>
    </dgm:pt>
    <dgm:pt modelId="{3CCD83AF-DF84-425D-A116-67EBFFBB6C25}" type="sibTrans" cxnId="{EAB6B424-F9FC-4548-8887-8ECD85321B75}">
      <dgm:prSet/>
      <dgm:spPr/>
      <dgm:t>
        <a:bodyPr/>
        <a:lstStyle/>
        <a:p>
          <a:endParaRPr lang="en-US"/>
        </a:p>
      </dgm:t>
    </dgm:pt>
    <dgm:pt modelId="{8BB912BE-C16D-4D20-8D7B-B023A284C9BC}">
      <dgm:prSet/>
      <dgm:spPr/>
      <dgm:t>
        <a:bodyPr/>
        <a:lstStyle/>
        <a:p>
          <a:r>
            <a:rPr lang="en-GB" dirty="0"/>
            <a:t>Gender-based violence is a complex crisis with </a:t>
          </a:r>
          <a:r>
            <a:rPr lang="en-GB" b="1" dirty="0"/>
            <a:t>devastating consequences,</a:t>
          </a:r>
          <a:r>
            <a:rPr lang="en-GB" dirty="0"/>
            <a:t> demanding </a:t>
          </a:r>
          <a:r>
            <a:rPr lang="en-GB" b="1" dirty="0"/>
            <a:t>comprehensive and proactive responses from social workers</a:t>
          </a:r>
          <a:r>
            <a:rPr lang="en-GB" dirty="0"/>
            <a:t>. </a:t>
          </a:r>
          <a:endParaRPr lang="en-US" dirty="0"/>
        </a:p>
      </dgm:t>
    </dgm:pt>
    <dgm:pt modelId="{C3744DEC-8F45-42B0-B20C-B343C17EC985}" type="parTrans" cxnId="{1748C679-E7DC-4DBC-849D-EF032A266D61}">
      <dgm:prSet/>
      <dgm:spPr/>
      <dgm:t>
        <a:bodyPr/>
        <a:lstStyle/>
        <a:p>
          <a:endParaRPr lang="en-US"/>
        </a:p>
      </dgm:t>
    </dgm:pt>
    <dgm:pt modelId="{E0CFA9CA-09C5-4B49-B3B4-23B6561FC3B5}" type="sibTrans" cxnId="{1748C679-E7DC-4DBC-849D-EF032A266D61}">
      <dgm:prSet/>
      <dgm:spPr/>
      <dgm:t>
        <a:bodyPr/>
        <a:lstStyle/>
        <a:p>
          <a:endParaRPr lang="en-US"/>
        </a:p>
      </dgm:t>
    </dgm:pt>
    <dgm:pt modelId="{54E752A1-01EE-4212-A5C6-E87BAC15C3A4}">
      <dgm:prSet/>
      <dgm:spPr/>
      <dgm:t>
        <a:bodyPr/>
        <a:lstStyle/>
        <a:p>
          <a:r>
            <a:rPr lang="en-GB" dirty="0"/>
            <a:t>In South Africa, the escalating incidents of gender-based violence underscore </a:t>
          </a:r>
          <a:r>
            <a:rPr lang="en-GB" b="1" dirty="0"/>
            <a:t>the need for strengthened social work interventions.</a:t>
          </a:r>
          <a:endParaRPr lang="en-US" b="1" dirty="0"/>
        </a:p>
      </dgm:t>
    </dgm:pt>
    <dgm:pt modelId="{7D0EB8AB-C1ED-4801-9A63-53C4D256D280}" type="parTrans" cxnId="{55E2BCAC-D941-4767-8174-346007AA4BE8}">
      <dgm:prSet/>
      <dgm:spPr/>
      <dgm:t>
        <a:bodyPr/>
        <a:lstStyle/>
        <a:p>
          <a:endParaRPr lang="en-US"/>
        </a:p>
      </dgm:t>
    </dgm:pt>
    <dgm:pt modelId="{711ABB77-4848-4039-B539-ADA14FD98ABF}" type="sibTrans" cxnId="{55E2BCAC-D941-4767-8174-346007AA4BE8}">
      <dgm:prSet/>
      <dgm:spPr/>
      <dgm:t>
        <a:bodyPr/>
        <a:lstStyle/>
        <a:p>
          <a:endParaRPr lang="en-US"/>
        </a:p>
      </dgm:t>
    </dgm:pt>
    <dgm:pt modelId="{6492C09E-B476-4C06-AF3A-1C9E19C44208}">
      <dgm:prSet/>
      <dgm:spPr/>
      <dgm:t>
        <a:bodyPr/>
        <a:lstStyle/>
        <a:p>
          <a:r>
            <a:rPr lang="en-US" dirty="0"/>
            <a:t>In the </a:t>
          </a:r>
          <a:r>
            <a:rPr lang="en-US" b="1" dirty="0"/>
            <a:t>first three months of 2023</a:t>
          </a:r>
          <a:r>
            <a:rPr lang="en-US" dirty="0"/>
            <a:t>, </a:t>
          </a:r>
          <a:r>
            <a:rPr lang="en-US" b="1" dirty="0"/>
            <a:t>10512 women were raped</a:t>
          </a:r>
          <a:r>
            <a:rPr lang="en-US" dirty="0"/>
            <a:t>, </a:t>
          </a:r>
          <a:r>
            <a:rPr lang="en-US" b="1" dirty="0"/>
            <a:t>1485 attempted murders </a:t>
          </a:r>
          <a:r>
            <a:rPr lang="en-US" dirty="0"/>
            <a:t>of women were </a:t>
          </a:r>
          <a:r>
            <a:rPr lang="en-US" b="1" dirty="0"/>
            <a:t>reported</a:t>
          </a:r>
          <a:r>
            <a:rPr lang="en-US" dirty="0"/>
            <a:t>, </a:t>
          </a:r>
          <a:r>
            <a:rPr lang="en-US" b="1" dirty="0"/>
            <a:t>969 women were killed</a:t>
          </a:r>
          <a:r>
            <a:rPr lang="en-US" dirty="0"/>
            <a:t>, and </a:t>
          </a:r>
          <a:r>
            <a:rPr lang="en-US" b="1" dirty="0"/>
            <a:t>over 15,000 women were assaulted</a:t>
          </a:r>
          <a:endParaRPr lang="en-US" dirty="0"/>
        </a:p>
      </dgm:t>
    </dgm:pt>
    <dgm:pt modelId="{E16FBDBB-1B7E-427C-AB8B-166CCCB58531}" type="parTrans" cxnId="{247AF44F-E5D8-4984-A549-048757017520}">
      <dgm:prSet/>
      <dgm:spPr/>
      <dgm:t>
        <a:bodyPr/>
        <a:lstStyle/>
        <a:p>
          <a:endParaRPr lang="en-US"/>
        </a:p>
      </dgm:t>
    </dgm:pt>
    <dgm:pt modelId="{EA63FA2C-2FCD-42CB-AE18-A14DD9B2CA02}" type="sibTrans" cxnId="{247AF44F-E5D8-4984-A549-048757017520}">
      <dgm:prSet/>
      <dgm:spPr/>
      <dgm:t>
        <a:bodyPr/>
        <a:lstStyle/>
        <a:p>
          <a:endParaRPr lang="en-US"/>
        </a:p>
      </dgm:t>
    </dgm:pt>
    <dgm:pt modelId="{DEF4408E-3753-4FAF-B37F-79199BA2D216}">
      <dgm:prSet/>
      <dgm:spPr/>
      <dgm:t>
        <a:bodyPr/>
        <a:lstStyle/>
        <a:p>
          <a:r>
            <a:rPr lang="en-GB" dirty="0"/>
            <a:t>GBV </a:t>
          </a:r>
          <a:r>
            <a:rPr lang="en-US" dirty="0"/>
            <a:t>most </a:t>
          </a:r>
          <a:r>
            <a:rPr lang="en-US" b="1" dirty="0"/>
            <a:t>predominant human rights violations in the world </a:t>
          </a:r>
          <a:r>
            <a:rPr lang="en-US" dirty="0"/>
            <a:t>affecting mainly women and girls.</a:t>
          </a:r>
        </a:p>
      </dgm:t>
    </dgm:pt>
    <dgm:pt modelId="{18B9773F-F724-43B6-9AD3-2F8C6A460B89}" type="parTrans" cxnId="{33D839BB-E753-4805-9FFE-1230B1E6F9C4}">
      <dgm:prSet/>
      <dgm:spPr/>
      <dgm:t>
        <a:bodyPr/>
        <a:lstStyle/>
        <a:p>
          <a:endParaRPr lang="en-US"/>
        </a:p>
      </dgm:t>
    </dgm:pt>
    <dgm:pt modelId="{8F739AA9-585D-42A8-838E-7372EC6DFB32}" type="sibTrans" cxnId="{33D839BB-E753-4805-9FFE-1230B1E6F9C4}">
      <dgm:prSet/>
      <dgm:spPr/>
      <dgm:t>
        <a:bodyPr/>
        <a:lstStyle/>
        <a:p>
          <a:endParaRPr lang="en-US"/>
        </a:p>
      </dgm:t>
    </dgm:pt>
    <dgm:pt modelId="{EC23507E-93B3-4F96-98B7-014FBA85C9C8}">
      <dgm:prSet/>
      <dgm:spPr/>
      <dgm:t>
        <a:bodyPr/>
        <a:lstStyle/>
        <a:p>
          <a:r>
            <a:rPr lang="en-US" b="1" dirty="0"/>
            <a:t>Various forms of GBV</a:t>
          </a:r>
          <a:r>
            <a:rPr lang="en-US" dirty="0"/>
            <a:t>: physical abuse; sexual abuse; emotional, verbal, and psychological abuse; economic coercion; intimidation; harassment, and stalking.</a:t>
          </a:r>
        </a:p>
      </dgm:t>
    </dgm:pt>
    <dgm:pt modelId="{37A8B37A-75F4-4BA9-83B2-B88D378A962E}" type="parTrans" cxnId="{7ACE8657-64AD-4C83-B3F0-8CCB4EFA7E68}">
      <dgm:prSet/>
      <dgm:spPr/>
      <dgm:t>
        <a:bodyPr/>
        <a:lstStyle/>
        <a:p>
          <a:endParaRPr lang="en-US"/>
        </a:p>
      </dgm:t>
    </dgm:pt>
    <dgm:pt modelId="{56252378-F119-435E-8B91-6D0C229FBD23}" type="sibTrans" cxnId="{7ACE8657-64AD-4C83-B3F0-8CCB4EFA7E68}">
      <dgm:prSet/>
      <dgm:spPr/>
      <dgm:t>
        <a:bodyPr/>
        <a:lstStyle/>
        <a:p>
          <a:endParaRPr lang="en-US"/>
        </a:p>
      </dgm:t>
    </dgm:pt>
    <dgm:pt modelId="{1EEB0E40-7AA6-407C-9D7F-2DC18EE46016}" type="pres">
      <dgm:prSet presAssocID="{889D7959-C8BE-4FC0-8A79-4D2FD8EAF6EB}" presName="diagram" presStyleCnt="0">
        <dgm:presLayoutVars>
          <dgm:dir/>
          <dgm:resizeHandles val="exact"/>
        </dgm:presLayoutVars>
      </dgm:prSet>
      <dgm:spPr/>
    </dgm:pt>
    <dgm:pt modelId="{AE362419-4F80-412B-9440-77D2F7D87479}" type="pres">
      <dgm:prSet presAssocID="{AFA16163-CCDF-46FC-9806-F5564393AF9D}" presName="node" presStyleLbl="node1" presStyleIdx="0" presStyleCnt="7" custScaleY="135553">
        <dgm:presLayoutVars>
          <dgm:bulletEnabled val="1"/>
        </dgm:presLayoutVars>
      </dgm:prSet>
      <dgm:spPr/>
    </dgm:pt>
    <dgm:pt modelId="{6BD25DA4-BEBF-46A5-A81E-6568979712AD}" type="pres">
      <dgm:prSet presAssocID="{2380E5B7-E63A-4712-B726-E83709A2D15D}" presName="sibTrans" presStyleCnt="0"/>
      <dgm:spPr/>
    </dgm:pt>
    <dgm:pt modelId="{B919E2C3-1372-44BE-B9C5-25D5BC46F110}" type="pres">
      <dgm:prSet presAssocID="{D9D3FABD-2AC4-4273-BA53-69D2D2FBC574}" presName="node" presStyleLbl="node1" presStyleIdx="1" presStyleCnt="7" custScaleY="138339">
        <dgm:presLayoutVars>
          <dgm:bulletEnabled val="1"/>
        </dgm:presLayoutVars>
      </dgm:prSet>
      <dgm:spPr/>
    </dgm:pt>
    <dgm:pt modelId="{8811DC88-1B87-4DA1-AF9C-2EFE8105DE9F}" type="pres">
      <dgm:prSet presAssocID="{3CCD83AF-DF84-425D-A116-67EBFFBB6C25}" presName="sibTrans" presStyleCnt="0"/>
      <dgm:spPr/>
    </dgm:pt>
    <dgm:pt modelId="{6E92FC8B-FC0E-4FFA-8299-7AF1B0B82A51}" type="pres">
      <dgm:prSet presAssocID="{8BB912BE-C16D-4D20-8D7B-B023A284C9BC}" presName="node" presStyleLbl="node1" presStyleIdx="2" presStyleCnt="7" custScaleY="136946">
        <dgm:presLayoutVars>
          <dgm:bulletEnabled val="1"/>
        </dgm:presLayoutVars>
      </dgm:prSet>
      <dgm:spPr/>
    </dgm:pt>
    <dgm:pt modelId="{63689B6D-CCF6-4941-A698-A97048D06E82}" type="pres">
      <dgm:prSet presAssocID="{E0CFA9CA-09C5-4B49-B3B4-23B6561FC3B5}" presName="sibTrans" presStyleCnt="0"/>
      <dgm:spPr/>
    </dgm:pt>
    <dgm:pt modelId="{AAEA0242-EFD0-495F-8D68-5C171BD4D681}" type="pres">
      <dgm:prSet presAssocID="{54E752A1-01EE-4212-A5C6-E87BAC15C3A4}" presName="node" presStyleLbl="node1" presStyleIdx="3" presStyleCnt="7" custScaleY="135553">
        <dgm:presLayoutVars>
          <dgm:bulletEnabled val="1"/>
        </dgm:presLayoutVars>
      </dgm:prSet>
      <dgm:spPr/>
    </dgm:pt>
    <dgm:pt modelId="{5F4821E7-8D39-46AD-8F25-AF624A5054AB}" type="pres">
      <dgm:prSet presAssocID="{711ABB77-4848-4039-B539-ADA14FD98ABF}" presName="sibTrans" presStyleCnt="0"/>
      <dgm:spPr/>
    </dgm:pt>
    <dgm:pt modelId="{C48EAC32-7FE6-4910-B3A2-C319EFE0BEA1}" type="pres">
      <dgm:prSet presAssocID="{6492C09E-B476-4C06-AF3A-1C9E19C44208}" presName="node" presStyleLbl="node1" presStyleIdx="4" presStyleCnt="7" custScaleY="133253">
        <dgm:presLayoutVars>
          <dgm:bulletEnabled val="1"/>
        </dgm:presLayoutVars>
      </dgm:prSet>
      <dgm:spPr/>
    </dgm:pt>
    <dgm:pt modelId="{F88B1053-EDED-4522-A5D4-81F0572D7899}" type="pres">
      <dgm:prSet presAssocID="{EA63FA2C-2FCD-42CB-AE18-A14DD9B2CA02}" presName="sibTrans" presStyleCnt="0"/>
      <dgm:spPr/>
    </dgm:pt>
    <dgm:pt modelId="{B41CB5A9-BAD5-4EED-BFDF-F60E527386ED}" type="pres">
      <dgm:prSet presAssocID="{DEF4408E-3753-4FAF-B37F-79199BA2D216}" presName="node" presStyleLbl="node1" presStyleIdx="5" presStyleCnt="7" custScaleY="134646">
        <dgm:presLayoutVars>
          <dgm:bulletEnabled val="1"/>
        </dgm:presLayoutVars>
      </dgm:prSet>
      <dgm:spPr/>
    </dgm:pt>
    <dgm:pt modelId="{6B9FFD36-8F96-461A-99EF-0E9E1C5E3522}" type="pres">
      <dgm:prSet presAssocID="{8F739AA9-585D-42A8-838E-7372EC6DFB32}" presName="sibTrans" presStyleCnt="0"/>
      <dgm:spPr/>
    </dgm:pt>
    <dgm:pt modelId="{A062F9C2-7AD8-4F82-B8C8-95EE89658CA9}" type="pres">
      <dgm:prSet presAssocID="{EC23507E-93B3-4F96-98B7-014FBA85C9C8}" presName="node" presStyleLbl="node1" presStyleIdx="6" presStyleCnt="7" custScaleY="136040" custLinFactNeighborX="836" custLinFactNeighborY="2089">
        <dgm:presLayoutVars>
          <dgm:bulletEnabled val="1"/>
        </dgm:presLayoutVars>
      </dgm:prSet>
      <dgm:spPr/>
    </dgm:pt>
  </dgm:ptLst>
  <dgm:cxnLst>
    <dgm:cxn modelId="{3C8D6D16-7DE9-4771-A1D1-291A9365F5EC}" type="presOf" srcId="{EC23507E-93B3-4F96-98B7-014FBA85C9C8}" destId="{A062F9C2-7AD8-4F82-B8C8-95EE89658CA9}" srcOrd="0" destOrd="0" presId="urn:microsoft.com/office/officeart/2005/8/layout/default"/>
    <dgm:cxn modelId="{9C1A3417-E8B1-4EE0-B326-C0FB595CDAA1}" type="presOf" srcId="{889D7959-C8BE-4FC0-8A79-4D2FD8EAF6EB}" destId="{1EEB0E40-7AA6-407C-9D7F-2DC18EE46016}" srcOrd="0" destOrd="0" presId="urn:microsoft.com/office/officeart/2005/8/layout/default"/>
    <dgm:cxn modelId="{EAB6B424-F9FC-4548-8887-8ECD85321B75}" srcId="{889D7959-C8BE-4FC0-8A79-4D2FD8EAF6EB}" destId="{D9D3FABD-2AC4-4273-BA53-69D2D2FBC574}" srcOrd="1" destOrd="0" parTransId="{0DD2E59E-B4C2-41C0-9E7A-F43916096C05}" sibTransId="{3CCD83AF-DF84-425D-A116-67EBFFBB6C25}"/>
    <dgm:cxn modelId="{525EF632-44D0-4A7B-8DBE-EF8A1C2F7B45}" type="presOf" srcId="{54E752A1-01EE-4212-A5C6-E87BAC15C3A4}" destId="{AAEA0242-EFD0-495F-8D68-5C171BD4D681}" srcOrd="0" destOrd="0" presId="urn:microsoft.com/office/officeart/2005/8/layout/default"/>
    <dgm:cxn modelId="{F1031D3C-5D88-40B7-9E75-8B5923E3B314}" type="presOf" srcId="{AFA16163-CCDF-46FC-9806-F5564393AF9D}" destId="{AE362419-4F80-412B-9440-77D2F7D87479}" srcOrd="0" destOrd="0" presId="urn:microsoft.com/office/officeart/2005/8/layout/default"/>
    <dgm:cxn modelId="{247AF44F-E5D8-4984-A549-048757017520}" srcId="{889D7959-C8BE-4FC0-8A79-4D2FD8EAF6EB}" destId="{6492C09E-B476-4C06-AF3A-1C9E19C44208}" srcOrd="4" destOrd="0" parTransId="{E16FBDBB-1B7E-427C-AB8B-166CCCB58531}" sibTransId="{EA63FA2C-2FCD-42CB-AE18-A14DD9B2CA02}"/>
    <dgm:cxn modelId="{1A07F352-2857-42FF-981C-1CFF87C3F29E}" type="presOf" srcId="{DEF4408E-3753-4FAF-B37F-79199BA2D216}" destId="{B41CB5A9-BAD5-4EED-BFDF-F60E527386ED}" srcOrd="0" destOrd="0" presId="urn:microsoft.com/office/officeart/2005/8/layout/default"/>
    <dgm:cxn modelId="{7ACE8657-64AD-4C83-B3F0-8CCB4EFA7E68}" srcId="{889D7959-C8BE-4FC0-8A79-4D2FD8EAF6EB}" destId="{EC23507E-93B3-4F96-98B7-014FBA85C9C8}" srcOrd="6" destOrd="0" parTransId="{37A8B37A-75F4-4BA9-83B2-B88D378A962E}" sibTransId="{56252378-F119-435E-8B91-6D0C229FBD23}"/>
    <dgm:cxn modelId="{1748C679-E7DC-4DBC-849D-EF032A266D61}" srcId="{889D7959-C8BE-4FC0-8A79-4D2FD8EAF6EB}" destId="{8BB912BE-C16D-4D20-8D7B-B023A284C9BC}" srcOrd="2" destOrd="0" parTransId="{C3744DEC-8F45-42B0-B20C-B343C17EC985}" sibTransId="{E0CFA9CA-09C5-4B49-B3B4-23B6561FC3B5}"/>
    <dgm:cxn modelId="{FD710F86-E9BD-4025-BB34-86FD45F5B86F}" srcId="{889D7959-C8BE-4FC0-8A79-4D2FD8EAF6EB}" destId="{AFA16163-CCDF-46FC-9806-F5564393AF9D}" srcOrd="0" destOrd="0" parTransId="{F6494CDB-3BD7-47F4-81FF-B6036C6F714B}" sibTransId="{2380E5B7-E63A-4712-B726-E83709A2D15D}"/>
    <dgm:cxn modelId="{F21CECA1-97A0-4A68-842B-80CBAB1530AD}" type="presOf" srcId="{6492C09E-B476-4C06-AF3A-1C9E19C44208}" destId="{C48EAC32-7FE6-4910-B3A2-C319EFE0BEA1}" srcOrd="0" destOrd="0" presId="urn:microsoft.com/office/officeart/2005/8/layout/default"/>
    <dgm:cxn modelId="{55E2BCAC-D941-4767-8174-346007AA4BE8}" srcId="{889D7959-C8BE-4FC0-8A79-4D2FD8EAF6EB}" destId="{54E752A1-01EE-4212-A5C6-E87BAC15C3A4}" srcOrd="3" destOrd="0" parTransId="{7D0EB8AB-C1ED-4801-9A63-53C4D256D280}" sibTransId="{711ABB77-4848-4039-B539-ADA14FD98ABF}"/>
    <dgm:cxn modelId="{4E2D93B7-4DF1-450A-A757-7EE737FF74C7}" type="presOf" srcId="{8BB912BE-C16D-4D20-8D7B-B023A284C9BC}" destId="{6E92FC8B-FC0E-4FFA-8299-7AF1B0B82A51}" srcOrd="0" destOrd="0" presId="urn:microsoft.com/office/officeart/2005/8/layout/default"/>
    <dgm:cxn modelId="{33D839BB-E753-4805-9FFE-1230B1E6F9C4}" srcId="{889D7959-C8BE-4FC0-8A79-4D2FD8EAF6EB}" destId="{DEF4408E-3753-4FAF-B37F-79199BA2D216}" srcOrd="5" destOrd="0" parTransId="{18B9773F-F724-43B6-9AD3-2F8C6A460B89}" sibTransId="{8F739AA9-585D-42A8-838E-7372EC6DFB32}"/>
    <dgm:cxn modelId="{053EBCD2-E49A-42F4-BC1C-8B1042C8E7E4}" type="presOf" srcId="{D9D3FABD-2AC4-4273-BA53-69D2D2FBC574}" destId="{B919E2C3-1372-44BE-B9C5-25D5BC46F110}" srcOrd="0" destOrd="0" presId="urn:microsoft.com/office/officeart/2005/8/layout/default"/>
    <dgm:cxn modelId="{9A895814-3E7F-4078-A290-ED8C82BE929C}" type="presParOf" srcId="{1EEB0E40-7AA6-407C-9D7F-2DC18EE46016}" destId="{AE362419-4F80-412B-9440-77D2F7D87479}" srcOrd="0" destOrd="0" presId="urn:microsoft.com/office/officeart/2005/8/layout/default"/>
    <dgm:cxn modelId="{6D3F8A52-CCFF-4AEF-A575-3D3097F57B1A}" type="presParOf" srcId="{1EEB0E40-7AA6-407C-9D7F-2DC18EE46016}" destId="{6BD25DA4-BEBF-46A5-A81E-6568979712AD}" srcOrd="1" destOrd="0" presId="urn:microsoft.com/office/officeart/2005/8/layout/default"/>
    <dgm:cxn modelId="{BFCF64BA-2E23-4762-BF7E-D1BF507E943E}" type="presParOf" srcId="{1EEB0E40-7AA6-407C-9D7F-2DC18EE46016}" destId="{B919E2C3-1372-44BE-B9C5-25D5BC46F110}" srcOrd="2" destOrd="0" presId="urn:microsoft.com/office/officeart/2005/8/layout/default"/>
    <dgm:cxn modelId="{FEBB23AA-31DF-4211-9931-A04766E7B10E}" type="presParOf" srcId="{1EEB0E40-7AA6-407C-9D7F-2DC18EE46016}" destId="{8811DC88-1B87-4DA1-AF9C-2EFE8105DE9F}" srcOrd="3" destOrd="0" presId="urn:microsoft.com/office/officeart/2005/8/layout/default"/>
    <dgm:cxn modelId="{4A851B1B-5F63-4FD3-B2A0-2BEF544DAE44}" type="presParOf" srcId="{1EEB0E40-7AA6-407C-9D7F-2DC18EE46016}" destId="{6E92FC8B-FC0E-4FFA-8299-7AF1B0B82A51}" srcOrd="4" destOrd="0" presId="urn:microsoft.com/office/officeart/2005/8/layout/default"/>
    <dgm:cxn modelId="{ADD10303-E901-416A-BD73-6AF44DD1CE23}" type="presParOf" srcId="{1EEB0E40-7AA6-407C-9D7F-2DC18EE46016}" destId="{63689B6D-CCF6-4941-A698-A97048D06E82}" srcOrd="5" destOrd="0" presId="urn:microsoft.com/office/officeart/2005/8/layout/default"/>
    <dgm:cxn modelId="{6410E5F2-7777-445E-B2C4-A3290ABEBA10}" type="presParOf" srcId="{1EEB0E40-7AA6-407C-9D7F-2DC18EE46016}" destId="{AAEA0242-EFD0-495F-8D68-5C171BD4D681}" srcOrd="6" destOrd="0" presId="urn:microsoft.com/office/officeart/2005/8/layout/default"/>
    <dgm:cxn modelId="{B62CD7D7-99C9-4F3D-8065-C7A3D68BA2F0}" type="presParOf" srcId="{1EEB0E40-7AA6-407C-9D7F-2DC18EE46016}" destId="{5F4821E7-8D39-46AD-8F25-AF624A5054AB}" srcOrd="7" destOrd="0" presId="urn:microsoft.com/office/officeart/2005/8/layout/default"/>
    <dgm:cxn modelId="{F39E3734-7C6C-4505-8F59-EB6E8F456378}" type="presParOf" srcId="{1EEB0E40-7AA6-407C-9D7F-2DC18EE46016}" destId="{C48EAC32-7FE6-4910-B3A2-C319EFE0BEA1}" srcOrd="8" destOrd="0" presId="urn:microsoft.com/office/officeart/2005/8/layout/default"/>
    <dgm:cxn modelId="{5993C396-B32A-40AF-A3A1-2E7E45C887BA}" type="presParOf" srcId="{1EEB0E40-7AA6-407C-9D7F-2DC18EE46016}" destId="{F88B1053-EDED-4522-A5D4-81F0572D7899}" srcOrd="9" destOrd="0" presId="urn:microsoft.com/office/officeart/2005/8/layout/default"/>
    <dgm:cxn modelId="{8A0CE2BA-B535-4259-BDA3-FF535D881612}" type="presParOf" srcId="{1EEB0E40-7AA6-407C-9D7F-2DC18EE46016}" destId="{B41CB5A9-BAD5-4EED-BFDF-F60E527386ED}" srcOrd="10" destOrd="0" presId="urn:microsoft.com/office/officeart/2005/8/layout/default"/>
    <dgm:cxn modelId="{1F0D46A0-1EF5-4FBC-8341-00EAFEB816AA}" type="presParOf" srcId="{1EEB0E40-7AA6-407C-9D7F-2DC18EE46016}" destId="{6B9FFD36-8F96-461A-99EF-0E9E1C5E3522}" srcOrd="11" destOrd="0" presId="urn:microsoft.com/office/officeart/2005/8/layout/default"/>
    <dgm:cxn modelId="{5E18FD28-F5E2-4655-9A02-05581A9B0C5C}" type="presParOf" srcId="{1EEB0E40-7AA6-407C-9D7F-2DC18EE46016}" destId="{A062F9C2-7AD8-4F82-B8C8-95EE89658CA9}"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7C15572-45F3-43D2-85B4-E71030519DF9}" type="doc">
      <dgm:prSet loTypeId="urn:microsoft.com/office/officeart/2018/5/layout/IconCircleLabelList" loCatId="icon" qsTypeId="urn:microsoft.com/office/officeart/2005/8/quickstyle/simple1" qsCatId="simple" csTypeId="urn:microsoft.com/office/officeart/2005/8/colors/accent1_2" csCatId="accent1" phldr="1"/>
      <dgm:spPr/>
      <dgm:t>
        <a:bodyPr/>
        <a:lstStyle/>
        <a:p>
          <a:endParaRPr lang="en-US"/>
        </a:p>
      </dgm:t>
    </dgm:pt>
    <dgm:pt modelId="{F1FBF5E2-B1AB-4943-BBEB-04214131D143}">
      <dgm:prSet custT="1"/>
      <dgm:spPr/>
      <dgm:t>
        <a:bodyPr/>
        <a:lstStyle/>
        <a:p>
          <a:pPr>
            <a:lnSpc>
              <a:spcPct val="100000"/>
            </a:lnSpc>
            <a:defRPr cap="all"/>
          </a:pPr>
          <a:r>
            <a:rPr lang="en-GB" sz="1600" dirty="0"/>
            <a:t>Qualitative study</a:t>
          </a:r>
          <a:endParaRPr lang="en-US" sz="1600" dirty="0"/>
        </a:p>
      </dgm:t>
    </dgm:pt>
    <dgm:pt modelId="{CF80E83C-2FEA-43F3-A544-41A9EC8D4068}" type="parTrans" cxnId="{24FBA019-4983-4697-8297-598A754DD97D}">
      <dgm:prSet/>
      <dgm:spPr/>
      <dgm:t>
        <a:bodyPr/>
        <a:lstStyle/>
        <a:p>
          <a:endParaRPr lang="en-US"/>
        </a:p>
      </dgm:t>
    </dgm:pt>
    <dgm:pt modelId="{6254BAD5-1DE9-4F2C-B867-F46BFEB9A0ED}" type="sibTrans" cxnId="{24FBA019-4983-4697-8297-598A754DD97D}">
      <dgm:prSet/>
      <dgm:spPr/>
      <dgm:t>
        <a:bodyPr/>
        <a:lstStyle/>
        <a:p>
          <a:endParaRPr lang="en-US"/>
        </a:p>
      </dgm:t>
    </dgm:pt>
    <dgm:pt modelId="{49C39334-FA64-4B26-BFFF-E698543FDEEA}">
      <dgm:prSet custT="1"/>
      <dgm:spPr/>
      <dgm:t>
        <a:bodyPr/>
        <a:lstStyle/>
        <a:p>
          <a:pPr>
            <a:lnSpc>
              <a:spcPct val="100000"/>
            </a:lnSpc>
            <a:defRPr cap="all"/>
          </a:pPr>
          <a:r>
            <a:rPr lang="en-GB" sz="1600" dirty="0"/>
            <a:t>Phenomenological research design</a:t>
          </a:r>
          <a:endParaRPr lang="en-US" sz="1600" dirty="0"/>
        </a:p>
      </dgm:t>
    </dgm:pt>
    <dgm:pt modelId="{52E774F7-DFCF-44A5-BDBC-6E63CCF98CF8}" type="parTrans" cxnId="{583B79E4-86BF-47C3-9330-7EBA80774815}">
      <dgm:prSet/>
      <dgm:spPr/>
      <dgm:t>
        <a:bodyPr/>
        <a:lstStyle/>
        <a:p>
          <a:endParaRPr lang="en-US"/>
        </a:p>
      </dgm:t>
    </dgm:pt>
    <dgm:pt modelId="{C2EC14EB-AD96-472F-AD5E-8DF876094370}" type="sibTrans" cxnId="{583B79E4-86BF-47C3-9330-7EBA80774815}">
      <dgm:prSet/>
      <dgm:spPr/>
      <dgm:t>
        <a:bodyPr/>
        <a:lstStyle/>
        <a:p>
          <a:endParaRPr lang="en-US"/>
        </a:p>
      </dgm:t>
    </dgm:pt>
    <dgm:pt modelId="{0464728A-1310-4B87-A5C2-7099E9992821}">
      <dgm:prSet custT="1"/>
      <dgm:spPr/>
      <dgm:t>
        <a:bodyPr/>
        <a:lstStyle/>
        <a:p>
          <a:pPr>
            <a:lnSpc>
              <a:spcPct val="100000"/>
            </a:lnSpc>
            <a:defRPr cap="all"/>
          </a:pPr>
          <a:r>
            <a:rPr lang="en-GB" sz="1600" dirty="0"/>
            <a:t>A purposive sample of 26 social workers – government and NGO setting, 3 or more years employment in GBV sector</a:t>
          </a:r>
          <a:r>
            <a:rPr lang="en-GB" sz="1100" dirty="0"/>
            <a:t>.</a:t>
          </a:r>
          <a:endParaRPr lang="en-US" sz="1100" dirty="0"/>
        </a:p>
      </dgm:t>
    </dgm:pt>
    <dgm:pt modelId="{EE3FAD52-2935-4098-85C8-CA29AA387A2C}" type="parTrans" cxnId="{C3A22C8F-3E65-47F4-8C9A-2E372224D210}">
      <dgm:prSet/>
      <dgm:spPr/>
      <dgm:t>
        <a:bodyPr/>
        <a:lstStyle/>
        <a:p>
          <a:endParaRPr lang="en-US"/>
        </a:p>
      </dgm:t>
    </dgm:pt>
    <dgm:pt modelId="{711FF5A6-FBF9-47B7-A351-EB5B913EAD13}" type="sibTrans" cxnId="{C3A22C8F-3E65-47F4-8C9A-2E372224D210}">
      <dgm:prSet/>
      <dgm:spPr/>
      <dgm:t>
        <a:bodyPr/>
        <a:lstStyle/>
        <a:p>
          <a:endParaRPr lang="en-US"/>
        </a:p>
      </dgm:t>
    </dgm:pt>
    <dgm:pt modelId="{0BD2C645-1800-4275-B544-346B4FEA6544}">
      <dgm:prSet custT="1"/>
      <dgm:spPr/>
      <dgm:t>
        <a:bodyPr/>
        <a:lstStyle/>
        <a:p>
          <a:pPr>
            <a:lnSpc>
              <a:spcPct val="100000"/>
            </a:lnSpc>
            <a:defRPr cap="all"/>
          </a:pPr>
          <a:r>
            <a:rPr lang="en-GB" sz="1600" dirty="0"/>
            <a:t>Data collection: semi structured interviews, focus group discussions, documents analysis (policy and legislation GBV specific)</a:t>
          </a:r>
          <a:endParaRPr lang="en-US" sz="1600" dirty="0"/>
        </a:p>
      </dgm:t>
    </dgm:pt>
    <dgm:pt modelId="{6E6E714C-A97A-4B51-91A4-068121DD7C87}" type="parTrans" cxnId="{9CE25EB4-A2F6-4AAD-9B17-43E10F1A9BC0}">
      <dgm:prSet/>
      <dgm:spPr/>
      <dgm:t>
        <a:bodyPr/>
        <a:lstStyle/>
        <a:p>
          <a:endParaRPr lang="en-US"/>
        </a:p>
      </dgm:t>
    </dgm:pt>
    <dgm:pt modelId="{5E640736-63BF-4D65-AC7D-50595D781D61}" type="sibTrans" cxnId="{9CE25EB4-A2F6-4AAD-9B17-43E10F1A9BC0}">
      <dgm:prSet/>
      <dgm:spPr/>
      <dgm:t>
        <a:bodyPr/>
        <a:lstStyle/>
        <a:p>
          <a:endParaRPr lang="en-US"/>
        </a:p>
      </dgm:t>
    </dgm:pt>
    <dgm:pt modelId="{E498C5EA-DCB8-44C8-943A-187C54D1A294}">
      <dgm:prSet custT="1"/>
      <dgm:spPr/>
      <dgm:t>
        <a:bodyPr/>
        <a:lstStyle/>
        <a:p>
          <a:pPr>
            <a:lnSpc>
              <a:spcPct val="100000"/>
            </a:lnSpc>
            <a:defRPr cap="all"/>
          </a:pPr>
          <a:r>
            <a:rPr lang="en-GB" sz="1600" dirty="0"/>
            <a:t>Thematic content analysis incorporated with NVIVO</a:t>
          </a:r>
          <a:endParaRPr lang="en-US" sz="1600" dirty="0"/>
        </a:p>
      </dgm:t>
    </dgm:pt>
    <dgm:pt modelId="{42264931-8F40-4E6F-81D9-9FBDDD1A2465}" type="parTrans" cxnId="{51275958-E5A3-496F-9251-05B91CD7B134}">
      <dgm:prSet/>
      <dgm:spPr/>
      <dgm:t>
        <a:bodyPr/>
        <a:lstStyle/>
        <a:p>
          <a:endParaRPr lang="en-US"/>
        </a:p>
      </dgm:t>
    </dgm:pt>
    <dgm:pt modelId="{E9B5A2D0-9488-4DA6-8177-5ECBAACC2D1C}" type="sibTrans" cxnId="{51275958-E5A3-496F-9251-05B91CD7B134}">
      <dgm:prSet/>
      <dgm:spPr/>
      <dgm:t>
        <a:bodyPr/>
        <a:lstStyle/>
        <a:p>
          <a:endParaRPr lang="en-US"/>
        </a:p>
      </dgm:t>
    </dgm:pt>
    <dgm:pt modelId="{55F3673D-4E49-4E93-B351-FE267FD17D5D}" type="pres">
      <dgm:prSet presAssocID="{97C15572-45F3-43D2-85B4-E71030519DF9}" presName="root" presStyleCnt="0">
        <dgm:presLayoutVars>
          <dgm:dir/>
          <dgm:resizeHandles val="exact"/>
        </dgm:presLayoutVars>
      </dgm:prSet>
      <dgm:spPr/>
    </dgm:pt>
    <dgm:pt modelId="{B95D0A63-9BB9-427F-A78B-1FA336FAF881}" type="pres">
      <dgm:prSet presAssocID="{F1FBF5E2-B1AB-4943-BBEB-04214131D143}" presName="compNode" presStyleCnt="0"/>
      <dgm:spPr/>
    </dgm:pt>
    <dgm:pt modelId="{DFE5211D-658F-4B1A-918F-81DB210F5E31}" type="pres">
      <dgm:prSet presAssocID="{F1FBF5E2-B1AB-4943-BBEB-04214131D143}" presName="iconBgRect" presStyleLbl="bgShp" presStyleIdx="0" presStyleCnt="5"/>
      <dgm:spPr/>
    </dgm:pt>
    <dgm:pt modelId="{7C4C77FF-5CF3-45E9-8F1F-4251CD6A6197}" type="pres">
      <dgm:prSet presAssocID="{F1FBF5E2-B1AB-4943-BBEB-04214131D143}"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hat"/>
        </a:ext>
      </dgm:extLst>
    </dgm:pt>
    <dgm:pt modelId="{9F8C1364-49FF-4681-8186-83AF543DCEF4}" type="pres">
      <dgm:prSet presAssocID="{F1FBF5E2-B1AB-4943-BBEB-04214131D143}" presName="spaceRect" presStyleCnt="0"/>
      <dgm:spPr/>
    </dgm:pt>
    <dgm:pt modelId="{3520C0B3-0362-46D4-BB4A-08CCBB2A6235}" type="pres">
      <dgm:prSet presAssocID="{F1FBF5E2-B1AB-4943-BBEB-04214131D143}" presName="textRect" presStyleLbl="revTx" presStyleIdx="0" presStyleCnt="5">
        <dgm:presLayoutVars>
          <dgm:chMax val="1"/>
          <dgm:chPref val="1"/>
        </dgm:presLayoutVars>
      </dgm:prSet>
      <dgm:spPr/>
    </dgm:pt>
    <dgm:pt modelId="{DD52521D-4F5B-4D1C-9CA4-9FB2E4767C5F}" type="pres">
      <dgm:prSet presAssocID="{6254BAD5-1DE9-4F2C-B867-F46BFEB9A0ED}" presName="sibTrans" presStyleCnt="0"/>
      <dgm:spPr/>
    </dgm:pt>
    <dgm:pt modelId="{422F3C04-07FB-4713-B71D-B8FDD73EDEC6}" type="pres">
      <dgm:prSet presAssocID="{49C39334-FA64-4B26-BFFF-E698543FDEEA}" presName="compNode" presStyleCnt="0"/>
      <dgm:spPr/>
    </dgm:pt>
    <dgm:pt modelId="{7633880F-FC9A-463E-BA6B-CCA50C7FFCA0}" type="pres">
      <dgm:prSet presAssocID="{49C39334-FA64-4B26-BFFF-E698543FDEEA}" presName="iconBgRect" presStyleLbl="bgShp" presStyleIdx="1" presStyleCnt="5"/>
      <dgm:spPr/>
    </dgm:pt>
    <dgm:pt modelId="{8DC8F74B-5C2A-4F56-8DA6-66CE63D215DF}" type="pres">
      <dgm:prSet presAssocID="{49C39334-FA64-4B26-BFFF-E698543FDEEA}"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DNA"/>
        </a:ext>
      </dgm:extLst>
    </dgm:pt>
    <dgm:pt modelId="{3EF69F95-2ED0-46F5-9992-8AB5355FF984}" type="pres">
      <dgm:prSet presAssocID="{49C39334-FA64-4B26-BFFF-E698543FDEEA}" presName="spaceRect" presStyleCnt="0"/>
      <dgm:spPr/>
    </dgm:pt>
    <dgm:pt modelId="{6AD7B467-E848-4FD8-AE9F-821BA121662B}" type="pres">
      <dgm:prSet presAssocID="{49C39334-FA64-4B26-BFFF-E698543FDEEA}" presName="textRect" presStyleLbl="revTx" presStyleIdx="1" presStyleCnt="5" custScaleX="110174">
        <dgm:presLayoutVars>
          <dgm:chMax val="1"/>
          <dgm:chPref val="1"/>
        </dgm:presLayoutVars>
      </dgm:prSet>
      <dgm:spPr/>
    </dgm:pt>
    <dgm:pt modelId="{4211D9D2-9998-425B-977A-30FB55816BEE}" type="pres">
      <dgm:prSet presAssocID="{C2EC14EB-AD96-472F-AD5E-8DF876094370}" presName="sibTrans" presStyleCnt="0"/>
      <dgm:spPr/>
    </dgm:pt>
    <dgm:pt modelId="{C2BB6E5B-3814-4C70-B280-816742D126F4}" type="pres">
      <dgm:prSet presAssocID="{0464728A-1310-4B87-A5C2-7099E9992821}" presName="compNode" presStyleCnt="0"/>
      <dgm:spPr/>
    </dgm:pt>
    <dgm:pt modelId="{24A2529C-4B54-4540-9485-CB4159919E3F}" type="pres">
      <dgm:prSet presAssocID="{0464728A-1310-4B87-A5C2-7099E9992821}" presName="iconBgRect" presStyleLbl="bgShp" presStyleIdx="2" presStyleCnt="5"/>
      <dgm:spPr/>
    </dgm:pt>
    <dgm:pt modelId="{304E36B8-C67C-4648-B0A5-88E76614F0BD}" type="pres">
      <dgm:prSet presAssocID="{0464728A-1310-4B87-A5C2-7099E9992821}"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Bank"/>
        </a:ext>
      </dgm:extLst>
    </dgm:pt>
    <dgm:pt modelId="{136DAFCA-4CFC-4F41-AC1C-4679AD997ADE}" type="pres">
      <dgm:prSet presAssocID="{0464728A-1310-4B87-A5C2-7099E9992821}" presName="spaceRect" presStyleCnt="0"/>
      <dgm:spPr/>
    </dgm:pt>
    <dgm:pt modelId="{C869906D-654E-43E6-9BA1-7A476030337B}" type="pres">
      <dgm:prSet presAssocID="{0464728A-1310-4B87-A5C2-7099E9992821}" presName="textRect" presStyleLbl="revTx" presStyleIdx="2" presStyleCnt="5">
        <dgm:presLayoutVars>
          <dgm:chMax val="1"/>
          <dgm:chPref val="1"/>
        </dgm:presLayoutVars>
      </dgm:prSet>
      <dgm:spPr/>
    </dgm:pt>
    <dgm:pt modelId="{E9C05A5A-BFA5-46DA-A20E-FE3D255DC78D}" type="pres">
      <dgm:prSet presAssocID="{711FF5A6-FBF9-47B7-A351-EB5B913EAD13}" presName="sibTrans" presStyleCnt="0"/>
      <dgm:spPr/>
    </dgm:pt>
    <dgm:pt modelId="{BEA58967-159C-48C0-B6E4-EDF6427090E3}" type="pres">
      <dgm:prSet presAssocID="{0BD2C645-1800-4275-B544-346B4FEA6544}" presName="compNode" presStyleCnt="0"/>
      <dgm:spPr/>
    </dgm:pt>
    <dgm:pt modelId="{E49483AB-6686-4D73-BD5E-0D12888AD9B6}" type="pres">
      <dgm:prSet presAssocID="{0BD2C645-1800-4275-B544-346B4FEA6544}" presName="iconBgRect" presStyleLbl="bgShp" presStyleIdx="3" presStyleCnt="5"/>
      <dgm:spPr/>
    </dgm:pt>
    <dgm:pt modelId="{4C43E528-E1B0-437F-BE66-1599ABCCB907}" type="pres">
      <dgm:prSet presAssocID="{0BD2C645-1800-4275-B544-346B4FEA6544}"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Meeting"/>
        </a:ext>
      </dgm:extLst>
    </dgm:pt>
    <dgm:pt modelId="{AB3D76FB-3F44-476E-AB71-BDE82708F633}" type="pres">
      <dgm:prSet presAssocID="{0BD2C645-1800-4275-B544-346B4FEA6544}" presName="spaceRect" presStyleCnt="0"/>
      <dgm:spPr/>
    </dgm:pt>
    <dgm:pt modelId="{55DA94F2-0AE7-4E8B-9CA9-3EC9B73F57FF}" type="pres">
      <dgm:prSet presAssocID="{0BD2C645-1800-4275-B544-346B4FEA6544}" presName="textRect" presStyleLbl="revTx" presStyleIdx="3" presStyleCnt="5">
        <dgm:presLayoutVars>
          <dgm:chMax val="1"/>
          <dgm:chPref val="1"/>
        </dgm:presLayoutVars>
      </dgm:prSet>
      <dgm:spPr/>
    </dgm:pt>
    <dgm:pt modelId="{4223B9C5-003E-4D72-A2DD-BCC18898C91D}" type="pres">
      <dgm:prSet presAssocID="{5E640736-63BF-4D65-AC7D-50595D781D61}" presName="sibTrans" presStyleCnt="0"/>
      <dgm:spPr/>
    </dgm:pt>
    <dgm:pt modelId="{31D6ED1C-04A6-4B71-B26E-57F297FB382D}" type="pres">
      <dgm:prSet presAssocID="{E498C5EA-DCB8-44C8-943A-187C54D1A294}" presName="compNode" presStyleCnt="0"/>
      <dgm:spPr/>
    </dgm:pt>
    <dgm:pt modelId="{1E1BD78A-09DB-4FB4-BB35-FD65F63D8AA8}" type="pres">
      <dgm:prSet presAssocID="{E498C5EA-DCB8-44C8-943A-187C54D1A294}" presName="iconBgRect" presStyleLbl="bgShp" presStyleIdx="4" presStyleCnt="5"/>
      <dgm:spPr/>
    </dgm:pt>
    <dgm:pt modelId="{F2BAB66F-1D03-4604-96BC-CCC1B9BA318B}" type="pres">
      <dgm:prSet presAssocID="{E498C5EA-DCB8-44C8-943A-187C54D1A294}"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Checkmark"/>
        </a:ext>
      </dgm:extLst>
    </dgm:pt>
    <dgm:pt modelId="{9F11473E-1B90-4B91-BC7C-0A412DF1BA19}" type="pres">
      <dgm:prSet presAssocID="{E498C5EA-DCB8-44C8-943A-187C54D1A294}" presName="spaceRect" presStyleCnt="0"/>
      <dgm:spPr/>
    </dgm:pt>
    <dgm:pt modelId="{98C7F1B8-7D48-4EB2-B2A5-9030D9ED4660}" type="pres">
      <dgm:prSet presAssocID="{E498C5EA-DCB8-44C8-943A-187C54D1A294}" presName="textRect" presStyleLbl="revTx" presStyleIdx="4" presStyleCnt="5">
        <dgm:presLayoutVars>
          <dgm:chMax val="1"/>
          <dgm:chPref val="1"/>
        </dgm:presLayoutVars>
      </dgm:prSet>
      <dgm:spPr/>
    </dgm:pt>
  </dgm:ptLst>
  <dgm:cxnLst>
    <dgm:cxn modelId="{24FBA019-4983-4697-8297-598A754DD97D}" srcId="{97C15572-45F3-43D2-85B4-E71030519DF9}" destId="{F1FBF5E2-B1AB-4943-BBEB-04214131D143}" srcOrd="0" destOrd="0" parTransId="{CF80E83C-2FEA-43F3-A544-41A9EC8D4068}" sibTransId="{6254BAD5-1DE9-4F2C-B867-F46BFEB9A0ED}"/>
    <dgm:cxn modelId="{BFA35E2C-D2ED-4034-BBC7-F23CFB3F0BB1}" type="presOf" srcId="{0BD2C645-1800-4275-B544-346B4FEA6544}" destId="{55DA94F2-0AE7-4E8B-9CA9-3EC9B73F57FF}" srcOrd="0" destOrd="0" presId="urn:microsoft.com/office/officeart/2018/5/layout/IconCircleLabelList"/>
    <dgm:cxn modelId="{E6502751-C563-4669-BB40-B11232ECD351}" type="presOf" srcId="{49C39334-FA64-4B26-BFFF-E698543FDEEA}" destId="{6AD7B467-E848-4FD8-AE9F-821BA121662B}" srcOrd="0" destOrd="0" presId="urn:microsoft.com/office/officeart/2018/5/layout/IconCircleLabelList"/>
    <dgm:cxn modelId="{51275958-E5A3-496F-9251-05B91CD7B134}" srcId="{97C15572-45F3-43D2-85B4-E71030519DF9}" destId="{E498C5EA-DCB8-44C8-943A-187C54D1A294}" srcOrd="4" destOrd="0" parTransId="{42264931-8F40-4E6F-81D9-9FBDDD1A2465}" sibTransId="{E9B5A2D0-9488-4DA6-8177-5ECBAACC2D1C}"/>
    <dgm:cxn modelId="{BEEBBE86-DE24-49EE-8097-C1028F2F2816}" type="presOf" srcId="{F1FBF5E2-B1AB-4943-BBEB-04214131D143}" destId="{3520C0B3-0362-46D4-BB4A-08CCBB2A6235}" srcOrd="0" destOrd="0" presId="urn:microsoft.com/office/officeart/2018/5/layout/IconCircleLabelList"/>
    <dgm:cxn modelId="{6928A88C-278E-4381-8B9B-46C27F56BC38}" type="presOf" srcId="{E498C5EA-DCB8-44C8-943A-187C54D1A294}" destId="{98C7F1B8-7D48-4EB2-B2A5-9030D9ED4660}" srcOrd="0" destOrd="0" presId="urn:microsoft.com/office/officeart/2018/5/layout/IconCircleLabelList"/>
    <dgm:cxn modelId="{C3A22C8F-3E65-47F4-8C9A-2E372224D210}" srcId="{97C15572-45F3-43D2-85B4-E71030519DF9}" destId="{0464728A-1310-4B87-A5C2-7099E9992821}" srcOrd="2" destOrd="0" parTransId="{EE3FAD52-2935-4098-85C8-CA29AA387A2C}" sibTransId="{711FF5A6-FBF9-47B7-A351-EB5B913EAD13}"/>
    <dgm:cxn modelId="{CFBA90A0-20FB-4B70-8516-251192461978}" type="presOf" srcId="{97C15572-45F3-43D2-85B4-E71030519DF9}" destId="{55F3673D-4E49-4E93-B351-FE267FD17D5D}" srcOrd="0" destOrd="0" presId="urn:microsoft.com/office/officeart/2018/5/layout/IconCircleLabelList"/>
    <dgm:cxn modelId="{9CE25EB4-A2F6-4AAD-9B17-43E10F1A9BC0}" srcId="{97C15572-45F3-43D2-85B4-E71030519DF9}" destId="{0BD2C645-1800-4275-B544-346B4FEA6544}" srcOrd="3" destOrd="0" parTransId="{6E6E714C-A97A-4B51-91A4-068121DD7C87}" sibTransId="{5E640736-63BF-4D65-AC7D-50595D781D61}"/>
    <dgm:cxn modelId="{B2D4D8BF-2BAB-4902-9B93-3C4B7DE933D5}" type="presOf" srcId="{0464728A-1310-4B87-A5C2-7099E9992821}" destId="{C869906D-654E-43E6-9BA1-7A476030337B}" srcOrd="0" destOrd="0" presId="urn:microsoft.com/office/officeart/2018/5/layout/IconCircleLabelList"/>
    <dgm:cxn modelId="{583B79E4-86BF-47C3-9330-7EBA80774815}" srcId="{97C15572-45F3-43D2-85B4-E71030519DF9}" destId="{49C39334-FA64-4B26-BFFF-E698543FDEEA}" srcOrd="1" destOrd="0" parTransId="{52E774F7-DFCF-44A5-BDBC-6E63CCF98CF8}" sibTransId="{C2EC14EB-AD96-472F-AD5E-8DF876094370}"/>
    <dgm:cxn modelId="{DAE878AD-5DA8-4BC3-9BA7-BC6BFB6E2370}" type="presParOf" srcId="{55F3673D-4E49-4E93-B351-FE267FD17D5D}" destId="{B95D0A63-9BB9-427F-A78B-1FA336FAF881}" srcOrd="0" destOrd="0" presId="urn:microsoft.com/office/officeart/2018/5/layout/IconCircleLabelList"/>
    <dgm:cxn modelId="{56DD9515-A7E1-4124-B2B1-593E8EFB6954}" type="presParOf" srcId="{B95D0A63-9BB9-427F-A78B-1FA336FAF881}" destId="{DFE5211D-658F-4B1A-918F-81DB210F5E31}" srcOrd="0" destOrd="0" presId="urn:microsoft.com/office/officeart/2018/5/layout/IconCircleLabelList"/>
    <dgm:cxn modelId="{4609949F-38E1-4AEA-B8BB-1A2E6309BF8B}" type="presParOf" srcId="{B95D0A63-9BB9-427F-A78B-1FA336FAF881}" destId="{7C4C77FF-5CF3-45E9-8F1F-4251CD6A6197}" srcOrd="1" destOrd="0" presId="urn:microsoft.com/office/officeart/2018/5/layout/IconCircleLabelList"/>
    <dgm:cxn modelId="{03A81D0F-04E8-4E8A-B10B-7F01244D823B}" type="presParOf" srcId="{B95D0A63-9BB9-427F-A78B-1FA336FAF881}" destId="{9F8C1364-49FF-4681-8186-83AF543DCEF4}" srcOrd="2" destOrd="0" presId="urn:microsoft.com/office/officeart/2018/5/layout/IconCircleLabelList"/>
    <dgm:cxn modelId="{60EB713A-5240-4B73-96E1-9A2F952B8176}" type="presParOf" srcId="{B95D0A63-9BB9-427F-A78B-1FA336FAF881}" destId="{3520C0B3-0362-46D4-BB4A-08CCBB2A6235}" srcOrd="3" destOrd="0" presId="urn:microsoft.com/office/officeart/2018/5/layout/IconCircleLabelList"/>
    <dgm:cxn modelId="{E06F581B-D913-4257-BE70-17413ABC464B}" type="presParOf" srcId="{55F3673D-4E49-4E93-B351-FE267FD17D5D}" destId="{DD52521D-4F5B-4D1C-9CA4-9FB2E4767C5F}" srcOrd="1" destOrd="0" presId="urn:microsoft.com/office/officeart/2018/5/layout/IconCircleLabelList"/>
    <dgm:cxn modelId="{65658220-E4DA-4484-8D88-498C0598C9C2}" type="presParOf" srcId="{55F3673D-4E49-4E93-B351-FE267FD17D5D}" destId="{422F3C04-07FB-4713-B71D-B8FDD73EDEC6}" srcOrd="2" destOrd="0" presId="urn:microsoft.com/office/officeart/2018/5/layout/IconCircleLabelList"/>
    <dgm:cxn modelId="{F379E71D-645D-4B68-97DE-97747E0FC640}" type="presParOf" srcId="{422F3C04-07FB-4713-B71D-B8FDD73EDEC6}" destId="{7633880F-FC9A-463E-BA6B-CCA50C7FFCA0}" srcOrd="0" destOrd="0" presId="urn:microsoft.com/office/officeart/2018/5/layout/IconCircleLabelList"/>
    <dgm:cxn modelId="{6A1DE3DA-F518-4065-A8F6-006D4CF1BD4C}" type="presParOf" srcId="{422F3C04-07FB-4713-B71D-B8FDD73EDEC6}" destId="{8DC8F74B-5C2A-4F56-8DA6-66CE63D215DF}" srcOrd="1" destOrd="0" presId="urn:microsoft.com/office/officeart/2018/5/layout/IconCircleLabelList"/>
    <dgm:cxn modelId="{E68B7650-AD22-4272-9897-7491B58E25F8}" type="presParOf" srcId="{422F3C04-07FB-4713-B71D-B8FDD73EDEC6}" destId="{3EF69F95-2ED0-46F5-9992-8AB5355FF984}" srcOrd="2" destOrd="0" presId="urn:microsoft.com/office/officeart/2018/5/layout/IconCircleLabelList"/>
    <dgm:cxn modelId="{5B5FE3FB-03E0-4515-BFF6-232998C9F0E3}" type="presParOf" srcId="{422F3C04-07FB-4713-B71D-B8FDD73EDEC6}" destId="{6AD7B467-E848-4FD8-AE9F-821BA121662B}" srcOrd="3" destOrd="0" presId="urn:microsoft.com/office/officeart/2018/5/layout/IconCircleLabelList"/>
    <dgm:cxn modelId="{1C0C57AE-AD39-4677-B773-4013DFD65D56}" type="presParOf" srcId="{55F3673D-4E49-4E93-B351-FE267FD17D5D}" destId="{4211D9D2-9998-425B-977A-30FB55816BEE}" srcOrd="3" destOrd="0" presId="urn:microsoft.com/office/officeart/2018/5/layout/IconCircleLabelList"/>
    <dgm:cxn modelId="{C9AD8D97-FCE2-41B2-B7E6-BA5E0374F6DF}" type="presParOf" srcId="{55F3673D-4E49-4E93-B351-FE267FD17D5D}" destId="{C2BB6E5B-3814-4C70-B280-816742D126F4}" srcOrd="4" destOrd="0" presId="urn:microsoft.com/office/officeart/2018/5/layout/IconCircleLabelList"/>
    <dgm:cxn modelId="{2C6E68EC-1326-45A4-8C53-E95C900C4CA0}" type="presParOf" srcId="{C2BB6E5B-3814-4C70-B280-816742D126F4}" destId="{24A2529C-4B54-4540-9485-CB4159919E3F}" srcOrd="0" destOrd="0" presId="urn:microsoft.com/office/officeart/2018/5/layout/IconCircleLabelList"/>
    <dgm:cxn modelId="{E3312470-2A8D-478B-A0FC-531651F29560}" type="presParOf" srcId="{C2BB6E5B-3814-4C70-B280-816742D126F4}" destId="{304E36B8-C67C-4648-B0A5-88E76614F0BD}" srcOrd="1" destOrd="0" presId="urn:microsoft.com/office/officeart/2018/5/layout/IconCircleLabelList"/>
    <dgm:cxn modelId="{658CBE3B-530F-4B1F-9312-0FE92542CD34}" type="presParOf" srcId="{C2BB6E5B-3814-4C70-B280-816742D126F4}" destId="{136DAFCA-4CFC-4F41-AC1C-4679AD997ADE}" srcOrd="2" destOrd="0" presId="urn:microsoft.com/office/officeart/2018/5/layout/IconCircleLabelList"/>
    <dgm:cxn modelId="{C11EFA67-94A0-4BF7-9543-090C375F28C2}" type="presParOf" srcId="{C2BB6E5B-3814-4C70-B280-816742D126F4}" destId="{C869906D-654E-43E6-9BA1-7A476030337B}" srcOrd="3" destOrd="0" presId="urn:microsoft.com/office/officeart/2018/5/layout/IconCircleLabelList"/>
    <dgm:cxn modelId="{7803C6F0-1CED-4B23-94E9-F7A10AC5C4A7}" type="presParOf" srcId="{55F3673D-4E49-4E93-B351-FE267FD17D5D}" destId="{E9C05A5A-BFA5-46DA-A20E-FE3D255DC78D}" srcOrd="5" destOrd="0" presId="urn:microsoft.com/office/officeart/2018/5/layout/IconCircleLabelList"/>
    <dgm:cxn modelId="{FE78FCA4-6BF7-45F8-820F-18419A41F5E0}" type="presParOf" srcId="{55F3673D-4E49-4E93-B351-FE267FD17D5D}" destId="{BEA58967-159C-48C0-B6E4-EDF6427090E3}" srcOrd="6" destOrd="0" presId="urn:microsoft.com/office/officeart/2018/5/layout/IconCircleLabelList"/>
    <dgm:cxn modelId="{CE8FF510-72C0-410E-9886-90AA192E6D98}" type="presParOf" srcId="{BEA58967-159C-48C0-B6E4-EDF6427090E3}" destId="{E49483AB-6686-4D73-BD5E-0D12888AD9B6}" srcOrd="0" destOrd="0" presId="urn:microsoft.com/office/officeart/2018/5/layout/IconCircleLabelList"/>
    <dgm:cxn modelId="{DCA1726E-4C62-457A-AB90-B3CC86A622FA}" type="presParOf" srcId="{BEA58967-159C-48C0-B6E4-EDF6427090E3}" destId="{4C43E528-E1B0-437F-BE66-1599ABCCB907}" srcOrd="1" destOrd="0" presId="urn:microsoft.com/office/officeart/2018/5/layout/IconCircleLabelList"/>
    <dgm:cxn modelId="{B9AC6716-F4E0-42BB-833C-A4C6CCA2F6BF}" type="presParOf" srcId="{BEA58967-159C-48C0-B6E4-EDF6427090E3}" destId="{AB3D76FB-3F44-476E-AB71-BDE82708F633}" srcOrd="2" destOrd="0" presId="urn:microsoft.com/office/officeart/2018/5/layout/IconCircleLabelList"/>
    <dgm:cxn modelId="{3F8F5AEC-556F-4B5F-81DF-16C254AEB6C7}" type="presParOf" srcId="{BEA58967-159C-48C0-B6E4-EDF6427090E3}" destId="{55DA94F2-0AE7-4E8B-9CA9-3EC9B73F57FF}" srcOrd="3" destOrd="0" presId="urn:microsoft.com/office/officeart/2018/5/layout/IconCircleLabelList"/>
    <dgm:cxn modelId="{B60D62A6-9DB4-4D79-B4F1-6FD08EEBFF9B}" type="presParOf" srcId="{55F3673D-4E49-4E93-B351-FE267FD17D5D}" destId="{4223B9C5-003E-4D72-A2DD-BCC18898C91D}" srcOrd="7" destOrd="0" presId="urn:microsoft.com/office/officeart/2018/5/layout/IconCircleLabelList"/>
    <dgm:cxn modelId="{D0321576-539D-4D0F-B165-318E7A5F9BF8}" type="presParOf" srcId="{55F3673D-4E49-4E93-B351-FE267FD17D5D}" destId="{31D6ED1C-04A6-4B71-B26E-57F297FB382D}" srcOrd="8" destOrd="0" presId="urn:microsoft.com/office/officeart/2018/5/layout/IconCircleLabelList"/>
    <dgm:cxn modelId="{CD952744-0D3F-46C7-A60B-98887F07B9B4}" type="presParOf" srcId="{31D6ED1C-04A6-4B71-B26E-57F297FB382D}" destId="{1E1BD78A-09DB-4FB4-BB35-FD65F63D8AA8}" srcOrd="0" destOrd="0" presId="urn:microsoft.com/office/officeart/2018/5/layout/IconCircleLabelList"/>
    <dgm:cxn modelId="{C9E7CE6C-2BC6-4739-BB0E-C15760288F6F}" type="presParOf" srcId="{31D6ED1C-04A6-4B71-B26E-57F297FB382D}" destId="{F2BAB66F-1D03-4604-96BC-CCC1B9BA318B}" srcOrd="1" destOrd="0" presId="urn:microsoft.com/office/officeart/2018/5/layout/IconCircleLabelList"/>
    <dgm:cxn modelId="{6550B8D7-43C9-4688-BED5-11DCB5C5B058}" type="presParOf" srcId="{31D6ED1C-04A6-4B71-B26E-57F297FB382D}" destId="{9F11473E-1B90-4B91-BC7C-0A412DF1BA19}" srcOrd="2" destOrd="0" presId="urn:microsoft.com/office/officeart/2018/5/layout/IconCircleLabelList"/>
    <dgm:cxn modelId="{F77FADAD-6A95-4C26-A873-FD35CE7C713A}" type="presParOf" srcId="{31D6ED1C-04A6-4B71-B26E-57F297FB382D}" destId="{98C7F1B8-7D48-4EB2-B2A5-9030D9ED4660}" srcOrd="3" destOrd="0" presId="urn:microsoft.com/office/officeart/2018/5/layout/IconCircle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2141E12-146B-4C41-937F-AC8B761E209F}"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9911300C-B3CF-4A56-8512-E182ED1AB84E}">
      <dgm:prSet/>
      <dgm:spPr/>
      <dgm:t>
        <a:bodyPr/>
        <a:lstStyle/>
        <a:p>
          <a:pPr>
            <a:lnSpc>
              <a:spcPct val="100000"/>
            </a:lnSpc>
          </a:pPr>
          <a:r>
            <a:rPr lang="en-US" b="1" dirty="0"/>
            <a:t>Skills, values, and principles in action</a:t>
          </a:r>
          <a:endParaRPr lang="en-US" dirty="0"/>
        </a:p>
      </dgm:t>
    </dgm:pt>
    <dgm:pt modelId="{F8F8AB71-795B-48D3-A686-033D88B843F0}" type="parTrans" cxnId="{54917819-ABEE-4D11-B6C3-6194A626C299}">
      <dgm:prSet/>
      <dgm:spPr/>
      <dgm:t>
        <a:bodyPr/>
        <a:lstStyle/>
        <a:p>
          <a:endParaRPr lang="en-US"/>
        </a:p>
      </dgm:t>
    </dgm:pt>
    <dgm:pt modelId="{B08C9349-A78A-4DD2-97AE-9D1375E8071D}" type="sibTrans" cxnId="{54917819-ABEE-4D11-B6C3-6194A626C299}">
      <dgm:prSet/>
      <dgm:spPr/>
      <dgm:t>
        <a:bodyPr/>
        <a:lstStyle/>
        <a:p>
          <a:endParaRPr lang="en-US"/>
        </a:p>
      </dgm:t>
    </dgm:pt>
    <dgm:pt modelId="{0F836A15-9C83-46AB-9223-01996CC2AE44}">
      <dgm:prSet/>
      <dgm:spPr/>
      <dgm:t>
        <a:bodyPr/>
        <a:lstStyle/>
        <a:p>
          <a:pPr>
            <a:lnSpc>
              <a:spcPct val="100000"/>
            </a:lnSpc>
          </a:pPr>
          <a:r>
            <a:rPr lang="en-GB" b="1" dirty="0"/>
            <a:t>Capacity development and training</a:t>
          </a:r>
          <a:endParaRPr lang="en-US" dirty="0"/>
        </a:p>
      </dgm:t>
    </dgm:pt>
    <dgm:pt modelId="{34851C13-FD61-476A-A34F-74989F6415D6}" type="parTrans" cxnId="{3F41B000-EFAE-41F5-8784-5F281CBCC03A}">
      <dgm:prSet/>
      <dgm:spPr/>
      <dgm:t>
        <a:bodyPr/>
        <a:lstStyle/>
        <a:p>
          <a:endParaRPr lang="en-US"/>
        </a:p>
      </dgm:t>
    </dgm:pt>
    <dgm:pt modelId="{3641740B-60A7-4C49-A8C3-6FD55CAE5B01}" type="sibTrans" cxnId="{3F41B000-EFAE-41F5-8784-5F281CBCC03A}">
      <dgm:prSet/>
      <dgm:spPr/>
      <dgm:t>
        <a:bodyPr/>
        <a:lstStyle/>
        <a:p>
          <a:endParaRPr lang="en-US"/>
        </a:p>
      </dgm:t>
    </dgm:pt>
    <dgm:pt modelId="{D700A70D-43F5-4917-8BD2-BE97B9309F8A}">
      <dgm:prSet/>
      <dgm:spPr/>
      <dgm:t>
        <a:bodyPr/>
        <a:lstStyle/>
        <a:p>
          <a:pPr>
            <a:lnSpc>
              <a:spcPct val="100000"/>
            </a:lnSpc>
          </a:pPr>
          <a:r>
            <a:rPr lang="en-GB" b="1" dirty="0"/>
            <a:t>Insufficient training</a:t>
          </a:r>
          <a:endParaRPr lang="en-US" dirty="0"/>
        </a:p>
      </dgm:t>
    </dgm:pt>
    <dgm:pt modelId="{4F82BC08-D645-45C3-BC6D-B745FA41C629}" type="parTrans" cxnId="{417DE227-C3AB-49C2-AFBF-C367B14EA6AE}">
      <dgm:prSet/>
      <dgm:spPr/>
      <dgm:t>
        <a:bodyPr/>
        <a:lstStyle/>
        <a:p>
          <a:endParaRPr lang="en-US"/>
        </a:p>
      </dgm:t>
    </dgm:pt>
    <dgm:pt modelId="{2168C3C2-74D1-4812-8E69-24BE47472C84}" type="sibTrans" cxnId="{417DE227-C3AB-49C2-AFBF-C367B14EA6AE}">
      <dgm:prSet/>
      <dgm:spPr/>
      <dgm:t>
        <a:bodyPr/>
        <a:lstStyle/>
        <a:p>
          <a:endParaRPr lang="en-US"/>
        </a:p>
      </dgm:t>
    </dgm:pt>
    <dgm:pt modelId="{C73FFE55-7304-44DF-9B03-58DB99B02F0F}">
      <dgm:prSet/>
      <dgm:spPr/>
      <dgm:t>
        <a:bodyPr/>
        <a:lstStyle/>
        <a:p>
          <a:pPr>
            <a:lnSpc>
              <a:spcPct val="100000"/>
            </a:lnSpc>
          </a:pPr>
          <a:r>
            <a:rPr lang="en-GB" b="1"/>
            <a:t>Policies and legislation</a:t>
          </a:r>
          <a:endParaRPr lang="en-US"/>
        </a:p>
      </dgm:t>
    </dgm:pt>
    <dgm:pt modelId="{D9BA8437-7E4D-4013-BF56-B02A94F5AF17}" type="parTrans" cxnId="{897422B8-FFB6-4113-8B6A-73FC93E317DE}">
      <dgm:prSet/>
      <dgm:spPr/>
      <dgm:t>
        <a:bodyPr/>
        <a:lstStyle/>
        <a:p>
          <a:endParaRPr lang="en-US"/>
        </a:p>
      </dgm:t>
    </dgm:pt>
    <dgm:pt modelId="{A687F00F-F0BF-40CE-8220-58FAE4CC10E6}" type="sibTrans" cxnId="{897422B8-FFB6-4113-8B6A-73FC93E317DE}">
      <dgm:prSet/>
      <dgm:spPr/>
      <dgm:t>
        <a:bodyPr/>
        <a:lstStyle/>
        <a:p>
          <a:endParaRPr lang="en-US"/>
        </a:p>
      </dgm:t>
    </dgm:pt>
    <dgm:pt modelId="{706612D5-FF86-4C4A-B47C-FC06D6B6EE02}" type="pres">
      <dgm:prSet presAssocID="{E2141E12-146B-4C41-937F-AC8B761E209F}" presName="root" presStyleCnt="0">
        <dgm:presLayoutVars>
          <dgm:dir/>
          <dgm:resizeHandles val="exact"/>
        </dgm:presLayoutVars>
      </dgm:prSet>
      <dgm:spPr/>
    </dgm:pt>
    <dgm:pt modelId="{5E89B6FA-FC39-48F2-B7DC-9E8B350116BC}" type="pres">
      <dgm:prSet presAssocID="{9911300C-B3CF-4A56-8512-E182ED1AB84E}" presName="compNode" presStyleCnt="0"/>
      <dgm:spPr/>
    </dgm:pt>
    <dgm:pt modelId="{28D274DB-5E79-40AB-8BE8-41F3EC006448}" type="pres">
      <dgm:prSet presAssocID="{9911300C-B3CF-4A56-8512-E182ED1AB84E}"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Group"/>
        </a:ext>
      </dgm:extLst>
    </dgm:pt>
    <dgm:pt modelId="{BCDBC45A-056D-439E-9B97-2DA72831214E}" type="pres">
      <dgm:prSet presAssocID="{9911300C-B3CF-4A56-8512-E182ED1AB84E}" presName="spaceRect" presStyleCnt="0"/>
      <dgm:spPr/>
    </dgm:pt>
    <dgm:pt modelId="{E1E82965-6B12-4573-A7A7-6F324B0C8225}" type="pres">
      <dgm:prSet presAssocID="{9911300C-B3CF-4A56-8512-E182ED1AB84E}" presName="textRect" presStyleLbl="revTx" presStyleIdx="0" presStyleCnt="4">
        <dgm:presLayoutVars>
          <dgm:chMax val="1"/>
          <dgm:chPref val="1"/>
        </dgm:presLayoutVars>
      </dgm:prSet>
      <dgm:spPr/>
    </dgm:pt>
    <dgm:pt modelId="{B352E9CE-CC6E-4DDD-B97A-05AE2951385B}" type="pres">
      <dgm:prSet presAssocID="{B08C9349-A78A-4DD2-97AE-9D1375E8071D}" presName="sibTrans" presStyleCnt="0"/>
      <dgm:spPr/>
    </dgm:pt>
    <dgm:pt modelId="{EA0A1F23-BBF2-42A7-9AF2-7A9535DA8249}" type="pres">
      <dgm:prSet presAssocID="{0F836A15-9C83-46AB-9223-01996CC2AE44}" presName="compNode" presStyleCnt="0"/>
      <dgm:spPr/>
    </dgm:pt>
    <dgm:pt modelId="{AC55FC61-0A11-48F0-B9A2-B438F49A7E1F}" type="pres">
      <dgm:prSet presAssocID="{0F836A15-9C83-46AB-9223-01996CC2AE44}"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heck List"/>
        </a:ext>
      </dgm:extLst>
    </dgm:pt>
    <dgm:pt modelId="{F6460A9E-4B1B-4B60-9ABA-CC2405EF4523}" type="pres">
      <dgm:prSet presAssocID="{0F836A15-9C83-46AB-9223-01996CC2AE44}" presName="spaceRect" presStyleCnt="0"/>
      <dgm:spPr/>
    </dgm:pt>
    <dgm:pt modelId="{D1AC28CB-F7FC-4EAC-81FA-E7311D37712E}" type="pres">
      <dgm:prSet presAssocID="{0F836A15-9C83-46AB-9223-01996CC2AE44}" presName="textRect" presStyleLbl="revTx" presStyleIdx="1" presStyleCnt="4">
        <dgm:presLayoutVars>
          <dgm:chMax val="1"/>
          <dgm:chPref val="1"/>
        </dgm:presLayoutVars>
      </dgm:prSet>
      <dgm:spPr/>
    </dgm:pt>
    <dgm:pt modelId="{4A328F0F-948C-43E0-A746-8CC53BE63EAB}" type="pres">
      <dgm:prSet presAssocID="{3641740B-60A7-4C49-A8C3-6FD55CAE5B01}" presName="sibTrans" presStyleCnt="0"/>
      <dgm:spPr/>
    </dgm:pt>
    <dgm:pt modelId="{CD8288DC-A701-43C6-B07A-C7A4C07D7666}" type="pres">
      <dgm:prSet presAssocID="{D700A70D-43F5-4917-8BD2-BE97B9309F8A}" presName="compNode" presStyleCnt="0"/>
      <dgm:spPr/>
    </dgm:pt>
    <dgm:pt modelId="{1B078490-285F-4555-A7E2-AD48BD2BB499}" type="pres">
      <dgm:prSet presAssocID="{D700A70D-43F5-4917-8BD2-BE97B9309F8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Brain in head"/>
        </a:ext>
      </dgm:extLst>
    </dgm:pt>
    <dgm:pt modelId="{77910D82-6464-49CA-8316-7B32888C1AF3}" type="pres">
      <dgm:prSet presAssocID="{D700A70D-43F5-4917-8BD2-BE97B9309F8A}" presName="spaceRect" presStyleCnt="0"/>
      <dgm:spPr/>
    </dgm:pt>
    <dgm:pt modelId="{A9EC7649-3B30-4A11-AC5F-A6E42E310D11}" type="pres">
      <dgm:prSet presAssocID="{D700A70D-43F5-4917-8BD2-BE97B9309F8A}" presName="textRect" presStyleLbl="revTx" presStyleIdx="2" presStyleCnt="4">
        <dgm:presLayoutVars>
          <dgm:chMax val="1"/>
          <dgm:chPref val="1"/>
        </dgm:presLayoutVars>
      </dgm:prSet>
      <dgm:spPr/>
    </dgm:pt>
    <dgm:pt modelId="{B1292A78-E3B0-4372-9780-C0140DEE48D0}" type="pres">
      <dgm:prSet presAssocID="{2168C3C2-74D1-4812-8E69-24BE47472C84}" presName="sibTrans" presStyleCnt="0"/>
      <dgm:spPr/>
    </dgm:pt>
    <dgm:pt modelId="{920D0CD7-3BE1-43E9-ACF6-1339248B4976}" type="pres">
      <dgm:prSet presAssocID="{C73FFE55-7304-44DF-9B03-58DB99B02F0F}" presName="compNode" presStyleCnt="0"/>
      <dgm:spPr/>
    </dgm:pt>
    <dgm:pt modelId="{2AFA8636-7B67-486C-BD0D-BA7BD5DC244C}" type="pres">
      <dgm:prSet presAssocID="{C73FFE55-7304-44DF-9B03-58DB99B02F0F}"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Gavel"/>
        </a:ext>
      </dgm:extLst>
    </dgm:pt>
    <dgm:pt modelId="{80909B45-459D-465B-8B6D-A0A079C0FCDA}" type="pres">
      <dgm:prSet presAssocID="{C73FFE55-7304-44DF-9B03-58DB99B02F0F}" presName="spaceRect" presStyleCnt="0"/>
      <dgm:spPr/>
    </dgm:pt>
    <dgm:pt modelId="{E925A099-79AC-4AD4-9B3F-57C0C14A5FA2}" type="pres">
      <dgm:prSet presAssocID="{C73FFE55-7304-44DF-9B03-58DB99B02F0F}" presName="textRect" presStyleLbl="revTx" presStyleIdx="3" presStyleCnt="4">
        <dgm:presLayoutVars>
          <dgm:chMax val="1"/>
          <dgm:chPref val="1"/>
        </dgm:presLayoutVars>
      </dgm:prSet>
      <dgm:spPr/>
    </dgm:pt>
  </dgm:ptLst>
  <dgm:cxnLst>
    <dgm:cxn modelId="{3F41B000-EFAE-41F5-8784-5F281CBCC03A}" srcId="{E2141E12-146B-4C41-937F-AC8B761E209F}" destId="{0F836A15-9C83-46AB-9223-01996CC2AE44}" srcOrd="1" destOrd="0" parTransId="{34851C13-FD61-476A-A34F-74989F6415D6}" sibTransId="{3641740B-60A7-4C49-A8C3-6FD55CAE5B01}"/>
    <dgm:cxn modelId="{54917819-ABEE-4D11-B6C3-6194A626C299}" srcId="{E2141E12-146B-4C41-937F-AC8B761E209F}" destId="{9911300C-B3CF-4A56-8512-E182ED1AB84E}" srcOrd="0" destOrd="0" parTransId="{F8F8AB71-795B-48D3-A686-033D88B843F0}" sibTransId="{B08C9349-A78A-4DD2-97AE-9D1375E8071D}"/>
    <dgm:cxn modelId="{417DE227-C3AB-49C2-AFBF-C367B14EA6AE}" srcId="{E2141E12-146B-4C41-937F-AC8B761E209F}" destId="{D700A70D-43F5-4917-8BD2-BE97B9309F8A}" srcOrd="2" destOrd="0" parTransId="{4F82BC08-D645-45C3-BC6D-B745FA41C629}" sibTransId="{2168C3C2-74D1-4812-8E69-24BE47472C84}"/>
    <dgm:cxn modelId="{BBC7F432-1E59-4DA0-A19F-C2723925F226}" type="presOf" srcId="{9911300C-B3CF-4A56-8512-E182ED1AB84E}" destId="{E1E82965-6B12-4573-A7A7-6F324B0C8225}" srcOrd="0" destOrd="0" presId="urn:microsoft.com/office/officeart/2018/2/layout/IconLabelList"/>
    <dgm:cxn modelId="{F818FD61-6972-4F08-AC07-C16D9E114E26}" type="presOf" srcId="{0F836A15-9C83-46AB-9223-01996CC2AE44}" destId="{D1AC28CB-F7FC-4EAC-81FA-E7311D37712E}" srcOrd="0" destOrd="0" presId="urn:microsoft.com/office/officeart/2018/2/layout/IconLabelList"/>
    <dgm:cxn modelId="{0A512A6C-A7ED-4F9E-8378-8CA8CE197E34}" type="presOf" srcId="{C73FFE55-7304-44DF-9B03-58DB99B02F0F}" destId="{E925A099-79AC-4AD4-9B3F-57C0C14A5FA2}" srcOrd="0" destOrd="0" presId="urn:microsoft.com/office/officeart/2018/2/layout/IconLabelList"/>
    <dgm:cxn modelId="{897422B8-FFB6-4113-8B6A-73FC93E317DE}" srcId="{E2141E12-146B-4C41-937F-AC8B761E209F}" destId="{C73FFE55-7304-44DF-9B03-58DB99B02F0F}" srcOrd="3" destOrd="0" parTransId="{D9BA8437-7E4D-4013-BF56-B02A94F5AF17}" sibTransId="{A687F00F-F0BF-40CE-8220-58FAE4CC10E6}"/>
    <dgm:cxn modelId="{0A6D30EF-5D89-494E-809A-CC32B43E8483}" type="presOf" srcId="{E2141E12-146B-4C41-937F-AC8B761E209F}" destId="{706612D5-FF86-4C4A-B47C-FC06D6B6EE02}" srcOrd="0" destOrd="0" presId="urn:microsoft.com/office/officeart/2018/2/layout/IconLabelList"/>
    <dgm:cxn modelId="{6FAF34F1-9D8E-4EE4-8BAD-40054331CAF8}" type="presOf" srcId="{D700A70D-43F5-4917-8BD2-BE97B9309F8A}" destId="{A9EC7649-3B30-4A11-AC5F-A6E42E310D11}" srcOrd="0" destOrd="0" presId="urn:microsoft.com/office/officeart/2018/2/layout/IconLabelList"/>
    <dgm:cxn modelId="{36FE4A32-2623-486D-86D5-9B74E9F499E9}" type="presParOf" srcId="{706612D5-FF86-4C4A-B47C-FC06D6B6EE02}" destId="{5E89B6FA-FC39-48F2-B7DC-9E8B350116BC}" srcOrd="0" destOrd="0" presId="urn:microsoft.com/office/officeart/2018/2/layout/IconLabelList"/>
    <dgm:cxn modelId="{011BDD67-5A4C-46FA-9970-2C5B149E4AA0}" type="presParOf" srcId="{5E89B6FA-FC39-48F2-B7DC-9E8B350116BC}" destId="{28D274DB-5E79-40AB-8BE8-41F3EC006448}" srcOrd="0" destOrd="0" presId="urn:microsoft.com/office/officeart/2018/2/layout/IconLabelList"/>
    <dgm:cxn modelId="{441F75DA-3C30-44C0-877E-4392B33A8793}" type="presParOf" srcId="{5E89B6FA-FC39-48F2-B7DC-9E8B350116BC}" destId="{BCDBC45A-056D-439E-9B97-2DA72831214E}" srcOrd="1" destOrd="0" presId="urn:microsoft.com/office/officeart/2018/2/layout/IconLabelList"/>
    <dgm:cxn modelId="{7C3C218E-CDE5-4CE3-B3CC-1D498B9E1026}" type="presParOf" srcId="{5E89B6FA-FC39-48F2-B7DC-9E8B350116BC}" destId="{E1E82965-6B12-4573-A7A7-6F324B0C8225}" srcOrd="2" destOrd="0" presId="urn:microsoft.com/office/officeart/2018/2/layout/IconLabelList"/>
    <dgm:cxn modelId="{3D9A82F2-F466-4AE1-B850-F72298836FDE}" type="presParOf" srcId="{706612D5-FF86-4C4A-B47C-FC06D6B6EE02}" destId="{B352E9CE-CC6E-4DDD-B97A-05AE2951385B}" srcOrd="1" destOrd="0" presId="urn:microsoft.com/office/officeart/2018/2/layout/IconLabelList"/>
    <dgm:cxn modelId="{3887A262-9E01-46FD-926D-6C605066EB25}" type="presParOf" srcId="{706612D5-FF86-4C4A-B47C-FC06D6B6EE02}" destId="{EA0A1F23-BBF2-42A7-9AF2-7A9535DA8249}" srcOrd="2" destOrd="0" presId="urn:microsoft.com/office/officeart/2018/2/layout/IconLabelList"/>
    <dgm:cxn modelId="{3A047BD5-6611-4322-B681-4C0FB296FD7D}" type="presParOf" srcId="{EA0A1F23-BBF2-42A7-9AF2-7A9535DA8249}" destId="{AC55FC61-0A11-48F0-B9A2-B438F49A7E1F}" srcOrd="0" destOrd="0" presId="urn:microsoft.com/office/officeart/2018/2/layout/IconLabelList"/>
    <dgm:cxn modelId="{5318F070-F453-4DE5-B824-4375C78C96CB}" type="presParOf" srcId="{EA0A1F23-BBF2-42A7-9AF2-7A9535DA8249}" destId="{F6460A9E-4B1B-4B60-9ABA-CC2405EF4523}" srcOrd="1" destOrd="0" presId="urn:microsoft.com/office/officeart/2018/2/layout/IconLabelList"/>
    <dgm:cxn modelId="{263D0787-3869-4C4E-BF3C-213B62286A32}" type="presParOf" srcId="{EA0A1F23-BBF2-42A7-9AF2-7A9535DA8249}" destId="{D1AC28CB-F7FC-4EAC-81FA-E7311D37712E}" srcOrd="2" destOrd="0" presId="urn:microsoft.com/office/officeart/2018/2/layout/IconLabelList"/>
    <dgm:cxn modelId="{0F3C5B2C-AD69-41F5-BCAC-782FB97A179E}" type="presParOf" srcId="{706612D5-FF86-4C4A-B47C-FC06D6B6EE02}" destId="{4A328F0F-948C-43E0-A746-8CC53BE63EAB}" srcOrd="3" destOrd="0" presId="urn:microsoft.com/office/officeart/2018/2/layout/IconLabelList"/>
    <dgm:cxn modelId="{63E98632-3678-437E-9161-DA73CF72BE12}" type="presParOf" srcId="{706612D5-FF86-4C4A-B47C-FC06D6B6EE02}" destId="{CD8288DC-A701-43C6-B07A-C7A4C07D7666}" srcOrd="4" destOrd="0" presId="urn:microsoft.com/office/officeart/2018/2/layout/IconLabelList"/>
    <dgm:cxn modelId="{1FFA58E7-FC49-4EDE-90AE-56E40D82A482}" type="presParOf" srcId="{CD8288DC-A701-43C6-B07A-C7A4C07D7666}" destId="{1B078490-285F-4555-A7E2-AD48BD2BB499}" srcOrd="0" destOrd="0" presId="urn:microsoft.com/office/officeart/2018/2/layout/IconLabelList"/>
    <dgm:cxn modelId="{4BD23BD4-59D4-4AC3-8E68-CA6347788A2A}" type="presParOf" srcId="{CD8288DC-A701-43C6-B07A-C7A4C07D7666}" destId="{77910D82-6464-49CA-8316-7B32888C1AF3}" srcOrd="1" destOrd="0" presId="urn:microsoft.com/office/officeart/2018/2/layout/IconLabelList"/>
    <dgm:cxn modelId="{6F757409-953B-41FC-A6E3-CB3DDF80A040}" type="presParOf" srcId="{CD8288DC-A701-43C6-B07A-C7A4C07D7666}" destId="{A9EC7649-3B30-4A11-AC5F-A6E42E310D11}" srcOrd="2" destOrd="0" presId="urn:microsoft.com/office/officeart/2018/2/layout/IconLabelList"/>
    <dgm:cxn modelId="{ED0530F7-B92C-42EB-AFF2-C453049005A9}" type="presParOf" srcId="{706612D5-FF86-4C4A-B47C-FC06D6B6EE02}" destId="{B1292A78-E3B0-4372-9780-C0140DEE48D0}" srcOrd="5" destOrd="0" presId="urn:microsoft.com/office/officeart/2018/2/layout/IconLabelList"/>
    <dgm:cxn modelId="{CDDB9E04-7B89-4269-AF59-2D0988E0E18A}" type="presParOf" srcId="{706612D5-FF86-4C4A-B47C-FC06D6B6EE02}" destId="{920D0CD7-3BE1-43E9-ACF6-1339248B4976}" srcOrd="6" destOrd="0" presId="urn:microsoft.com/office/officeart/2018/2/layout/IconLabelList"/>
    <dgm:cxn modelId="{03BD259C-AF7B-47E0-8BAB-ABBF15EBBFDA}" type="presParOf" srcId="{920D0CD7-3BE1-43E9-ACF6-1339248B4976}" destId="{2AFA8636-7B67-486C-BD0D-BA7BD5DC244C}" srcOrd="0" destOrd="0" presId="urn:microsoft.com/office/officeart/2018/2/layout/IconLabelList"/>
    <dgm:cxn modelId="{DD82CD44-2470-448C-B184-3CA24DC5A0DC}" type="presParOf" srcId="{920D0CD7-3BE1-43E9-ACF6-1339248B4976}" destId="{80909B45-459D-465B-8B6D-A0A079C0FCDA}" srcOrd="1" destOrd="0" presId="urn:microsoft.com/office/officeart/2018/2/layout/IconLabelList"/>
    <dgm:cxn modelId="{6E9D4806-8604-41E9-90D0-3F91AE5014C2}" type="presParOf" srcId="{920D0CD7-3BE1-43E9-ACF6-1339248B4976}" destId="{E925A099-79AC-4AD4-9B3F-57C0C14A5FA2}"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DEF0D46-7602-4395-B503-181DC756E02D}"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FD2BA425-7BB6-4E65-B698-F3B08B442553}">
      <dgm:prSet custT="1"/>
      <dgm:spPr/>
      <dgm:t>
        <a:bodyPr/>
        <a:lstStyle/>
        <a:p>
          <a:r>
            <a:rPr lang="en-US" sz="1800" dirty="0"/>
            <a:t>The provided information underscores the importance of applying social work values, principles, and ethics when working with victims of gender-based violence. Social workers utilize various skills, including communication, probing, partializing, and active listening, to understand client issues. </a:t>
          </a:r>
        </a:p>
        <a:p>
          <a:r>
            <a:rPr lang="en-US" sz="1800" dirty="0"/>
            <a:t>However, the findings indicate that having skills alone may not be sufficient, as social workers may lack a deep understanding of trauma and its potential impact on both clients and themselves. </a:t>
          </a:r>
        </a:p>
        <a:p>
          <a:r>
            <a:rPr lang="en-US" sz="1800" dirty="0"/>
            <a:t>This highlights the need for trauma-informed workshops and capacity development for social workers in this field. Additionally, there is a strong emphasis on the importance of training and workshops to help social workers apply policy and legislation effectively in gender-based violence interventions.</a:t>
          </a:r>
          <a:endParaRPr lang="en-GB" sz="1800" dirty="0"/>
        </a:p>
      </dgm:t>
    </dgm:pt>
    <dgm:pt modelId="{8145F557-95D6-4E3C-97AA-4529AE4870B4}" type="parTrans" cxnId="{3C1075E4-E6ED-4D68-B69E-9A18CB8AEEDF}">
      <dgm:prSet/>
      <dgm:spPr/>
      <dgm:t>
        <a:bodyPr/>
        <a:lstStyle/>
        <a:p>
          <a:endParaRPr lang="en-GB"/>
        </a:p>
      </dgm:t>
    </dgm:pt>
    <dgm:pt modelId="{D6C4808A-58B1-4458-8F5F-07EF5A46D903}" type="sibTrans" cxnId="{3C1075E4-E6ED-4D68-B69E-9A18CB8AEEDF}">
      <dgm:prSet/>
      <dgm:spPr/>
      <dgm:t>
        <a:bodyPr/>
        <a:lstStyle/>
        <a:p>
          <a:endParaRPr lang="en-GB"/>
        </a:p>
      </dgm:t>
    </dgm:pt>
    <dgm:pt modelId="{33D41216-09F1-41DC-8E91-1F9E4420DFA8}" type="pres">
      <dgm:prSet presAssocID="{6DEF0D46-7602-4395-B503-181DC756E02D}" presName="hierChild1" presStyleCnt="0">
        <dgm:presLayoutVars>
          <dgm:chPref val="1"/>
          <dgm:dir/>
          <dgm:animOne val="branch"/>
          <dgm:animLvl val="lvl"/>
          <dgm:resizeHandles/>
        </dgm:presLayoutVars>
      </dgm:prSet>
      <dgm:spPr/>
    </dgm:pt>
    <dgm:pt modelId="{FA65257A-7BA5-4CAF-97BE-F2F505C5B0C6}" type="pres">
      <dgm:prSet presAssocID="{FD2BA425-7BB6-4E65-B698-F3B08B442553}" presName="hierRoot1" presStyleCnt="0"/>
      <dgm:spPr/>
    </dgm:pt>
    <dgm:pt modelId="{2F536C24-6359-4794-9A82-56CBEA7C9645}" type="pres">
      <dgm:prSet presAssocID="{FD2BA425-7BB6-4E65-B698-F3B08B442553}" presName="composite" presStyleCnt="0"/>
      <dgm:spPr/>
    </dgm:pt>
    <dgm:pt modelId="{ED1435BD-FBD6-4C52-B28A-235DCDD7ACB0}" type="pres">
      <dgm:prSet presAssocID="{FD2BA425-7BB6-4E65-B698-F3B08B442553}" presName="background" presStyleLbl="node0" presStyleIdx="0" presStyleCnt="1"/>
      <dgm:spPr/>
    </dgm:pt>
    <dgm:pt modelId="{618AD2AF-F142-408C-9BAC-995F92132024}" type="pres">
      <dgm:prSet presAssocID="{FD2BA425-7BB6-4E65-B698-F3B08B442553}" presName="text" presStyleLbl="fgAcc0" presStyleIdx="0" presStyleCnt="1" custScaleX="209030" custScaleY="133448">
        <dgm:presLayoutVars>
          <dgm:chPref val="3"/>
        </dgm:presLayoutVars>
      </dgm:prSet>
      <dgm:spPr/>
    </dgm:pt>
    <dgm:pt modelId="{8DD96ED0-D360-4CB6-9616-FC3F7398565C}" type="pres">
      <dgm:prSet presAssocID="{FD2BA425-7BB6-4E65-B698-F3B08B442553}" presName="hierChild2" presStyleCnt="0"/>
      <dgm:spPr/>
    </dgm:pt>
  </dgm:ptLst>
  <dgm:cxnLst>
    <dgm:cxn modelId="{4E529C3F-84D8-4131-B025-2C1E0DCA9C53}" type="presOf" srcId="{6DEF0D46-7602-4395-B503-181DC756E02D}" destId="{33D41216-09F1-41DC-8E91-1F9E4420DFA8}" srcOrd="0" destOrd="0" presId="urn:microsoft.com/office/officeart/2005/8/layout/hierarchy1"/>
    <dgm:cxn modelId="{5878505C-9560-4718-A35A-525EE05FCBB1}" type="presOf" srcId="{FD2BA425-7BB6-4E65-B698-F3B08B442553}" destId="{618AD2AF-F142-408C-9BAC-995F92132024}" srcOrd="0" destOrd="0" presId="urn:microsoft.com/office/officeart/2005/8/layout/hierarchy1"/>
    <dgm:cxn modelId="{3C1075E4-E6ED-4D68-B69E-9A18CB8AEEDF}" srcId="{6DEF0D46-7602-4395-B503-181DC756E02D}" destId="{FD2BA425-7BB6-4E65-B698-F3B08B442553}" srcOrd="0" destOrd="0" parTransId="{8145F557-95D6-4E3C-97AA-4529AE4870B4}" sibTransId="{D6C4808A-58B1-4458-8F5F-07EF5A46D903}"/>
    <dgm:cxn modelId="{57297661-0F7E-4889-86CF-88E51D778517}" type="presParOf" srcId="{33D41216-09F1-41DC-8E91-1F9E4420DFA8}" destId="{FA65257A-7BA5-4CAF-97BE-F2F505C5B0C6}" srcOrd="0" destOrd="0" presId="urn:microsoft.com/office/officeart/2005/8/layout/hierarchy1"/>
    <dgm:cxn modelId="{16F780F2-FA85-4096-A37B-3D3DB7380D23}" type="presParOf" srcId="{FA65257A-7BA5-4CAF-97BE-F2F505C5B0C6}" destId="{2F536C24-6359-4794-9A82-56CBEA7C9645}" srcOrd="0" destOrd="0" presId="urn:microsoft.com/office/officeart/2005/8/layout/hierarchy1"/>
    <dgm:cxn modelId="{F4B3B92D-B375-40A5-9AF6-82D73D306575}" type="presParOf" srcId="{2F536C24-6359-4794-9A82-56CBEA7C9645}" destId="{ED1435BD-FBD6-4C52-B28A-235DCDD7ACB0}" srcOrd="0" destOrd="0" presId="urn:microsoft.com/office/officeart/2005/8/layout/hierarchy1"/>
    <dgm:cxn modelId="{8DAB2E46-4E3D-4887-8EED-B19780670172}" type="presParOf" srcId="{2F536C24-6359-4794-9A82-56CBEA7C9645}" destId="{618AD2AF-F142-408C-9BAC-995F92132024}" srcOrd="1" destOrd="0" presId="urn:microsoft.com/office/officeart/2005/8/layout/hierarchy1"/>
    <dgm:cxn modelId="{EFF30A60-237C-436D-851B-910F50263B5C}" type="presParOf" srcId="{FA65257A-7BA5-4CAF-97BE-F2F505C5B0C6}" destId="{8DD96ED0-D360-4CB6-9616-FC3F7398565C}"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2E2C1FE-7D6A-45AB-81F6-48ED968253C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4F574A4E-BFBF-4F2D-A7EB-545A42866546}">
      <dgm:prSet/>
      <dgm:spPr/>
      <dgm:t>
        <a:bodyPr/>
        <a:lstStyle/>
        <a:p>
          <a:r>
            <a:rPr lang="en-US" dirty="0"/>
            <a:t>Social workers play a critical role in addressing gender-based violence, leveraging their skills and expertise to assess and meet the unique needs of survivors. </a:t>
          </a:r>
          <a:r>
            <a:rPr lang="en-US"/>
            <a:t>They provide counseling, therapy, case management, advocacy, education, and engage in policy advocacy. </a:t>
          </a:r>
        </a:p>
      </dgm:t>
    </dgm:pt>
    <dgm:pt modelId="{6715E386-5EDE-482B-A04F-C68E71FE893D}" type="parTrans" cxnId="{70967ED2-BBBA-406B-8DCA-630DCE083F9E}">
      <dgm:prSet/>
      <dgm:spPr/>
      <dgm:t>
        <a:bodyPr/>
        <a:lstStyle/>
        <a:p>
          <a:endParaRPr lang="en-US"/>
        </a:p>
      </dgm:t>
    </dgm:pt>
    <dgm:pt modelId="{AB0A40A5-AF42-453C-BCE5-8334204D758C}" type="sibTrans" cxnId="{70967ED2-BBBA-406B-8DCA-630DCE083F9E}">
      <dgm:prSet/>
      <dgm:spPr/>
      <dgm:t>
        <a:bodyPr/>
        <a:lstStyle/>
        <a:p>
          <a:endParaRPr lang="en-US"/>
        </a:p>
      </dgm:t>
    </dgm:pt>
    <dgm:pt modelId="{061F8105-21C8-4774-AEDD-5951BB828989}">
      <dgm:prSet/>
      <dgm:spPr/>
      <dgm:t>
        <a:bodyPr/>
        <a:lstStyle/>
        <a:p>
          <a:r>
            <a:rPr lang="en-US" dirty="0"/>
            <a:t>Trauma-informed care is essential, and continuous training is required to support social workers in managing the emotional toll of their work. </a:t>
          </a:r>
        </a:p>
      </dgm:t>
    </dgm:pt>
    <dgm:pt modelId="{AF815834-63D7-4FCA-AB41-B14B5B5B7C4A}" type="parTrans" cxnId="{BA753226-E20D-497F-9568-04029C775E16}">
      <dgm:prSet/>
      <dgm:spPr/>
      <dgm:t>
        <a:bodyPr/>
        <a:lstStyle/>
        <a:p>
          <a:endParaRPr lang="en-US"/>
        </a:p>
      </dgm:t>
    </dgm:pt>
    <dgm:pt modelId="{04439938-0FA9-4D6A-9B37-370BF5F6124E}" type="sibTrans" cxnId="{BA753226-E20D-497F-9568-04029C775E16}">
      <dgm:prSet/>
      <dgm:spPr/>
      <dgm:t>
        <a:bodyPr/>
        <a:lstStyle/>
        <a:p>
          <a:endParaRPr lang="en-US"/>
        </a:p>
      </dgm:t>
    </dgm:pt>
    <dgm:pt modelId="{19BE03E8-7EBC-4CF0-9A44-F81E20BD1DC6}">
      <dgm:prSet/>
      <dgm:spPr/>
      <dgm:t>
        <a:bodyPr/>
        <a:lstStyle/>
        <a:p>
          <a:r>
            <a:rPr lang="en-US" dirty="0"/>
            <a:t>Collaboration and networking are key to connecting victims with relevant services. Several authors emphasize the importance of social work skills, integrated networks, and raising awareness to combat gender-based violence globally.</a:t>
          </a:r>
        </a:p>
      </dgm:t>
    </dgm:pt>
    <dgm:pt modelId="{BE6E5A23-7059-4872-9818-021A674E49A8}" type="parTrans" cxnId="{FE105B8C-2045-4875-9599-2F9EFB220601}">
      <dgm:prSet/>
      <dgm:spPr/>
      <dgm:t>
        <a:bodyPr/>
        <a:lstStyle/>
        <a:p>
          <a:endParaRPr lang="en-US"/>
        </a:p>
      </dgm:t>
    </dgm:pt>
    <dgm:pt modelId="{E6EC8BDA-9434-42E2-A23F-00AC92BE8F44}" type="sibTrans" cxnId="{FE105B8C-2045-4875-9599-2F9EFB220601}">
      <dgm:prSet/>
      <dgm:spPr/>
      <dgm:t>
        <a:bodyPr/>
        <a:lstStyle/>
        <a:p>
          <a:endParaRPr lang="en-US"/>
        </a:p>
      </dgm:t>
    </dgm:pt>
    <dgm:pt modelId="{F7168E51-D3E4-4475-BE1B-5DF19CA7A602}" type="pres">
      <dgm:prSet presAssocID="{62E2C1FE-7D6A-45AB-81F6-48ED968253CB}" presName="hierChild1" presStyleCnt="0">
        <dgm:presLayoutVars>
          <dgm:chPref val="1"/>
          <dgm:dir/>
          <dgm:animOne val="branch"/>
          <dgm:animLvl val="lvl"/>
          <dgm:resizeHandles/>
        </dgm:presLayoutVars>
      </dgm:prSet>
      <dgm:spPr/>
    </dgm:pt>
    <dgm:pt modelId="{B492268F-2ED4-4EC7-949E-9BAAD132FF22}" type="pres">
      <dgm:prSet presAssocID="{4F574A4E-BFBF-4F2D-A7EB-545A42866546}" presName="hierRoot1" presStyleCnt="0"/>
      <dgm:spPr/>
    </dgm:pt>
    <dgm:pt modelId="{CA2E214A-72DA-495E-8B4C-2DB01FBD5659}" type="pres">
      <dgm:prSet presAssocID="{4F574A4E-BFBF-4F2D-A7EB-545A42866546}" presName="composite" presStyleCnt="0"/>
      <dgm:spPr/>
    </dgm:pt>
    <dgm:pt modelId="{7443DD26-74B1-49BB-9D71-62C3123C7A60}" type="pres">
      <dgm:prSet presAssocID="{4F574A4E-BFBF-4F2D-A7EB-545A42866546}" presName="background" presStyleLbl="node0" presStyleIdx="0" presStyleCnt="3"/>
      <dgm:spPr/>
    </dgm:pt>
    <dgm:pt modelId="{634B3072-BD1E-45EB-B769-4B7DCADDF469}" type="pres">
      <dgm:prSet presAssocID="{4F574A4E-BFBF-4F2D-A7EB-545A42866546}" presName="text" presStyleLbl="fgAcc0" presStyleIdx="0" presStyleCnt="3" custScaleY="164216">
        <dgm:presLayoutVars>
          <dgm:chPref val="3"/>
        </dgm:presLayoutVars>
      </dgm:prSet>
      <dgm:spPr/>
    </dgm:pt>
    <dgm:pt modelId="{A9B06146-F43A-45E0-AC13-27D58EC4380D}" type="pres">
      <dgm:prSet presAssocID="{4F574A4E-BFBF-4F2D-A7EB-545A42866546}" presName="hierChild2" presStyleCnt="0"/>
      <dgm:spPr/>
    </dgm:pt>
    <dgm:pt modelId="{469B8B85-B1F5-4D8D-A19A-FC00CF0F22D9}" type="pres">
      <dgm:prSet presAssocID="{061F8105-21C8-4774-AEDD-5951BB828989}" presName="hierRoot1" presStyleCnt="0"/>
      <dgm:spPr/>
    </dgm:pt>
    <dgm:pt modelId="{AA3BF2B6-3F24-4293-A286-5DC4E1874646}" type="pres">
      <dgm:prSet presAssocID="{061F8105-21C8-4774-AEDD-5951BB828989}" presName="composite" presStyleCnt="0"/>
      <dgm:spPr/>
    </dgm:pt>
    <dgm:pt modelId="{1F2B8FED-3C74-4550-8FC8-0584BC200C69}" type="pres">
      <dgm:prSet presAssocID="{061F8105-21C8-4774-AEDD-5951BB828989}" presName="background" presStyleLbl="node0" presStyleIdx="1" presStyleCnt="3"/>
      <dgm:spPr/>
    </dgm:pt>
    <dgm:pt modelId="{090718BB-316A-44D8-9213-1FA33D5E9F4F}" type="pres">
      <dgm:prSet presAssocID="{061F8105-21C8-4774-AEDD-5951BB828989}" presName="text" presStyleLbl="fgAcc0" presStyleIdx="1" presStyleCnt="3" custScaleY="181122">
        <dgm:presLayoutVars>
          <dgm:chPref val="3"/>
        </dgm:presLayoutVars>
      </dgm:prSet>
      <dgm:spPr/>
    </dgm:pt>
    <dgm:pt modelId="{6132818D-9E21-426B-9F7B-409181281E26}" type="pres">
      <dgm:prSet presAssocID="{061F8105-21C8-4774-AEDD-5951BB828989}" presName="hierChild2" presStyleCnt="0"/>
      <dgm:spPr/>
    </dgm:pt>
    <dgm:pt modelId="{2C90D04C-C47B-4B9E-927B-655BCBC2748A}" type="pres">
      <dgm:prSet presAssocID="{19BE03E8-7EBC-4CF0-9A44-F81E20BD1DC6}" presName="hierRoot1" presStyleCnt="0"/>
      <dgm:spPr/>
    </dgm:pt>
    <dgm:pt modelId="{94DE3EB3-C6A2-4099-9875-FEFDD6C910A9}" type="pres">
      <dgm:prSet presAssocID="{19BE03E8-7EBC-4CF0-9A44-F81E20BD1DC6}" presName="composite" presStyleCnt="0"/>
      <dgm:spPr/>
    </dgm:pt>
    <dgm:pt modelId="{89188761-8D24-442F-B247-44FAB32EF9ED}" type="pres">
      <dgm:prSet presAssocID="{19BE03E8-7EBC-4CF0-9A44-F81E20BD1DC6}" presName="background" presStyleLbl="node0" presStyleIdx="2" presStyleCnt="3"/>
      <dgm:spPr/>
    </dgm:pt>
    <dgm:pt modelId="{5A65CFE3-8C49-4D1C-9240-4BA6662A2D2A}" type="pres">
      <dgm:prSet presAssocID="{19BE03E8-7EBC-4CF0-9A44-F81E20BD1DC6}" presName="text" presStyleLbl="fgAcc0" presStyleIdx="2" presStyleCnt="3" custScaleY="197840">
        <dgm:presLayoutVars>
          <dgm:chPref val="3"/>
        </dgm:presLayoutVars>
      </dgm:prSet>
      <dgm:spPr/>
    </dgm:pt>
    <dgm:pt modelId="{67CB728A-9D0F-459B-81C2-36F9522B7777}" type="pres">
      <dgm:prSet presAssocID="{19BE03E8-7EBC-4CF0-9A44-F81E20BD1DC6}" presName="hierChild2" presStyleCnt="0"/>
      <dgm:spPr/>
    </dgm:pt>
  </dgm:ptLst>
  <dgm:cxnLst>
    <dgm:cxn modelId="{BA753226-E20D-497F-9568-04029C775E16}" srcId="{62E2C1FE-7D6A-45AB-81F6-48ED968253CB}" destId="{061F8105-21C8-4774-AEDD-5951BB828989}" srcOrd="1" destOrd="0" parTransId="{AF815834-63D7-4FCA-AB41-B14B5B5B7C4A}" sibTransId="{04439938-0FA9-4D6A-9B37-370BF5F6124E}"/>
    <dgm:cxn modelId="{BB3AE72A-CF0A-4C0A-9B4A-3A6F72F8BDC4}" type="presOf" srcId="{061F8105-21C8-4774-AEDD-5951BB828989}" destId="{090718BB-316A-44D8-9213-1FA33D5E9F4F}" srcOrd="0" destOrd="0" presId="urn:microsoft.com/office/officeart/2005/8/layout/hierarchy1"/>
    <dgm:cxn modelId="{FE105B8C-2045-4875-9599-2F9EFB220601}" srcId="{62E2C1FE-7D6A-45AB-81F6-48ED968253CB}" destId="{19BE03E8-7EBC-4CF0-9A44-F81E20BD1DC6}" srcOrd="2" destOrd="0" parTransId="{BE6E5A23-7059-4872-9818-021A674E49A8}" sibTransId="{E6EC8BDA-9434-42E2-A23F-00AC92BE8F44}"/>
    <dgm:cxn modelId="{6E70B892-FADF-439A-BEE9-642670F170C2}" type="presOf" srcId="{19BE03E8-7EBC-4CF0-9A44-F81E20BD1DC6}" destId="{5A65CFE3-8C49-4D1C-9240-4BA6662A2D2A}" srcOrd="0" destOrd="0" presId="urn:microsoft.com/office/officeart/2005/8/layout/hierarchy1"/>
    <dgm:cxn modelId="{E9AB6FC3-8321-4864-A1FF-4244C1A020B9}" type="presOf" srcId="{4F574A4E-BFBF-4F2D-A7EB-545A42866546}" destId="{634B3072-BD1E-45EB-B769-4B7DCADDF469}" srcOrd="0" destOrd="0" presId="urn:microsoft.com/office/officeart/2005/8/layout/hierarchy1"/>
    <dgm:cxn modelId="{70967ED2-BBBA-406B-8DCA-630DCE083F9E}" srcId="{62E2C1FE-7D6A-45AB-81F6-48ED968253CB}" destId="{4F574A4E-BFBF-4F2D-A7EB-545A42866546}" srcOrd="0" destOrd="0" parTransId="{6715E386-5EDE-482B-A04F-C68E71FE893D}" sibTransId="{AB0A40A5-AF42-453C-BCE5-8334204D758C}"/>
    <dgm:cxn modelId="{37F520FC-56C9-42DA-B009-CFCE1D0A8A70}" type="presOf" srcId="{62E2C1FE-7D6A-45AB-81F6-48ED968253CB}" destId="{F7168E51-D3E4-4475-BE1B-5DF19CA7A602}" srcOrd="0" destOrd="0" presId="urn:microsoft.com/office/officeart/2005/8/layout/hierarchy1"/>
    <dgm:cxn modelId="{5A494D2B-7A62-4860-861B-1601CB736A08}" type="presParOf" srcId="{F7168E51-D3E4-4475-BE1B-5DF19CA7A602}" destId="{B492268F-2ED4-4EC7-949E-9BAAD132FF22}" srcOrd="0" destOrd="0" presId="urn:microsoft.com/office/officeart/2005/8/layout/hierarchy1"/>
    <dgm:cxn modelId="{30CF6A83-2913-435D-8489-5F17F818304D}" type="presParOf" srcId="{B492268F-2ED4-4EC7-949E-9BAAD132FF22}" destId="{CA2E214A-72DA-495E-8B4C-2DB01FBD5659}" srcOrd="0" destOrd="0" presId="urn:microsoft.com/office/officeart/2005/8/layout/hierarchy1"/>
    <dgm:cxn modelId="{9AE641DD-5899-4653-9BAE-D900882999AD}" type="presParOf" srcId="{CA2E214A-72DA-495E-8B4C-2DB01FBD5659}" destId="{7443DD26-74B1-49BB-9D71-62C3123C7A60}" srcOrd="0" destOrd="0" presId="urn:microsoft.com/office/officeart/2005/8/layout/hierarchy1"/>
    <dgm:cxn modelId="{5CEDF194-4594-4E15-823C-6C7872AD0E51}" type="presParOf" srcId="{CA2E214A-72DA-495E-8B4C-2DB01FBD5659}" destId="{634B3072-BD1E-45EB-B769-4B7DCADDF469}" srcOrd="1" destOrd="0" presId="urn:microsoft.com/office/officeart/2005/8/layout/hierarchy1"/>
    <dgm:cxn modelId="{2850C8C0-9D81-4B9B-B020-EA8E8716CBC2}" type="presParOf" srcId="{B492268F-2ED4-4EC7-949E-9BAAD132FF22}" destId="{A9B06146-F43A-45E0-AC13-27D58EC4380D}" srcOrd="1" destOrd="0" presId="urn:microsoft.com/office/officeart/2005/8/layout/hierarchy1"/>
    <dgm:cxn modelId="{332C5996-A76B-4D8F-8550-2C2DFB8B882E}" type="presParOf" srcId="{F7168E51-D3E4-4475-BE1B-5DF19CA7A602}" destId="{469B8B85-B1F5-4D8D-A19A-FC00CF0F22D9}" srcOrd="1" destOrd="0" presId="urn:microsoft.com/office/officeart/2005/8/layout/hierarchy1"/>
    <dgm:cxn modelId="{A414AC3C-B5FB-47AB-8811-936A07313597}" type="presParOf" srcId="{469B8B85-B1F5-4D8D-A19A-FC00CF0F22D9}" destId="{AA3BF2B6-3F24-4293-A286-5DC4E1874646}" srcOrd="0" destOrd="0" presId="urn:microsoft.com/office/officeart/2005/8/layout/hierarchy1"/>
    <dgm:cxn modelId="{81580801-600C-4109-8340-F6E65FB352BD}" type="presParOf" srcId="{AA3BF2B6-3F24-4293-A286-5DC4E1874646}" destId="{1F2B8FED-3C74-4550-8FC8-0584BC200C69}" srcOrd="0" destOrd="0" presId="urn:microsoft.com/office/officeart/2005/8/layout/hierarchy1"/>
    <dgm:cxn modelId="{73DD1C8A-BD39-4CF9-91FE-3030A8FFA2BC}" type="presParOf" srcId="{AA3BF2B6-3F24-4293-A286-5DC4E1874646}" destId="{090718BB-316A-44D8-9213-1FA33D5E9F4F}" srcOrd="1" destOrd="0" presId="urn:microsoft.com/office/officeart/2005/8/layout/hierarchy1"/>
    <dgm:cxn modelId="{DB9535FF-E2E5-4EF3-9772-FEA75005C421}" type="presParOf" srcId="{469B8B85-B1F5-4D8D-A19A-FC00CF0F22D9}" destId="{6132818D-9E21-426B-9F7B-409181281E26}" srcOrd="1" destOrd="0" presId="urn:microsoft.com/office/officeart/2005/8/layout/hierarchy1"/>
    <dgm:cxn modelId="{AEB361F3-EAC1-4328-A00B-88A66673B5FD}" type="presParOf" srcId="{F7168E51-D3E4-4475-BE1B-5DF19CA7A602}" destId="{2C90D04C-C47B-4B9E-927B-655BCBC2748A}" srcOrd="2" destOrd="0" presId="urn:microsoft.com/office/officeart/2005/8/layout/hierarchy1"/>
    <dgm:cxn modelId="{CC8E7E8D-E836-403A-8954-772A140FFC00}" type="presParOf" srcId="{2C90D04C-C47B-4B9E-927B-655BCBC2748A}" destId="{94DE3EB3-C6A2-4099-9875-FEFDD6C910A9}" srcOrd="0" destOrd="0" presId="urn:microsoft.com/office/officeart/2005/8/layout/hierarchy1"/>
    <dgm:cxn modelId="{C2888804-13FC-4F41-AB54-B56CA5C11DDB}" type="presParOf" srcId="{94DE3EB3-C6A2-4099-9875-FEFDD6C910A9}" destId="{89188761-8D24-442F-B247-44FAB32EF9ED}" srcOrd="0" destOrd="0" presId="urn:microsoft.com/office/officeart/2005/8/layout/hierarchy1"/>
    <dgm:cxn modelId="{8ABEC91A-11DF-470D-B706-EBD8C54F1BE2}" type="presParOf" srcId="{94DE3EB3-C6A2-4099-9875-FEFDD6C910A9}" destId="{5A65CFE3-8C49-4D1C-9240-4BA6662A2D2A}" srcOrd="1" destOrd="0" presId="urn:microsoft.com/office/officeart/2005/8/layout/hierarchy1"/>
    <dgm:cxn modelId="{5AA79029-1360-47EC-B053-D8A0CA311D9C}" type="presParOf" srcId="{2C90D04C-C47B-4B9E-927B-655BCBC2748A}" destId="{67CB728A-9D0F-459B-81C2-36F9522B7777}" srcOrd="1" destOrd="0" presId="urn:microsoft.com/office/officeart/2005/8/layout/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362419-4F80-412B-9440-77D2F7D87479}">
      <dsp:nvSpPr>
        <dsp:cNvPr id="0" name=""/>
        <dsp:cNvSpPr/>
      </dsp:nvSpPr>
      <dsp:spPr>
        <a:xfrm>
          <a:off x="3099" y="154102"/>
          <a:ext cx="2458545" cy="199957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Globally- </a:t>
          </a:r>
          <a:r>
            <a:rPr lang="en-GB" sz="1600" b="1" kern="1200" dirty="0"/>
            <a:t>one in three women, or over 800 million women</a:t>
          </a:r>
          <a:r>
            <a:rPr lang="en-GB" sz="1600" kern="1200" dirty="0"/>
            <a:t>, worldwide experience physical and/or sexual violence by an intimate partner, or sexual violence by a perpetrator </a:t>
          </a:r>
          <a:endParaRPr lang="en-US" sz="1600" kern="1200" dirty="0"/>
        </a:p>
      </dsp:txBody>
      <dsp:txXfrm>
        <a:off x="3099" y="154102"/>
        <a:ext cx="2458545" cy="1999579"/>
      </dsp:txXfrm>
    </dsp:sp>
    <dsp:sp modelId="{B919E2C3-1372-44BE-B9C5-25D5BC46F110}">
      <dsp:nvSpPr>
        <dsp:cNvPr id="0" name=""/>
        <dsp:cNvSpPr/>
      </dsp:nvSpPr>
      <dsp:spPr>
        <a:xfrm>
          <a:off x="2707499" y="133554"/>
          <a:ext cx="2458545" cy="204067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GBV is a global epidemic affecting women from all walks of life.</a:t>
          </a:r>
          <a:endParaRPr lang="en-US" sz="1600" kern="1200" dirty="0"/>
        </a:p>
      </dsp:txBody>
      <dsp:txXfrm>
        <a:off x="2707499" y="133554"/>
        <a:ext cx="2458545" cy="2040676"/>
      </dsp:txXfrm>
    </dsp:sp>
    <dsp:sp modelId="{6E92FC8B-FC0E-4FFA-8299-7AF1B0B82A51}">
      <dsp:nvSpPr>
        <dsp:cNvPr id="0" name=""/>
        <dsp:cNvSpPr/>
      </dsp:nvSpPr>
      <dsp:spPr>
        <a:xfrm>
          <a:off x="5411899" y="143828"/>
          <a:ext cx="2458545" cy="20201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Gender-based violence is a complex crisis with </a:t>
          </a:r>
          <a:r>
            <a:rPr lang="en-GB" sz="1600" b="1" kern="1200" dirty="0"/>
            <a:t>devastating consequences,</a:t>
          </a:r>
          <a:r>
            <a:rPr lang="en-GB" sz="1600" kern="1200" dirty="0"/>
            <a:t> demanding </a:t>
          </a:r>
          <a:r>
            <a:rPr lang="en-GB" sz="1600" b="1" kern="1200" dirty="0"/>
            <a:t>comprehensive and proactive responses from social workers</a:t>
          </a:r>
          <a:r>
            <a:rPr lang="en-GB" sz="1600" kern="1200" dirty="0"/>
            <a:t>. </a:t>
          </a:r>
          <a:endParaRPr lang="en-US" sz="1600" kern="1200" dirty="0"/>
        </a:p>
      </dsp:txBody>
      <dsp:txXfrm>
        <a:off x="5411899" y="143828"/>
        <a:ext cx="2458545" cy="2020128"/>
      </dsp:txXfrm>
    </dsp:sp>
    <dsp:sp modelId="{AAEA0242-EFD0-495F-8D68-5C171BD4D681}">
      <dsp:nvSpPr>
        <dsp:cNvPr id="0" name=""/>
        <dsp:cNvSpPr/>
      </dsp:nvSpPr>
      <dsp:spPr>
        <a:xfrm>
          <a:off x="8116300" y="154102"/>
          <a:ext cx="2458545" cy="199957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In South Africa, the escalating incidents of gender-based violence underscore </a:t>
          </a:r>
          <a:r>
            <a:rPr lang="en-GB" sz="1600" b="1" kern="1200" dirty="0"/>
            <a:t>the need for strengthened social work interventions.</a:t>
          </a:r>
          <a:endParaRPr lang="en-US" sz="1600" b="1" kern="1200" dirty="0"/>
        </a:p>
      </dsp:txBody>
      <dsp:txXfrm>
        <a:off x="8116300" y="154102"/>
        <a:ext cx="2458545" cy="1999579"/>
      </dsp:txXfrm>
    </dsp:sp>
    <dsp:sp modelId="{C48EAC32-7FE6-4910-B3A2-C319EFE0BEA1}">
      <dsp:nvSpPr>
        <dsp:cNvPr id="0" name=""/>
        <dsp:cNvSpPr/>
      </dsp:nvSpPr>
      <dsp:spPr>
        <a:xfrm>
          <a:off x="1355299" y="2440641"/>
          <a:ext cx="2458545" cy="196565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In the </a:t>
          </a:r>
          <a:r>
            <a:rPr lang="en-US" sz="1600" b="1" kern="1200" dirty="0"/>
            <a:t>first three months of 2023</a:t>
          </a:r>
          <a:r>
            <a:rPr lang="en-US" sz="1600" kern="1200" dirty="0"/>
            <a:t>, </a:t>
          </a:r>
          <a:r>
            <a:rPr lang="en-US" sz="1600" b="1" kern="1200" dirty="0"/>
            <a:t>10512 women were raped</a:t>
          </a:r>
          <a:r>
            <a:rPr lang="en-US" sz="1600" kern="1200" dirty="0"/>
            <a:t>, </a:t>
          </a:r>
          <a:r>
            <a:rPr lang="en-US" sz="1600" b="1" kern="1200" dirty="0"/>
            <a:t>1485 attempted murders </a:t>
          </a:r>
          <a:r>
            <a:rPr lang="en-US" sz="1600" kern="1200" dirty="0"/>
            <a:t>of women were </a:t>
          </a:r>
          <a:r>
            <a:rPr lang="en-US" sz="1600" b="1" kern="1200" dirty="0"/>
            <a:t>reported</a:t>
          </a:r>
          <a:r>
            <a:rPr lang="en-US" sz="1600" kern="1200" dirty="0"/>
            <a:t>, </a:t>
          </a:r>
          <a:r>
            <a:rPr lang="en-US" sz="1600" b="1" kern="1200" dirty="0"/>
            <a:t>969 women were killed</a:t>
          </a:r>
          <a:r>
            <a:rPr lang="en-US" sz="1600" kern="1200" dirty="0"/>
            <a:t>, and </a:t>
          </a:r>
          <a:r>
            <a:rPr lang="en-US" sz="1600" b="1" kern="1200" dirty="0"/>
            <a:t>over 15,000 women were assaulted</a:t>
          </a:r>
          <a:endParaRPr lang="en-US" sz="1600" kern="1200" dirty="0"/>
        </a:p>
      </dsp:txBody>
      <dsp:txXfrm>
        <a:off x="1355299" y="2440641"/>
        <a:ext cx="2458545" cy="1965651"/>
      </dsp:txXfrm>
    </dsp:sp>
    <dsp:sp modelId="{B41CB5A9-BAD5-4EED-BFDF-F60E527386ED}">
      <dsp:nvSpPr>
        <dsp:cNvPr id="0" name=""/>
        <dsp:cNvSpPr/>
      </dsp:nvSpPr>
      <dsp:spPr>
        <a:xfrm>
          <a:off x="4059699" y="2430367"/>
          <a:ext cx="2458545" cy="198620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GBV </a:t>
          </a:r>
          <a:r>
            <a:rPr lang="en-US" sz="1600" kern="1200" dirty="0"/>
            <a:t>most </a:t>
          </a:r>
          <a:r>
            <a:rPr lang="en-US" sz="1600" b="1" kern="1200" dirty="0"/>
            <a:t>predominant human rights violations in the world </a:t>
          </a:r>
          <a:r>
            <a:rPr lang="en-US" sz="1600" kern="1200" dirty="0"/>
            <a:t>affecting mainly women and girls.</a:t>
          </a:r>
        </a:p>
      </dsp:txBody>
      <dsp:txXfrm>
        <a:off x="4059699" y="2430367"/>
        <a:ext cx="2458545" cy="1986200"/>
      </dsp:txXfrm>
    </dsp:sp>
    <dsp:sp modelId="{A062F9C2-7AD8-4F82-B8C8-95EE89658CA9}">
      <dsp:nvSpPr>
        <dsp:cNvPr id="0" name=""/>
        <dsp:cNvSpPr/>
      </dsp:nvSpPr>
      <dsp:spPr>
        <a:xfrm>
          <a:off x="6784653" y="2450900"/>
          <a:ext cx="2458545" cy="20067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dirty="0"/>
            <a:t>Various forms of GBV</a:t>
          </a:r>
          <a:r>
            <a:rPr lang="en-US" sz="1600" kern="1200" dirty="0"/>
            <a:t>: physical abuse; sexual abuse; emotional, verbal, and psychological abuse; economic coercion; intimidation; harassment, and stalking.</a:t>
          </a:r>
        </a:p>
      </dsp:txBody>
      <dsp:txXfrm>
        <a:off x="6784653" y="2450900"/>
        <a:ext cx="2458545" cy="20067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E5211D-658F-4B1A-918F-81DB210F5E31}">
      <dsp:nvSpPr>
        <dsp:cNvPr id="0" name=""/>
        <dsp:cNvSpPr/>
      </dsp:nvSpPr>
      <dsp:spPr>
        <a:xfrm>
          <a:off x="418406" y="348446"/>
          <a:ext cx="1098000" cy="1098000"/>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4C77FF-5CF3-45E9-8F1F-4251CD6A6197}">
      <dsp:nvSpPr>
        <dsp:cNvPr id="0" name=""/>
        <dsp:cNvSpPr/>
      </dsp:nvSpPr>
      <dsp:spPr>
        <a:xfrm>
          <a:off x="652406" y="582446"/>
          <a:ext cx="630000" cy="63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520C0B3-0362-46D4-BB4A-08CCBB2A6235}">
      <dsp:nvSpPr>
        <dsp:cNvPr id="0" name=""/>
        <dsp:cNvSpPr/>
      </dsp:nvSpPr>
      <dsp:spPr>
        <a:xfrm>
          <a:off x="67406" y="1788446"/>
          <a:ext cx="1800000" cy="22385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GB" sz="1600" kern="1200" dirty="0"/>
            <a:t>Qualitative study</a:t>
          </a:r>
          <a:endParaRPr lang="en-US" sz="1600" kern="1200" dirty="0"/>
        </a:p>
      </dsp:txBody>
      <dsp:txXfrm>
        <a:off x="67406" y="1788446"/>
        <a:ext cx="1800000" cy="2238574"/>
      </dsp:txXfrm>
    </dsp:sp>
    <dsp:sp modelId="{7633880F-FC9A-463E-BA6B-CCA50C7FFCA0}">
      <dsp:nvSpPr>
        <dsp:cNvPr id="0" name=""/>
        <dsp:cNvSpPr/>
      </dsp:nvSpPr>
      <dsp:spPr>
        <a:xfrm>
          <a:off x="2624972" y="348446"/>
          <a:ext cx="1098000" cy="1098000"/>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DC8F74B-5C2A-4F56-8DA6-66CE63D215DF}">
      <dsp:nvSpPr>
        <dsp:cNvPr id="0" name=""/>
        <dsp:cNvSpPr/>
      </dsp:nvSpPr>
      <dsp:spPr>
        <a:xfrm>
          <a:off x="2858972" y="582446"/>
          <a:ext cx="630000" cy="63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D7B467-E848-4FD8-AE9F-821BA121662B}">
      <dsp:nvSpPr>
        <dsp:cNvPr id="0" name=""/>
        <dsp:cNvSpPr/>
      </dsp:nvSpPr>
      <dsp:spPr>
        <a:xfrm>
          <a:off x="2182406" y="1788446"/>
          <a:ext cx="1983132" cy="22385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GB" sz="1600" kern="1200" dirty="0"/>
            <a:t>Phenomenological research design</a:t>
          </a:r>
          <a:endParaRPr lang="en-US" sz="1600" kern="1200" dirty="0"/>
        </a:p>
      </dsp:txBody>
      <dsp:txXfrm>
        <a:off x="2182406" y="1788446"/>
        <a:ext cx="1983132" cy="2238574"/>
      </dsp:txXfrm>
    </dsp:sp>
    <dsp:sp modelId="{24A2529C-4B54-4540-9485-CB4159919E3F}">
      <dsp:nvSpPr>
        <dsp:cNvPr id="0" name=""/>
        <dsp:cNvSpPr/>
      </dsp:nvSpPr>
      <dsp:spPr>
        <a:xfrm>
          <a:off x="4831538" y="348446"/>
          <a:ext cx="1098000" cy="1098000"/>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4E36B8-C67C-4648-B0A5-88E76614F0BD}">
      <dsp:nvSpPr>
        <dsp:cNvPr id="0" name=""/>
        <dsp:cNvSpPr/>
      </dsp:nvSpPr>
      <dsp:spPr>
        <a:xfrm>
          <a:off x="5065538" y="582446"/>
          <a:ext cx="630000" cy="63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69906D-654E-43E6-9BA1-7A476030337B}">
      <dsp:nvSpPr>
        <dsp:cNvPr id="0" name=""/>
        <dsp:cNvSpPr/>
      </dsp:nvSpPr>
      <dsp:spPr>
        <a:xfrm>
          <a:off x="4480538" y="1788446"/>
          <a:ext cx="1800000" cy="22385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GB" sz="1600" kern="1200" dirty="0"/>
            <a:t>A purposive sample of 26 social workers – government and NGO setting, 3 or more years employment in GBV sector</a:t>
          </a:r>
          <a:r>
            <a:rPr lang="en-GB" sz="1100" kern="1200" dirty="0"/>
            <a:t>.</a:t>
          </a:r>
          <a:endParaRPr lang="en-US" sz="1100" kern="1200" dirty="0"/>
        </a:p>
      </dsp:txBody>
      <dsp:txXfrm>
        <a:off x="4480538" y="1788446"/>
        <a:ext cx="1800000" cy="2238574"/>
      </dsp:txXfrm>
    </dsp:sp>
    <dsp:sp modelId="{E49483AB-6686-4D73-BD5E-0D12888AD9B6}">
      <dsp:nvSpPr>
        <dsp:cNvPr id="0" name=""/>
        <dsp:cNvSpPr/>
      </dsp:nvSpPr>
      <dsp:spPr>
        <a:xfrm>
          <a:off x="6946538" y="348446"/>
          <a:ext cx="1098000" cy="1098000"/>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43E528-E1B0-437F-BE66-1599ABCCB907}">
      <dsp:nvSpPr>
        <dsp:cNvPr id="0" name=""/>
        <dsp:cNvSpPr/>
      </dsp:nvSpPr>
      <dsp:spPr>
        <a:xfrm>
          <a:off x="7180538" y="582446"/>
          <a:ext cx="630000" cy="63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5DA94F2-0AE7-4E8B-9CA9-3EC9B73F57FF}">
      <dsp:nvSpPr>
        <dsp:cNvPr id="0" name=""/>
        <dsp:cNvSpPr/>
      </dsp:nvSpPr>
      <dsp:spPr>
        <a:xfrm>
          <a:off x="6595538" y="1788446"/>
          <a:ext cx="1800000" cy="22385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GB" sz="1600" kern="1200" dirty="0"/>
            <a:t>Data collection: semi structured interviews, focus group discussions, documents analysis (policy and legislation GBV specific)</a:t>
          </a:r>
          <a:endParaRPr lang="en-US" sz="1600" kern="1200" dirty="0"/>
        </a:p>
      </dsp:txBody>
      <dsp:txXfrm>
        <a:off x="6595538" y="1788446"/>
        <a:ext cx="1800000" cy="2238574"/>
      </dsp:txXfrm>
    </dsp:sp>
    <dsp:sp modelId="{1E1BD78A-09DB-4FB4-BB35-FD65F63D8AA8}">
      <dsp:nvSpPr>
        <dsp:cNvPr id="0" name=""/>
        <dsp:cNvSpPr/>
      </dsp:nvSpPr>
      <dsp:spPr>
        <a:xfrm>
          <a:off x="9061538" y="348446"/>
          <a:ext cx="1098000" cy="1098000"/>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BAB66F-1D03-4604-96BC-CCC1B9BA318B}">
      <dsp:nvSpPr>
        <dsp:cNvPr id="0" name=""/>
        <dsp:cNvSpPr/>
      </dsp:nvSpPr>
      <dsp:spPr>
        <a:xfrm>
          <a:off x="9295538" y="582446"/>
          <a:ext cx="630000" cy="63000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C7F1B8-7D48-4EB2-B2A5-9030D9ED4660}">
      <dsp:nvSpPr>
        <dsp:cNvPr id="0" name=""/>
        <dsp:cNvSpPr/>
      </dsp:nvSpPr>
      <dsp:spPr>
        <a:xfrm>
          <a:off x="8710538" y="1788446"/>
          <a:ext cx="1800000" cy="22385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defRPr cap="all"/>
          </a:pPr>
          <a:r>
            <a:rPr lang="en-GB" sz="1600" kern="1200" dirty="0"/>
            <a:t>Thematic content analysis incorporated with NVIVO</a:t>
          </a:r>
          <a:endParaRPr lang="en-US" sz="1600" kern="1200" dirty="0"/>
        </a:p>
      </dsp:txBody>
      <dsp:txXfrm>
        <a:off x="8710538" y="1788446"/>
        <a:ext cx="1800000" cy="22385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D274DB-5E79-40AB-8BE8-41F3EC006448}">
      <dsp:nvSpPr>
        <dsp:cNvPr id="0" name=""/>
        <dsp:cNvSpPr/>
      </dsp:nvSpPr>
      <dsp:spPr>
        <a:xfrm>
          <a:off x="1166279" y="1012460"/>
          <a:ext cx="933439" cy="93343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E82965-6B12-4573-A7A7-6F324B0C8225}">
      <dsp:nvSpPr>
        <dsp:cNvPr id="0" name=""/>
        <dsp:cNvSpPr/>
      </dsp:nvSpPr>
      <dsp:spPr>
        <a:xfrm>
          <a:off x="595844" y="2237857"/>
          <a:ext cx="207431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b="1" kern="1200" dirty="0"/>
            <a:t>Skills, values, and principles in action</a:t>
          </a:r>
          <a:endParaRPr lang="en-US" sz="1700" kern="1200" dirty="0"/>
        </a:p>
      </dsp:txBody>
      <dsp:txXfrm>
        <a:off x="595844" y="2237857"/>
        <a:ext cx="2074310" cy="720000"/>
      </dsp:txXfrm>
    </dsp:sp>
    <dsp:sp modelId="{AC55FC61-0A11-48F0-B9A2-B438F49A7E1F}">
      <dsp:nvSpPr>
        <dsp:cNvPr id="0" name=""/>
        <dsp:cNvSpPr/>
      </dsp:nvSpPr>
      <dsp:spPr>
        <a:xfrm>
          <a:off x="3603594" y="1012460"/>
          <a:ext cx="933439" cy="93343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AC28CB-F7FC-4EAC-81FA-E7311D37712E}">
      <dsp:nvSpPr>
        <dsp:cNvPr id="0" name=""/>
        <dsp:cNvSpPr/>
      </dsp:nvSpPr>
      <dsp:spPr>
        <a:xfrm>
          <a:off x="3033159" y="2237857"/>
          <a:ext cx="207431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GB" sz="1700" b="1" kern="1200" dirty="0"/>
            <a:t>Capacity development and training</a:t>
          </a:r>
          <a:endParaRPr lang="en-US" sz="1700" kern="1200" dirty="0"/>
        </a:p>
      </dsp:txBody>
      <dsp:txXfrm>
        <a:off x="3033159" y="2237857"/>
        <a:ext cx="2074310" cy="720000"/>
      </dsp:txXfrm>
    </dsp:sp>
    <dsp:sp modelId="{1B078490-285F-4555-A7E2-AD48BD2BB499}">
      <dsp:nvSpPr>
        <dsp:cNvPr id="0" name=""/>
        <dsp:cNvSpPr/>
      </dsp:nvSpPr>
      <dsp:spPr>
        <a:xfrm>
          <a:off x="6040910" y="1012460"/>
          <a:ext cx="933439" cy="93343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9EC7649-3B30-4A11-AC5F-A6E42E310D11}">
      <dsp:nvSpPr>
        <dsp:cNvPr id="0" name=""/>
        <dsp:cNvSpPr/>
      </dsp:nvSpPr>
      <dsp:spPr>
        <a:xfrm>
          <a:off x="5470474" y="2237857"/>
          <a:ext cx="207431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GB" sz="1700" b="1" kern="1200" dirty="0"/>
            <a:t>Insufficient training</a:t>
          </a:r>
          <a:endParaRPr lang="en-US" sz="1700" kern="1200" dirty="0"/>
        </a:p>
      </dsp:txBody>
      <dsp:txXfrm>
        <a:off x="5470474" y="2237857"/>
        <a:ext cx="2074310" cy="720000"/>
      </dsp:txXfrm>
    </dsp:sp>
    <dsp:sp modelId="{2AFA8636-7B67-486C-BD0D-BA7BD5DC244C}">
      <dsp:nvSpPr>
        <dsp:cNvPr id="0" name=""/>
        <dsp:cNvSpPr/>
      </dsp:nvSpPr>
      <dsp:spPr>
        <a:xfrm>
          <a:off x="8478225" y="1012460"/>
          <a:ext cx="933439" cy="93343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925A099-79AC-4AD4-9B3F-57C0C14A5FA2}">
      <dsp:nvSpPr>
        <dsp:cNvPr id="0" name=""/>
        <dsp:cNvSpPr/>
      </dsp:nvSpPr>
      <dsp:spPr>
        <a:xfrm>
          <a:off x="7907789" y="2237857"/>
          <a:ext cx="207431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GB" sz="1700" b="1" kern="1200"/>
            <a:t>Policies and legislation</a:t>
          </a:r>
          <a:endParaRPr lang="en-US" sz="1700" kern="1200"/>
        </a:p>
      </dsp:txBody>
      <dsp:txXfrm>
        <a:off x="7907789" y="2237857"/>
        <a:ext cx="2074310" cy="720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1435BD-FBD6-4C52-B28A-235DCDD7ACB0}">
      <dsp:nvSpPr>
        <dsp:cNvPr id="0" name=""/>
        <dsp:cNvSpPr/>
      </dsp:nvSpPr>
      <dsp:spPr>
        <a:xfrm>
          <a:off x="484445" y="64"/>
          <a:ext cx="9124058" cy="369883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8AD2AF-F142-408C-9BAC-995F92132024}">
      <dsp:nvSpPr>
        <dsp:cNvPr id="0" name=""/>
        <dsp:cNvSpPr/>
      </dsp:nvSpPr>
      <dsp:spPr>
        <a:xfrm>
          <a:off x="969440" y="460809"/>
          <a:ext cx="9124058" cy="369883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The provided information underscores the importance of applying social work values, principles, and ethics when working with victims of gender-based violence. Social workers utilize various skills, including communication, probing, partializing, and active listening, to understand client issues. </a:t>
          </a:r>
        </a:p>
        <a:p>
          <a:pPr marL="0" lvl="0" indent="0" algn="ctr" defTabSz="800100">
            <a:lnSpc>
              <a:spcPct val="90000"/>
            </a:lnSpc>
            <a:spcBef>
              <a:spcPct val="0"/>
            </a:spcBef>
            <a:spcAft>
              <a:spcPct val="35000"/>
            </a:spcAft>
            <a:buNone/>
          </a:pPr>
          <a:r>
            <a:rPr lang="en-US" sz="1800" kern="1200" dirty="0"/>
            <a:t>However, the findings indicate that having skills alone may not be sufficient, as social workers may lack a deep understanding of trauma and its potential impact on both clients and themselves. </a:t>
          </a:r>
        </a:p>
        <a:p>
          <a:pPr marL="0" lvl="0" indent="0" algn="ctr" defTabSz="800100">
            <a:lnSpc>
              <a:spcPct val="90000"/>
            </a:lnSpc>
            <a:spcBef>
              <a:spcPct val="0"/>
            </a:spcBef>
            <a:spcAft>
              <a:spcPct val="35000"/>
            </a:spcAft>
            <a:buNone/>
          </a:pPr>
          <a:r>
            <a:rPr lang="en-US" sz="1800" kern="1200" dirty="0"/>
            <a:t>This highlights the need for trauma-informed workshops and capacity development for social workers in this field. Additionally, there is a strong emphasis on the importance of training and workshops to help social workers apply policy and legislation effectively in gender-based violence interventions.</a:t>
          </a:r>
          <a:endParaRPr lang="en-GB" sz="1800" kern="1200" dirty="0"/>
        </a:p>
      </dsp:txBody>
      <dsp:txXfrm>
        <a:off x="1077775" y="569144"/>
        <a:ext cx="8907388" cy="348216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43DD26-74B1-49BB-9D71-62C3123C7A60}">
      <dsp:nvSpPr>
        <dsp:cNvPr id="0" name=""/>
        <dsp:cNvSpPr/>
      </dsp:nvSpPr>
      <dsp:spPr>
        <a:xfrm>
          <a:off x="0" y="526698"/>
          <a:ext cx="2975047" cy="310229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34B3072-BD1E-45EB-B769-4B7DCADDF469}">
      <dsp:nvSpPr>
        <dsp:cNvPr id="0" name=""/>
        <dsp:cNvSpPr/>
      </dsp:nvSpPr>
      <dsp:spPr>
        <a:xfrm>
          <a:off x="330560" y="840730"/>
          <a:ext cx="2975047" cy="310229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Social workers play a critical role in addressing gender-based violence, leveraging their skills and expertise to assess and meet the unique needs of survivors. </a:t>
          </a:r>
          <a:r>
            <a:rPr lang="en-US" sz="1800" kern="1200"/>
            <a:t>They provide counseling, therapy, case management, advocacy, education, and engage in policy advocacy. </a:t>
          </a:r>
        </a:p>
      </dsp:txBody>
      <dsp:txXfrm>
        <a:off x="417696" y="927866"/>
        <a:ext cx="2800775" cy="2928022"/>
      </dsp:txXfrm>
    </dsp:sp>
    <dsp:sp modelId="{1F2B8FED-3C74-4550-8FC8-0584BC200C69}">
      <dsp:nvSpPr>
        <dsp:cNvPr id="0" name=""/>
        <dsp:cNvSpPr/>
      </dsp:nvSpPr>
      <dsp:spPr>
        <a:xfrm>
          <a:off x="3636168" y="526698"/>
          <a:ext cx="2975047" cy="34216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0718BB-316A-44D8-9213-1FA33D5E9F4F}">
      <dsp:nvSpPr>
        <dsp:cNvPr id="0" name=""/>
        <dsp:cNvSpPr/>
      </dsp:nvSpPr>
      <dsp:spPr>
        <a:xfrm>
          <a:off x="3966729" y="840730"/>
          <a:ext cx="2975047" cy="342167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Trauma-informed care is essential, and continuous training is required to support social workers in managing the emotional toll of their work. </a:t>
          </a:r>
        </a:p>
      </dsp:txBody>
      <dsp:txXfrm>
        <a:off x="4053865" y="927866"/>
        <a:ext cx="2800775" cy="3247403"/>
      </dsp:txXfrm>
    </dsp:sp>
    <dsp:sp modelId="{89188761-8D24-442F-B247-44FAB32EF9ED}">
      <dsp:nvSpPr>
        <dsp:cNvPr id="0" name=""/>
        <dsp:cNvSpPr/>
      </dsp:nvSpPr>
      <dsp:spPr>
        <a:xfrm>
          <a:off x="7272337" y="526698"/>
          <a:ext cx="2975047" cy="373750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65CFE3-8C49-4D1C-9240-4BA6662A2D2A}">
      <dsp:nvSpPr>
        <dsp:cNvPr id="0" name=""/>
        <dsp:cNvSpPr/>
      </dsp:nvSpPr>
      <dsp:spPr>
        <a:xfrm>
          <a:off x="7602897" y="840730"/>
          <a:ext cx="2975047" cy="373750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Collaboration and networking are key to connecting victims with relevant services. Several authors emphasize the importance of social work skills, integrated networks, and raising awareness to combat gender-based violence globally.</a:t>
          </a:r>
        </a:p>
      </dsp:txBody>
      <dsp:txXfrm>
        <a:off x="7690033" y="927866"/>
        <a:ext cx="2800775" cy="356323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BA3BBD-6242-C249-8516-7B3AA11674CF}" type="datetimeFigureOut">
              <a:rPr lang="en-US" smtClean="0"/>
              <a:t>9/27/2023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CCBA47-E15B-4B4D-83D6-853F1EF83261}" type="slidenum">
              <a:rPr lang="en-US" smtClean="0"/>
              <a:t>‹#›</a:t>
            </a:fld>
            <a:endParaRPr lang="en-US"/>
          </a:p>
        </p:txBody>
      </p:sp>
    </p:spTree>
    <p:extLst>
      <p:ext uri="{BB962C8B-B14F-4D97-AF65-F5344CB8AC3E}">
        <p14:creationId xmlns:p14="http://schemas.microsoft.com/office/powerpoint/2010/main" val="527159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9CCBA47-E15B-4B4D-83D6-853F1EF83261}" type="slidenum">
              <a:rPr lang="en-US" smtClean="0"/>
              <a:t>4</a:t>
            </a:fld>
            <a:endParaRPr lang="en-US"/>
          </a:p>
        </p:txBody>
      </p:sp>
    </p:spTree>
    <p:extLst>
      <p:ext uri="{BB962C8B-B14F-4D97-AF65-F5344CB8AC3E}">
        <p14:creationId xmlns:p14="http://schemas.microsoft.com/office/powerpoint/2010/main" val="3409755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9CCBA47-E15B-4B4D-83D6-853F1EF83261}" type="slidenum">
              <a:rPr lang="en-US" smtClean="0"/>
              <a:t>14</a:t>
            </a:fld>
            <a:endParaRPr lang="en-US"/>
          </a:p>
        </p:txBody>
      </p:sp>
    </p:spTree>
    <p:extLst>
      <p:ext uri="{BB962C8B-B14F-4D97-AF65-F5344CB8AC3E}">
        <p14:creationId xmlns:p14="http://schemas.microsoft.com/office/powerpoint/2010/main" val="2910803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6D039-561A-8D4D-9CE6-110D9D3C5C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5B7BBE-6B9F-DF40-BC43-2122287B1B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01D755-9BF7-1349-A182-93C3619A07E7}"/>
              </a:ext>
            </a:extLst>
          </p:cNvPr>
          <p:cNvSpPr>
            <a:spLocks noGrp="1"/>
          </p:cNvSpPr>
          <p:nvPr>
            <p:ph type="dt" sz="half" idx="10"/>
          </p:nvPr>
        </p:nvSpPr>
        <p:spPr/>
        <p:txBody>
          <a:bodyPr/>
          <a:lstStyle/>
          <a:p>
            <a:fld id="{1F635B26-DA32-FC42-81F9-1E6180DD43B2}" type="datetimeFigureOut">
              <a:rPr lang="en-US" smtClean="0"/>
              <a:t>9/27/2023</a:t>
            </a:fld>
            <a:endParaRPr lang="en-US"/>
          </a:p>
        </p:txBody>
      </p:sp>
      <p:sp>
        <p:nvSpPr>
          <p:cNvPr id="5" name="Footer Placeholder 4">
            <a:extLst>
              <a:ext uri="{FF2B5EF4-FFF2-40B4-BE49-F238E27FC236}">
                <a16:creationId xmlns:a16="http://schemas.microsoft.com/office/drawing/2014/main" id="{59BE966B-126B-8A42-8C1C-0CC82A8566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CD40C9-6BAE-6C4D-85EC-ED38F169ABAD}"/>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2070004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0D0AE-F481-6545-AB45-09D58E6693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EA7817-AFDD-1446-8328-6F95B69681D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79F010-A982-2D4E-9EB9-AC1F0BA54FDA}"/>
              </a:ext>
            </a:extLst>
          </p:cNvPr>
          <p:cNvSpPr>
            <a:spLocks noGrp="1"/>
          </p:cNvSpPr>
          <p:nvPr>
            <p:ph type="dt" sz="half" idx="10"/>
          </p:nvPr>
        </p:nvSpPr>
        <p:spPr/>
        <p:txBody>
          <a:bodyPr/>
          <a:lstStyle/>
          <a:p>
            <a:fld id="{1F635B26-DA32-FC42-81F9-1E6180DD43B2}" type="datetimeFigureOut">
              <a:rPr lang="en-US" smtClean="0"/>
              <a:t>9/27/2023</a:t>
            </a:fld>
            <a:endParaRPr lang="en-US"/>
          </a:p>
        </p:txBody>
      </p:sp>
      <p:sp>
        <p:nvSpPr>
          <p:cNvPr id="5" name="Footer Placeholder 4">
            <a:extLst>
              <a:ext uri="{FF2B5EF4-FFF2-40B4-BE49-F238E27FC236}">
                <a16:creationId xmlns:a16="http://schemas.microsoft.com/office/drawing/2014/main" id="{B350CFA0-68D8-5C4B-970E-0903BBC9F0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855B78-4409-074C-A37C-DD3C3A222CC1}"/>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2869565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9BB6B3-AC6E-9949-9F0D-5F5B3B10D79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115E51-0D1F-A641-954D-63B7051C155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A908A6-4C54-634F-8DC3-1B720DC10DDE}"/>
              </a:ext>
            </a:extLst>
          </p:cNvPr>
          <p:cNvSpPr>
            <a:spLocks noGrp="1"/>
          </p:cNvSpPr>
          <p:nvPr>
            <p:ph type="dt" sz="half" idx="10"/>
          </p:nvPr>
        </p:nvSpPr>
        <p:spPr/>
        <p:txBody>
          <a:bodyPr/>
          <a:lstStyle/>
          <a:p>
            <a:fld id="{1F635B26-DA32-FC42-81F9-1E6180DD43B2}" type="datetimeFigureOut">
              <a:rPr lang="en-US" smtClean="0"/>
              <a:t>9/27/2023</a:t>
            </a:fld>
            <a:endParaRPr lang="en-US"/>
          </a:p>
        </p:txBody>
      </p:sp>
      <p:sp>
        <p:nvSpPr>
          <p:cNvPr id="5" name="Footer Placeholder 4">
            <a:extLst>
              <a:ext uri="{FF2B5EF4-FFF2-40B4-BE49-F238E27FC236}">
                <a16:creationId xmlns:a16="http://schemas.microsoft.com/office/drawing/2014/main" id="{F5F8FA82-3418-4242-A2CE-15CC44A2F6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5A26D0-32B3-7E4B-A31F-9B1FB69ACFED}"/>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3369094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D1768-6639-7C40-BBDD-5734536D02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E3DD76-54DF-FE45-BB67-0B0659DD80D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2AC8A4-90AC-5449-BBF5-B3FF9D0A595C}"/>
              </a:ext>
            </a:extLst>
          </p:cNvPr>
          <p:cNvSpPr>
            <a:spLocks noGrp="1"/>
          </p:cNvSpPr>
          <p:nvPr>
            <p:ph type="dt" sz="half" idx="10"/>
          </p:nvPr>
        </p:nvSpPr>
        <p:spPr/>
        <p:txBody>
          <a:bodyPr/>
          <a:lstStyle/>
          <a:p>
            <a:fld id="{1F635B26-DA32-FC42-81F9-1E6180DD43B2}" type="datetimeFigureOut">
              <a:rPr lang="en-US" smtClean="0"/>
              <a:t>9/27/2023</a:t>
            </a:fld>
            <a:endParaRPr lang="en-US"/>
          </a:p>
        </p:txBody>
      </p:sp>
      <p:sp>
        <p:nvSpPr>
          <p:cNvPr id="5" name="Footer Placeholder 4">
            <a:extLst>
              <a:ext uri="{FF2B5EF4-FFF2-40B4-BE49-F238E27FC236}">
                <a16:creationId xmlns:a16="http://schemas.microsoft.com/office/drawing/2014/main" id="{90165E48-637F-6C49-87B7-04D1AF8CDC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E838DA-371B-0747-B901-BFE578F5082E}"/>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623563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87EC3-5554-9B44-8879-FBF373079CB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16629A1-3DDC-5D4A-AA65-E0CA11979E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D033BC9-9357-294D-9E2F-B079DE2089E2}"/>
              </a:ext>
            </a:extLst>
          </p:cNvPr>
          <p:cNvSpPr>
            <a:spLocks noGrp="1"/>
          </p:cNvSpPr>
          <p:nvPr>
            <p:ph type="dt" sz="half" idx="10"/>
          </p:nvPr>
        </p:nvSpPr>
        <p:spPr/>
        <p:txBody>
          <a:bodyPr/>
          <a:lstStyle/>
          <a:p>
            <a:fld id="{1F635B26-DA32-FC42-81F9-1E6180DD43B2}" type="datetimeFigureOut">
              <a:rPr lang="en-US" smtClean="0"/>
              <a:t>9/27/2023</a:t>
            </a:fld>
            <a:endParaRPr lang="en-US"/>
          </a:p>
        </p:txBody>
      </p:sp>
      <p:sp>
        <p:nvSpPr>
          <p:cNvPr id="5" name="Footer Placeholder 4">
            <a:extLst>
              <a:ext uri="{FF2B5EF4-FFF2-40B4-BE49-F238E27FC236}">
                <a16:creationId xmlns:a16="http://schemas.microsoft.com/office/drawing/2014/main" id="{35281EBF-0ED7-7C41-82CE-CA1F58BD0C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13CF36-3E4E-2F49-8040-0443ACE19AF0}"/>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3592907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85B78-4778-5D44-AC7D-ECBC17606D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EFCBC0-30F8-E14C-81B5-8F284267E86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7629CBF-51D0-6F46-B066-9AF977C2CDD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E0B35A9-7A29-DE4A-B26E-2F7DADBD7F07}"/>
              </a:ext>
            </a:extLst>
          </p:cNvPr>
          <p:cNvSpPr>
            <a:spLocks noGrp="1"/>
          </p:cNvSpPr>
          <p:nvPr>
            <p:ph type="dt" sz="half" idx="10"/>
          </p:nvPr>
        </p:nvSpPr>
        <p:spPr/>
        <p:txBody>
          <a:bodyPr/>
          <a:lstStyle/>
          <a:p>
            <a:fld id="{1F635B26-DA32-FC42-81F9-1E6180DD43B2}" type="datetimeFigureOut">
              <a:rPr lang="en-US" smtClean="0"/>
              <a:t>9/27/2023</a:t>
            </a:fld>
            <a:endParaRPr lang="en-US"/>
          </a:p>
        </p:txBody>
      </p:sp>
      <p:sp>
        <p:nvSpPr>
          <p:cNvPr id="6" name="Footer Placeholder 5">
            <a:extLst>
              <a:ext uri="{FF2B5EF4-FFF2-40B4-BE49-F238E27FC236}">
                <a16:creationId xmlns:a16="http://schemas.microsoft.com/office/drawing/2014/main" id="{E9EFCD0C-D715-4E46-AED5-CDB09FB5F7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56864E-204F-5647-929B-2F89A99E5EB4}"/>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1085600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BAE2A-ACB1-6643-82CF-60F12C9914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A4020E-A385-F740-9787-3F13E388BC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75674C5-6CCC-2548-95A9-C9F96E12D5B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B43B50C-115D-C143-8BD7-8F6AF3BC09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A286DCF-725B-0D49-B806-FD8186B8863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59B3296-5EFA-8C47-98FD-9B8663A39882}"/>
              </a:ext>
            </a:extLst>
          </p:cNvPr>
          <p:cNvSpPr>
            <a:spLocks noGrp="1"/>
          </p:cNvSpPr>
          <p:nvPr>
            <p:ph type="dt" sz="half" idx="10"/>
          </p:nvPr>
        </p:nvSpPr>
        <p:spPr/>
        <p:txBody>
          <a:bodyPr/>
          <a:lstStyle/>
          <a:p>
            <a:fld id="{1F635B26-DA32-FC42-81F9-1E6180DD43B2}" type="datetimeFigureOut">
              <a:rPr lang="en-US" smtClean="0"/>
              <a:t>9/27/2023</a:t>
            </a:fld>
            <a:endParaRPr lang="en-US"/>
          </a:p>
        </p:txBody>
      </p:sp>
      <p:sp>
        <p:nvSpPr>
          <p:cNvPr id="8" name="Footer Placeholder 7">
            <a:extLst>
              <a:ext uri="{FF2B5EF4-FFF2-40B4-BE49-F238E27FC236}">
                <a16:creationId xmlns:a16="http://schemas.microsoft.com/office/drawing/2014/main" id="{37FED43B-6561-B244-A849-76C8D7BED2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64A88DB-CB0C-1545-9279-F8476BD77266}"/>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660835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B2802-A401-FB46-93E1-53F77D2F20D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660B142-E80D-2348-9ECB-362EBED9C648}"/>
              </a:ext>
            </a:extLst>
          </p:cNvPr>
          <p:cNvSpPr>
            <a:spLocks noGrp="1"/>
          </p:cNvSpPr>
          <p:nvPr>
            <p:ph type="dt" sz="half" idx="10"/>
          </p:nvPr>
        </p:nvSpPr>
        <p:spPr/>
        <p:txBody>
          <a:bodyPr/>
          <a:lstStyle/>
          <a:p>
            <a:fld id="{1F635B26-DA32-FC42-81F9-1E6180DD43B2}" type="datetimeFigureOut">
              <a:rPr lang="en-US" smtClean="0"/>
              <a:t>9/27/2023</a:t>
            </a:fld>
            <a:endParaRPr lang="en-US"/>
          </a:p>
        </p:txBody>
      </p:sp>
      <p:sp>
        <p:nvSpPr>
          <p:cNvPr id="4" name="Footer Placeholder 3">
            <a:extLst>
              <a:ext uri="{FF2B5EF4-FFF2-40B4-BE49-F238E27FC236}">
                <a16:creationId xmlns:a16="http://schemas.microsoft.com/office/drawing/2014/main" id="{3858A702-5881-294C-9457-DE30DD64EE6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F1054BC-36F2-F84A-942E-2EF020B1CBA9}"/>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2221313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D98600-F4A5-5A44-91CB-877D5AC0303F}"/>
              </a:ext>
            </a:extLst>
          </p:cNvPr>
          <p:cNvSpPr>
            <a:spLocks noGrp="1"/>
          </p:cNvSpPr>
          <p:nvPr>
            <p:ph type="dt" sz="half" idx="10"/>
          </p:nvPr>
        </p:nvSpPr>
        <p:spPr/>
        <p:txBody>
          <a:bodyPr/>
          <a:lstStyle/>
          <a:p>
            <a:fld id="{1F635B26-DA32-FC42-81F9-1E6180DD43B2}" type="datetimeFigureOut">
              <a:rPr lang="en-US" smtClean="0"/>
              <a:t>9/27/2023</a:t>
            </a:fld>
            <a:endParaRPr lang="en-US"/>
          </a:p>
        </p:txBody>
      </p:sp>
      <p:sp>
        <p:nvSpPr>
          <p:cNvPr id="3" name="Footer Placeholder 2">
            <a:extLst>
              <a:ext uri="{FF2B5EF4-FFF2-40B4-BE49-F238E27FC236}">
                <a16:creationId xmlns:a16="http://schemas.microsoft.com/office/drawing/2014/main" id="{046CCBBD-E351-C64E-83AC-466A33129C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4A16B46-85FB-C34A-AB45-618FBD67336F}"/>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3671005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D9C-58F0-874A-BF76-5F151A2BB3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99C1128-E381-6B45-8EEE-8D0F7B123A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C1289B3-0B85-A04B-8B47-1669EF9AC1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935A86F-D4DE-CE4C-A5C0-40DBCBA596FC}"/>
              </a:ext>
            </a:extLst>
          </p:cNvPr>
          <p:cNvSpPr>
            <a:spLocks noGrp="1"/>
          </p:cNvSpPr>
          <p:nvPr>
            <p:ph type="dt" sz="half" idx="10"/>
          </p:nvPr>
        </p:nvSpPr>
        <p:spPr/>
        <p:txBody>
          <a:bodyPr/>
          <a:lstStyle/>
          <a:p>
            <a:fld id="{1F635B26-DA32-FC42-81F9-1E6180DD43B2}" type="datetimeFigureOut">
              <a:rPr lang="en-US" smtClean="0"/>
              <a:t>9/27/2023</a:t>
            </a:fld>
            <a:endParaRPr lang="en-US"/>
          </a:p>
        </p:txBody>
      </p:sp>
      <p:sp>
        <p:nvSpPr>
          <p:cNvPr id="6" name="Footer Placeholder 5">
            <a:extLst>
              <a:ext uri="{FF2B5EF4-FFF2-40B4-BE49-F238E27FC236}">
                <a16:creationId xmlns:a16="http://schemas.microsoft.com/office/drawing/2014/main" id="{449B4F7D-7F93-644C-B245-3CD5BA1A23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97DDE3-B10A-9B48-9EEA-6B8DC24C7E36}"/>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1677394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9020C-6CC8-B645-A421-8E3323AE9E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03EEA88-C4F2-8C47-9596-22E81F96C4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8E8E35A-4149-9947-92D4-37D3944990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DF8A102-7E06-9B4C-B3B5-FA2C1D4677BB}"/>
              </a:ext>
            </a:extLst>
          </p:cNvPr>
          <p:cNvSpPr>
            <a:spLocks noGrp="1"/>
          </p:cNvSpPr>
          <p:nvPr>
            <p:ph type="dt" sz="half" idx="10"/>
          </p:nvPr>
        </p:nvSpPr>
        <p:spPr/>
        <p:txBody>
          <a:bodyPr/>
          <a:lstStyle/>
          <a:p>
            <a:fld id="{1F635B26-DA32-FC42-81F9-1E6180DD43B2}" type="datetimeFigureOut">
              <a:rPr lang="en-US" smtClean="0"/>
              <a:t>9/27/2023</a:t>
            </a:fld>
            <a:endParaRPr lang="en-US"/>
          </a:p>
        </p:txBody>
      </p:sp>
      <p:sp>
        <p:nvSpPr>
          <p:cNvPr id="6" name="Footer Placeholder 5">
            <a:extLst>
              <a:ext uri="{FF2B5EF4-FFF2-40B4-BE49-F238E27FC236}">
                <a16:creationId xmlns:a16="http://schemas.microsoft.com/office/drawing/2014/main" id="{2585F82F-01DF-5740-9227-B4B7B2B36F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4E7D97-F9BC-0641-A654-DB3FB60B4894}"/>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238456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23BE33-E3EC-9A4A-87A1-EC7B179754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540EC5-F161-524C-9EB7-DC98F6A53A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394E37-679F-FC4D-B6BB-BDF66E6B40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635B26-DA32-FC42-81F9-1E6180DD43B2}" type="datetimeFigureOut">
              <a:rPr lang="en-US" smtClean="0"/>
              <a:t>9/27/2023</a:t>
            </a:fld>
            <a:endParaRPr lang="en-US"/>
          </a:p>
        </p:txBody>
      </p:sp>
      <p:sp>
        <p:nvSpPr>
          <p:cNvPr id="5" name="Footer Placeholder 4">
            <a:extLst>
              <a:ext uri="{FF2B5EF4-FFF2-40B4-BE49-F238E27FC236}">
                <a16:creationId xmlns:a16="http://schemas.microsoft.com/office/drawing/2014/main" id="{AA9BFC51-2220-294D-AB44-7B6985CC29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B56E6B5-F5D5-964E-8D9A-4CCA15574D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104C27-2EB5-1D47-AAFF-4479D239797C}" type="slidenum">
              <a:rPr lang="en-US" smtClean="0"/>
              <a:t>‹#›</a:t>
            </a:fld>
            <a:endParaRPr lang="en-US"/>
          </a:p>
        </p:txBody>
      </p:sp>
    </p:spTree>
    <p:extLst>
      <p:ext uri="{BB962C8B-B14F-4D97-AF65-F5344CB8AC3E}">
        <p14:creationId xmlns:p14="http://schemas.microsoft.com/office/powerpoint/2010/main" val="4191284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2.jpg"/><Relationship Id="rId7" Type="http://schemas.openxmlformats.org/officeDocument/2006/relationships/diagramColors" Target="../diagrams/colors5.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jpg"/><Relationship Id="rId7" Type="http://schemas.openxmlformats.org/officeDocument/2006/relationships/diagramColors" Target="../diagrams/colors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9428DD7-175C-B449-BE83-FC79C14ECA36}"/>
              </a:ext>
            </a:extLst>
          </p:cNvPr>
          <p:cNvPicPr>
            <a:picLocks noChangeAspect="1"/>
          </p:cNvPicPr>
          <p:nvPr/>
        </p:nvPicPr>
        <p:blipFill>
          <a:blip r:embed="rId2"/>
          <a:stretch>
            <a:fillRect/>
          </a:stretch>
        </p:blipFill>
        <p:spPr>
          <a:xfrm>
            <a:off x="-162863" y="82193"/>
            <a:ext cx="12188952" cy="6858000"/>
          </a:xfrm>
          <a:prstGeom prst="rect">
            <a:avLst/>
          </a:prstGeom>
        </p:spPr>
      </p:pic>
      <p:sp>
        <p:nvSpPr>
          <p:cNvPr id="2" name="Title 1">
            <a:extLst>
              <a:ext uri="{FF2B5EF4-FFF2-40B4-BE49-F238E27FC236}">
                <a16:creationId xmlns:a16="http://schemas.microsoft.com/office/drawing/2014/main" id="{77F763D8-9400-8941-90AB-0C7DE0843FD2}"/>
              </a:ext>
            </a:extLst>
          </p:cNvPr>
          <p:cNvSpPr>
            <a:spLocks noGrp="1"/>
          </p:cNvSpPr>
          <p:nvPr>
            <p:ph type="ctrTitle"/>
          </p:nvPr>
        </p:nvSpPr>
        <p:spPr>
          <a:xfrm>
            <a:off x="414391" y="749621"/>
            <a:ext cx="9144000" cy="2852417"/>
          </a:xfrm>
        </p:spPr>
        <p:txBody>
          <a:bodyPr>
            <a:normAutofit fontScale="90000"/>
          </a:bodyPr>
          <a:lstStyle/>
          <a:p>
            <a:pPr algn="l" fontAlgn="t">
              <a:lnSpc>
                <a:spcPct val="100000"/>
              </a:lnSpc>
            </a:pPr>
            <a:br>
              <a:rPr lang="en-GB" sz="3200" b="1" dirty="0">
                <a:effectLst/>
                <a:latin typeface="Arial" panose="020B0604020202020204" pitchFamily="34" charset="0"/>
                <a:ea typeface="Times New Roman" panose="02020603050405020304" pitchFamily="18" charset="0"/>
              </a:rPr>
            </a:br>
            <a:br>
              <a:rPr lang="en-GB" sz="3200" b="1" dirty="0">
                <a:effectLst/>
                <a:latin typeface="Arial" panose="020B0604020202020204" pitchFamily="34" charset="0"/>
                <a:ea typeface="Times New Roman" panose="02020603050405020304" pitchFamily="18" charset="0"/>
              </a:rPr>
            </a:br>
            <a:br>
              <a:rPr lang="en-GB" sz="3200" b="1" dirty="0">
                <a:effectLst/>
                <a:latin typeface="Arial" panose="020B0604020202020204" pitchFamily="34" charset="0"/>
                <a:ea typeface="Times New Roman" panose="02020603050405020304" pitchFamily="18" charset="0"/>
              </a:rPr>
            </a:br>
            <a:br>
              <a:rPr lang="en-GB" sz="3200" b="1" dirty="0">
                <a:effectLst/>
                <a:latin typeface="Arial" panose="020B0604020202020204" pitchFamily="34" charset="0"/>
                <a:ea typeface="Times New Roman" panose="02020603050405020304" pitchFamily="18" charset="0"/>
              </a:rPr>
            </a:br>
            <a:br>
              <a:rPr lang="en-GB" sz="3200" b="1" dirty="0">
                <a:effectLst/>
                <a:latin typeface="Arial" panose="020B0604020202020204" pitchFamily="34" charset="0"/>
                <a:ea typeface="Times New Roman" panose="02020603050405020304" pitchFamily="18" charset="0"/>
              </a:rPr>
            </a:br>
            <a:br>
              <a:rPr lang="en-GB" sz="3200" b="1" dirty="0">
                <a:effectLst/>
                <a:latin typeface="Arial" panose="020B0604020202020204" pitchFamily="34" charset="0"/>
                <a:ea typeface="Times New Roman" panose="02020603050405020304" pitchFamily="18" charset="0"/>
              </a:rPr>
            </a:br>
            <a:br>
              <a:rPr lang="en-GB" sz="3200" b="1" dirty="0">
                <a:effectLst/>
                <a:latin typeface="Arial" panose="020B0604020202020204" pitchFamily="34" charset="0"/>
                <a:ea typeface="Times New Roman" panose="02020603050405020304" pitchFamily="18" charset="0"/>
              </a:rPr>
            </a:br>
            <a:br>
              <a:rPr lang="en-GB" sz="3200" b="1" dirty="0">
                <a:effectLst/>
                <a:latin typeface="Arial" panose="020B0604020202020204" pitchFamily="34" charset="0"/>
                <a:ea typeface="Times New Roman" panose="02020603050405020304" pitchFamily="18" charset="0"/>
              </a:rPr>
            </a:br>
            <a:br>
              <a:rPr lang="en-GB" sz="3200" b="1" dirty="0">
                <a:effectLst/>
                <a:latin typeface="Arial" panose="020B0604020202020204" pitchFamily="34" charset="0"/>
                <a:ea typeface="Times New Roman" panose="02020603050405020304" pitchFamily="18" charset="0"/>
              </a:rPr>
            </a:br>
            <a:br>
              <a:rPr lang="en-GB" sz="3200" b="1" dirty="0">
                <a:effectLst/>
                <a:latin typeface="Arial" panose="020B0604020202020204" pitchFamily="34" charset="0"/>
                <a:ea typeface="Times New Roman" panose="02020603050405020304" pitchFamily="18" charset="0"/>
              </a:rPr>
            </a:br>
            <a:br>
              <a:rPr lang="en-GB" sz="3200" b="1" dirty="0">
                <a:effectLst/>
                <a:latin typeface="Arial" panose="020B0604020202020204" pitchFamily="34" charset="0"/>
                <a:ea typeface="Times New Roman" panose="02020603050405020304" pitchFamily="18" charset="0"/>
              </a:rPr>
            </a:br>
            <a:r>
              <a:rPr lang="en-GB" sz="3200" b="1" dirty="0">
                <a:effectLst/>
                <a:latin typeface="Arial" panose="020B0604020202020204" pitchFamily="34" charset="0"/>
                <a:ea typeface="Times New Roman" panose="02020603050405020304" pitchFamily="18" charset="0"/>
              </a:rPr>
              <a:t> </a:t>
            </a:r>
            <a:br>
              <a:rPr lang="en-GB" sz="3200" b="1" dirty="0">
                <a:effectLst/>
                <a:latin typeface="Arial" panose="020B0604020202020204" pitchFamily="34" charset="0"/>
                <a:ea typeface="Times New Roman" panose="02020603050405020304" pitchFamily="18" charset="0"/>
              </a:rPr>
            </a:br>
            <a:br>
              <a:rPr lang="en-GB" sz="3200" b="1" dirty="0">
                <a:effectLst/>
                <a:latin typeface="Arial" panose="020B0604020202020204" pitchFamily="34" charset="0"/>
                <a:ea typeface="Times New Roman" panose="02020603050405020304" pitchFamily="18" charset="0"/>
              </a:rPr>
            </a:br>
            <a:br>
              <a:rPr lang="en-GB" sz="3200" b="1" dirty="0">
                <a:effectLst/>
                <a:latin typeface="Arial" panose="020B0604020202020204" pitchFamily="34" charset="0"/>
                <a:ea typeface="Times New Roman" panose="02020603050405020304" pitchFamily="18" charset="0"/>
              </a:rPr>
            </a:br>
            <a:br>
              <a:rPr lang="en-GB" sz="3200" b="1" dirty="0">
                <a:effectLst/>
                <a:latin typeface="Arial" panose="020B0604020202020204" pitchFamily="34" charset="0"/>
                <a:ea typeface="Times New Roman" panose="02020603050405020304" pitchFamily="18" charset="0"/>
              </a:rPr>
            </a:br>
            <a:r>
              <a:rPr lang="en-GB" sz="3200" b="1" kern="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Exploring Social Workers' Response to Gender-Based Violence: Skills, Training, and Recommendations</a:t>
            </a:r>
            <a:br>
              <a:rPr lang="en-GB" sz="1800" dirty="0">
                <a:effectLst/>
                <a:latin typeface="Times New Roman" panose="02020603050405020304" pitchFamily="18" charset="0"/>
                <a:ea typeface="Times New Roman" panose="02020603050405020304" pitchFamily="18" charset="0"/>
              </a:rPr>
            </a:br>
            <a:endParaRPr lang="en-US" dirty="0">
              <a:solidFill>
                <a:schemeClr val="bg1"/>
              </a:solidFill>
            </a:endParaRPr>
          </a:p>
        </p:txBody>
      </p:sp>
      <p:sp>
        <p:nvSpPr>
          <p:cNvPr id="3" name="Subtitle 2">
            <a:extLst>
              <a:ext uri="{FF2B5EF4-FFF2-40B4-BE49-F238E27FC236}">
                <a16:creationId xmlns:a16="http://schemas.microsoft.com/office/drawing/2014/main" id="{0137E48E-872A-9641-BBF1-D29BD06FCEE3}"/>
              </a:ext>
            </a:extLst>
          </p:cNvPr>
          <p:cNvSpPr>
            <a:spLocks noGrp="1"/>
          </p:cNvSpPr>
          <p:nvPr>
            <p:ph type="subTitle" idx="1"/>
          </p:nvPr>
        </p:nvSpPr>
        <p:spPr>
          <a:xfrm>
            <a:off x="332198" y="3016411"/>
            <a:ext cx="9144000" cy="1655762"/>
          </a:xfrm>
        </p:spPr>
        <p:txBody>
          <a:bodyPr>
            <a:normAutofit fontScale="85000" lnSpcReduction="20000"/>
          </a:bodyPr>
          <a:lstStyle/>
          <a:p>
            <a:r>
              <a:rPr lang="en-US" sz="3200" b="1" dirty="0">
                <a:solidFill>
                  <a:schemeClr val="bg1"/>
                </a:solidFill>
              </a:rPr>
              <a:t>Sithuthukile Myeni</a:t>
            </a:r>
          </a:p>
          <a:p>
            <a:r>
              <a:rPr lang="en-US" sz="3200" b="1" dirty="0">
                <a:solidFill>
                  <a:schemeClr val="bg1"/>
                </a:solidFill>
              </a:rPr>
              <a:t>Social Work Department</a:t>
            </a:r>
          </a:p>
          <a:p>
            <a:endParaRPr lang="en-US" sz="3200" b="1" dirty="0">
              <a:solidFill>
                <a:schemeClr val="bg1"/>
              </a:solidFill>
            </a:endParaRPr>
          </a:p>
          <a:p>
            <a:r>
              <a:rPr lang="en-US" sz="3200" b="1" dirty="0">
                <a:solidFill>
                  <a:schemeClr val="bg1"/>
                </a:solidFill>
              </a:rPr>
              <a:t>19 September 2023</a:t>
            </a:r>
          </a:p>
        </p:txBody>
      </p:sp>
    </p:spTree>
    <p:extLst>
      <p:ext uri="{BB962C8B-B14F-4D97-AF65-F5344CB8AC3E}">
        <p14:creationId xmlns:p14="http://schemas.microsoft.com/office/powerpoint/2010/main" val="40683809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C8DEA5A-BFDD-8C41-AB75-FC1B77DD9FCD}"/>
              </a:ext>
            </a:extLst>
          </p:cNvPr>
          <p:cNvPicPr>
            <a:picLocks noGrp="1" noChangeAspect="1"/>
          </p:cNvPicPr>
          <p:nvPr>
            <p:ph idx="1"/>
          </p:nvPr>
        </p:nvPicPr>
        <p:blipFill>
          <a:blip r:embed="rId2"/>
          <a:stretch>
            <a:fillRect/>
          </a:stretch>
        </p:blipFill>
        <p:spPr>
          <a:xfrm>
            <a:off x="0" y="-1714"/>
            <a:ext cx="12191999" cy="6859714"/>
          </a:xfrm>
        </p:spPr>
      </p:pic>
      <p:sp>
        <p:nvSpPr>
          <p:cNvPr id="2" name="Title 1">
            <a:extLst>
              <a:ext uri="{FF2B5EF4-FFF2-40B4-BE49-F238E27FC236}">
                <a16:creationId xmlns:a16="http://schemas.microsoft.com/office/drawing/2014/main" id="{D3A31D9F-0EE7-2344-905B-20FBB1426ADE}"/>
              </a:ext>
            </a:extLst>
          </p:cNvPr>
          <p:cNvSpPr>
            <a:spLocks noGrp="1"/>
          </p:cNvSpPr>
          <p:nvPr>
            <p:ph type="title"/>
          </p:nvPr>
        </p:nvSpPr>
        <p:spPr>
          <a:xfrm>
            <a:off x="838200" y="365126"/>
            <a:ext cx="11223661" cy="535420"/>
          </a:xfrm>
        </p:spPr>
        <p:txBody>
          <a:bodyPr>
            <a:normAutofit/>
          </a:bodyPr>
          <a:lstStyle/>
          <a:p>
            <a:r>
              <a:rPr lang="en-GB" sz="2400" dirty="0">
                <a:latin typeface="Arial" panose="020B0604020202020204" pitchFamily="34" charset="0"/>
                <a:cs typeface="Arial" panose="020B0604020202020204" pitchFamily="34" charset="0"/>
              </a:rPr>
              <a:t>Capacity development and training</a:t>
            </a:r>
            <a:endParaRPr lang="en-US" sz="24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EDF9ABA6-886C-8147-A169-908252921535}"/>
              </a:ext>
            </a:extLst>
          </p:cNvPr>
          <p:cNvSpPr txBox="1"/>
          <p:nvPr/>
        </p:nvSpPr>
        <p:spPr>
          <a:xfrm>
            <a:off x="838200" y="1059561"/>
            <a:ext cx="10577945" cy="2585323"/>
          </a:xfrm>
          <a:prstGeom prst="rect">
            <a:avLst/>
          </a:prstGeom>
          <a:noFill/>
        </p:spPr>
        <p:txBody>
          <a:bodyPr wrap="square" rtlCol="0">
            <a:spAutoFit/>
          </a:bodyPr>
          <a:lstStyle/>
          <a:p>
            <a:pPr marL="285750" indent="-285750">
              <a:buFont typeface="Arial" panose="020B0604020202020204" pitchFamily="34" charset="0"/>
              <a:buChar char="•"/>
            </a:pPr>
            <a:r>
              <a:rPr lang="en-US" sz="1800" dirty="0">
                <a:effectLst/>
                <a:latin typeface="Arial" panose="020B0604020202020204" pitchFamily="34" charset="0"/>
                <a:ea typeface="Calibri" panose="020F0502020204030204" pitchFamily="34" charset="0"/>
                <a:cs typeface="Arial" panose="020B0604020202020204" pitchFamily="34" charset="0"/>
              </a:rPr>
              <a:t>Differences in understanding and communication when colleagues conduct training sessions internally are identified as potential issues.</a:t>
            </a:r>
          </a:p>
          <a:p>
            <a:pPr marL="285750" indent="-285750">
              <a:buFont typeface="Arial" panose="020B0604020202020204" pitchFamily="34" charset="0"/>
              <a:buChar char="•"/>
            </a:pP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US" sz="1800" dirty="0">
                <a:effectLst/>
                <a:latin typeface="Arial" panose="020B0604020202020204" pitchFamily="34" charset="0"/>
                <a:ea typeface="Calibri" panose="020F0502020204030204" pitchFamily="34" charset="0"/>
                <a:cs typeface="Arial" panose="020B0604020202020204" pitchFamily="34" charset="0"/>
              </a:rPr>
              <a:t>Participants from the Department of Social Development (</a:t>
            </a:r>
            <a:r>
              <a:rPr lang="en-US" sz="1800" dirty="0" err="1">
                <a:effectLst/>
                <a:latin typeface="Arial" panose="020B0604020202020204" pitchFamily="34" charset="0"/>
                <a:ea typeface="Calibri" panose="020F0502020204030204" pitchFamily="34" charset="0"/>
                <a:cs typeface="Arial" panose="020B0604020202020204" pitchFamily="34" charset="0"/>
              </a:rPr>
              <a:t>DSD</a:t>
            </a:r>
            <a:r>
              <a:rPr lang="en-US" sz="1800" dirty="0">
                <a:effectLst/>
                <a:latin typeface="Arial" panose="020B0604020202020204" pitchFamily="34" charset="0"/>
                <a:ea typeface="Calibri" panose="020F0502020204030204" pitchFamily="34" charset="0"/>
                <a:cs typeface="Arial" panose="020B0604020202020204" pitchFamily="34" charset="0"/>
              </a:rPr>
              <a:t>) report having attended gender-based violence training, while many from non-governmental organizations (NGOs) have not received specific training in this area.</a:t>
            </a:r>
          </a:p>
          <a:p>
            <a:pPr marL="285750" indent="-285750">
              <a:buFont typeface="Arial" panose="020B0604020202020204" pitchFamily="34" charset="0"/>
              <a:buChar char="•"/>
            </a:pP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US" sz="1800" dirty="0">
                <a:effectLst/>
                <a:latin typeface="Arial" panose="020B0604020202020204" pitchFamily="34" charset="0"/>
                <a:ea typeface="Calibri" panose="020F0502020204030204" pitchFamily="34" charset="0"/>
                <a:cs typeface="Arial" panose="020B0604020202020204" pitchFamily="34" charset="0"/>
              </a:rPr>
              <a:t>Generic social work services are more common in training, and gender-based violence services are not always considered a specialized field.</a:t>
            </a:r>
            <a:endParaRPr lang="en-GB" sz="18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28155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C8DEA5A-BFDD-8C41-AB75-FC1B77DD9FCD}"/>
              </a:ext>
            </a:extLst>
          </p:cNvPr>
          <p:cNvPicPr>
            <a:picLocks noGrp="1" noChangeAspect="1"/>
          </p:cNvPicPr>
          <p:nvPr>
            <p:ph idx="1"/>
          </p:nvPr>
        </p:nvPicPr>
        <p:blipFill>
          <a:blip r:embed="rId2"/>
          <a:stretch>
            <a:fillRect/>
          </a:stretch>
        </p:blipFill>
        <p:spPr>
          <a:xfrm>
            <a:off x="0" y="-1714"/>
            <a:ext cx="12191999" cy="6859714"/>
          </a:xfrm>
        </p:spPr>
      </p:pic>
      <p:sp>
        <p:nvSpPr>
          <p:cNvPr id="2" name="Title 1">
            <a:extLst>
              <a:ext uri="{FF2B5EF4-FFF2-40B4-BE49-F238E27FC236}">
                <a16:creationId xmlns:a16="http://schemas.microsoft.com/office/drawing/2014/main" id="{D3A31D9F-0EE7-2344-905B-20FBB1426ADE}"/>
              </a:ext>
            </a:extLst>
          </p:cNvPr>
          <p:cNvSpPr>
            <a:spLocks noGrp="1"/>
          </p:cNvSpPr>
          <p:nvPr>
            <p:ph type="title"/>
          </p:nvPr>
        </p:nvSpPr>
        <p:spPr>
          <a:xfrm>
            <a:off x="838200" y="365126"/>
            <a:ext cx="11223661" cy="535420"/>
          </a:xfrm>
        </p:spPr>
        <p:txBody>
          <a:bodyPr>
            <a:normAutofit/>
          </a:bodyPr>
          <a:lstStyle/>
          <a:p>
            <a:r>
              <a:rPr lang="en-US" sz="2400" dirty="0">
                <a:latin typeface="Arial" panose="020B0604020202020204" pitchFamily="34" charset="0"/>
                <a:cs typeface="Arial" panose="020B0604020202020204" pitchFamily="34" charset="0"/>
              </a:rPr>
              <a:t>Policies and legislations identified by the study participants </a:t>
            </a:r>
          </a:p>
        </p:txBody>
      </p:sp>
      <p:sp>
        <p:nvSpPr>
          <p:cNvPr id="6" name="TextBox 5">
            <a:extLst>
              <a:ext uri="{FF2B5EF4-FFF2-40B4-BE49-F238E27FC236}">
                <a16:creationId xmlns:a16="http://schemas.microsoft.com/office/drawing/2014/main" id="{EDF9ABA6-886C-8147-A169-908252921535}"/>
              </a:ext>
            </a:extLst>
          </p:cNvPr>
          <p:cNvSpPr txBox="1"/>
          <p:nvPr/>
        </p:nvSpPr>
        <p:spPr>
          <a:xfrm>
            <a:off x="838200" y="1059561"/>
            <a:ext cx="10577945" cy="4247317"/>
          </a:xfrm>
          <a:prstGeom prst="rect">
            <a:avLst/>
          </a:prstGeom>
          <a:noFill/>
        </p:spPr>
        <p:txBody>
          <a:bodyPr wrap="square" rtlCol="0">
            <a:spAutoFit/>
          </a:bodyPr>
          <a:lstStyle/>
          <a:p>
            <a:endParaRPr lang="en-GB" dirty="0">
              <a:latin typeface="Arial" panose="020B0604020202020204" pitchFamily="34" charset="0"/>
              <a:ea typeface="Calibri" panose="020F0502020204030204" pitchFamily="34" charset="0"/>
            </a:endParaRPr>
          </a:p>
          <a:p>
            <a:pPr marL="285750" indent="-285750">
              <a:buFont typeface="Arial" panose="020B0604020202020204" pitchFamily="34" charset="0"/>
              <a:buChar char="•"/>
            </a:pPr>
            <a:r>
              <a:rPr lang="en-US" dirty="0">
                <a:latin typeface="Arial" panose="020B0604020202020204" pitchFamily="34" charset="0"/>
                <a:ea typeface="Calibri" panose="020F0502020204030204" pitchFamily="34" charset="0"/>
              </a:rPr>
              <a:t>S</a:t>
            </a:r>
            <a:r>
              <a:rPr lang="en-US" sz="1800" dirty="0">
                <a:effectLst/>
                <a:latin typeface="Arial" panose="020B0604020202020204" pitchFamily="34" charset="0"/>
                <a:ea typeface="Calibri" panose="020F0502020204030204" pitchFamily="34" charset="0"/>
              </a:rPr>
              <a:t>ocial work intervention is guided by policy and legislation. This is to ensure that the implementation of services is conducted in a professional manner to promote the rights of all people. </a:t>
            </a:r>
          </a:p>
          <a:p>
            <a:endParaRPr lang="en-US" dirty="0">
              <a:latin typeface="Arial" panose="020B0604020202020204" pitchFamily="34" charset="0"/>
              <a:ea typeface="Calibri" panose="020F0502020204030204" pitchFamily="34" charset="0"/>
            </a:endParaRPr>
          </a:p>
          <a:p>
            <a:pPr marL="285750" indent="-285750">
              <a:buFont typeface="Arial" panose="020B0604020202020204" pitchFamily="34" charset="0"/>
              <a:buChar char="•"/>
            </a:pPr>
            <a:r>
              <a:rPr lang="en-US" sz="1800" dirty="0">
                <a:effectLst/>
                <a:latin typeface="Arial" panose="020B0604020202020204" pitchFamily="34" charset="0"/>
                <a:ea typeface="Calibri" panose="020F0502020204030204" pitchFamily="34" charset="0"/>
              </a:rPr>
              <a:t>More than half of the participants were able to identify policies that informed their intervention processes with victims of gender-based violence.</a:t>
            </a:r>
          </a:p>
          <a:p>
            <a:endParaRPr lang="en-GB" sz="1800" dirty="0">
              <a:effectLst/>
              <a:latin typeface="Arial" panose="020B0604020202020204" pitchFamily="34" charset="0"/>
              <a:ea typeface="Calibri" panose="020F0502020204030204" pitchFamily="34" charset="0"/>
            </a:endParaRPr>
          </a:p>
          <a:p>
            <a:pPr marL="285750" indent="-285750">
              <a:buFont typeface="Arial" panose="020B0604020202020204" pitchFamily="34" charset="0"/>
              <a:buChar char="•"/>
            </a:pPr>
            <a:r>
              <a:rPr lang="en-GB" sz="1800" dirty="0">
                <a:effectLst/>
                <a:latin typeface="Arial" panose="020B0604020202020204" pitchFamily="34" charset="0"/>
                <a:ea typeface="Calibri" panose="020F0502020204030204" pitchFamily="34" charset="0"/>
              </a:rPr>
              <a:t>The influence of policies and legislation on social work interventions is highlighted, emphasizing the need for their effective implementation to combat gender-based violence effectively.</a:t>
            </a:r>
            <a:endParaRPr lang="en-US" dirty="0"/>
          </a:p>
          <a:p>
            <a:endParaRPr lang="en-US" sz="1800" dirty="0">
              <a:effectLst/>
              <a:latin typeface="Arial" panose="020B0604020202020204" pitchFamily="34" charset="0"/>
              <a:ea typeface="Calibri" panose="020F0502020204030204" pitchFamily="34" charset="0"/>
            </a:endParaRPr>
          </a:p>
          <a:p>
            <a:pPr marL="285750" indent="-285750">
              <a:buFont typeface="Arial" panose="020B0604020202020204" pitchFamily="34" charset="0"/>
              <a:buChar char="•"/>
            </a:pPr>
            <a:r>
              <a:rPr lang="en-US" sz="1800" dirty="0">
                <a:effectLst/>
                <a:latin typeface="Arial" panose="020B0604020202020204" pitchFamily="34" charset="0"/>
                <a:ea typeface="Calibri" panose="020F0502020204030204" pitchFamily="34" charset="0"/>
              </a:rPr>
              <a:t>South Africa has ratified the various international policies aimed at fighting the epidemic of gender-based violence.</a:t>
            </a:r>
          </a:p>
          <a:p>
            <a:endParaRPr lang="en-GB" sz="1800" dirty="0">
              <a:effectLst/>
              <a:latin typeface="Arial" panose="020B0604020202020204" pitchFamily="34" charset="0"/>
              <a:ea typeface="Calibri" panose="020F0502020204030204" pitchFamily="34" charset="0"/>
            </a:endParaRPr>
          </a:p>
          <a:p>
            <a:endParaRPr lang="en-GB" dirty="0">
              <a:highlight>
                <a:srgbClr val="00FF00"/>
              </a:highlight>
              <a:latin typeface="Arial" panose="020B0604020202020204" pitchFamily="34" charset="0"/>
            </a:endParaRPr>
          </a:p>
          <a:p>
            <a:endParaRPr lang="en-US" dirty="0"/>
          </a:p>
        </p:txBody>
      </p:sp>
    </p:spTree>
    <p:extLst>
      <p:ext uri="{BB962C8B-B14F-4D97-AF65-F5344CB8AC3E}">
        <p14:creationId xmlns:p14="http://schemas.microsoft.com/office/powerpoint/2010/main" val="739412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C8DEA5A-BFDD-8C41-AB75-FC1B77DD9FCD}"/>
              </a:ext>
            </a:extLst>
          </p:cNvPr>
          <p:cNvPicPr>
            <a:picLocks noGrp="1" noChangeAspect="1"/>
          </p:cNvPicPr>
          <p:nvPr>
            <p:ph idx="1"/>
          </p:nvPr>
        </p:nvPicPr>
        <p:blipFill>
          <a:blip r:embed="rId2"/>
          <a:stretch>
            <a:fillRect/>
          </a:stretch>
        </p:blipFill>
        <p:spPr>
          <a:xfrm>
            <a:off x="-130138" y="-1714"/>
            <a:ext cx="12191999" cy="6859714"/>
          </a:xfrm>
        </p:spPr>
      </p:pic>
      <p:sp>
        <p:nvSpPr>
          <p:cNvPr id="2" name="Title 1">
            <a:extLst>
              <a:ext uri="{FF2B5EF4-FFF2-40B4-BE49-F238E27FC236}">
                <a16:creationId xmlns:a16="http://schemas.microsoft.com/office/drawing/2014/main" id="{D3A31D9F-0EE7-2344-905B-20FBB1426ADE}"/>
              </a:ext>
            </a:extLst>
          </p:cNvPr>
          <p:cNvSpPr>
            <a:spLocks noGrp="1"/>
          </p:cNvSpPr>
          <p:nvPr>
            <p:ph type="title"/>
          </p:nvPr>
        </p:nvSpPr>
        <p:spPr>
          <a:xfrm>
            <a:off x="838200" y="365126"/>
            <a:ext cx="11223661" cy="535420"/>
          </a:xfrm>
        </p:spPr>
        <p:txBody>
          <a:bodyPr>
            <a:normAutofit/>
          </a:bodyPr>
          <a:lstStyle/>
          <a:p>
            <a:r>
              <a:rPr lang="en-US" sz="2400" dirty="0">
                <a:latin typeface="Arial" panose="020B0604020202020204" pitchFamily="34" charset="0"/>
                <a:cs typeface="Arial" panose="020B0604020202020204" pitchFamily="34" charset="0"/>
              </a:rPr>
              <a:t>Policies and legislation identified by the study participants</a:t>
            </a:r>
          </a:p>
        </p:txBody>
      </p:sp>
      <p:sp>
        <p:nvSpPr>
          <p:cNvPr id="6" name="TextBox 5">
            <a:extLst>
              <a:ext uri="{FF2B5EF4-FFF2-40B4-BE49-F238E27FC236}">
                <a16:creationId xmlns:a16="http://schemas.microsoft.com/office/drawing/2014/main" id="{EDF9ABA6-886C-8147-A169-908252921535}"/>
              </a:ext>
            </a:extLst>
          </p:cNvPr>
          <p:cNvSpPr txBox="1"/>
          <p:nvPr/>
        </p:nvSpPr>
        <p:spPr>
          <a:xfrm>
            <a:off x="838200" y="1059561"/>
            <a:ext cx="10577945" cy="1477328"/>
          </a:xfrm>
          <a:prstGeom prst="rect">
            <a:avLst/>
          </a:prstGeom>
          <a:noFill/>
        </p:spPr>
        <p:txBody>
          <a:bodyPr wrap="square" rtlCol="0">
            <a:spAutoFit/>
          </a:bodyPr>
          <a:lstStyle/>
          <a:p>
            <a:endParaRPr lang="en-GB" sz="1800" dirty="0">
              <a:effectLst/>
              <a:latin typeface="Arial" panose="020B0604020202020204" pitchFamily="34" charset="0"/>
              <a:ea typeface="Calibri" panose="020F0502020204030204" pitchFamily="34" charset="0"/>
            </a:endParaRPr>
          </a:p>
          <a:p>
            <a:endParaRPr lang="en-GB" dirty="0">
              <a:latin typeface="Arial" panose="020B0604020202020204" pitchFamily="34" charset="0"/>
              <a:ea typeface="Calibri" panose="020F0502020204030204" pitchFamily="34" charset="0"/>
            </a:endParaRPr>
          </a:p>
          <a:p>
            <a:endParaRPr lang="en-GB" sz="1800" dirty="0">
              <a:effectLst/>
              <a:latin typeface="Arial" panose="020B0604020202020204" pitchFamily="34" charset="0"/>
              <a:ea typeface="Calibri" panose="020F0502020204030204" pitchFamily="34" charset="0"/>
            </a:endParaRPr>
          </a:p>
          <a:p>
            <a:endParaRPr lang="en-GB" dirty="0">
              <a:highlight>
                <a:srgbClr val="00FF00"/>
              </a:highlight>
              <a:latin typeface="Arial" panose="020B0604020202020204" pitchFamily="34" charset="0"/>
            </a:endParaRPr>
          </a:p>
          <a:p>
            <a:endParaRPr lang="en-US" dirty="0"/>
          </a:p>
        </p:txBody>
      </p:sp>
      <p:graphicFrame>
        <p:nvGraphicFramePr>
          <p:cNvPr id="4" name="Table 3">
            <a:extLst>
              <a:ext uri="{FF2B5EF4-FFF2-40B4-BE49-F238E27FC236}">
                <a16:creationId xmlns:a16="http://schemas.microsoft.com/office/drawing/2014/main" id="{966955ED-3BD9-F589-FBDB-E62A60C62677}"/>
              </a:ext>
            </a:extLst>
          </p:cNvPr>
          <p:cNvGraphicFramePr>
            <a:graphicFrameLocks noGrp="1"/>
          </p:cNvGraphicFramePr>
          <p:nvPr>
            <p:extLst>
              <p:ext uri="{D42A27DB-BD31-4B8C-83A1-F6EECF244321}">
                <p14:modId xmlns:p14="http://schemas.microsoft.com/office/powerpoint/2010/main" val="1354294364"/>
              </p:ext>
            </p:extLst>
          </p:nvPr>
        </p:nvGraphicFramePr>
        <p:xfrm>
          <a:off x="130140" y="976045"/>
          <a:ext cx="11685142" cy="5390842"/>
        </p:xfrm>
        <a:graphic>
          <a:graphicData uri="http://schemas.openxmlformats.org/drawingml/2006/table">
            <a:tbl>
              <a:tblPr firstRow="1" firstCol="1" bandRow="1">
                <a:tableStyleId>{5C22544A-7EE6-4342-B048-85BDC9FD1C3A}</a:tableStyleId>
              </a:tblPr>
              <a:tblGrid>
                <a:gridCol w="4586703">
                  <a:extLst>
                    <a:ext uri="{9D8B030D-6E8A-4147-A177-3AD203B41FA5}">
                      <a16:colId xmlns:a16="http://schemas.microsoft.com/office/drawing/2014/main" val="4156199577"/>
                    </a:ext>
                  </a:extLst>
                </a:gridCol>
                <a:gridCol w="7098439">
                  <a:extLst>
                    <a:ext uri="{9D8B030D-6E8A-4147-A177-3AD203B41FA5}">
                      <a16:colId xmlns:a16="http://schemas.microsoft.com/office/drawing/2014/main" val="1913973717"/>
                    </a:ext>
                  </a:extLst>
                </a:gridCol>
              </a:tblGrid>
              <a:tr h="203699">
                <a:tc>
                  <a:txBody>
                    <a:bodyPr/>
                    <a:lstStyle/>
                    <a:p>
                      <a:pPr>
                        <a:lnSpc>
                          <a:spcPct val="107000"/>
                        </a:lnSpc>
                        <a:spcAft>
                          <a:spcPts val="800"/>
                        </a:spcAft>
                      </a:pPr>
                      <a:r>
                        <a:rPr lang="en-ZA" sz="1600">
                          <a:effectLst/>
                          <a:latin typeface="Arial" panose="020B0604020202020204" pitchFamily="34" charset="0"/>
                          <a:cs typeface="Arial" panose="020B0604020202020204" pitchFamily="34" charset="0"/>
                        </a:rPr>
                        <a:t>Identifier</a:t>
                      </a:r>
                      <a:endParaRPr lang="en-GB" sz="1600">
                        <a:effectLst/>
                        <a:latin typeface="Arial" panose="020B0604020202020204" pitchFamily="34" charset="0"/>
                        <a:ea typeface="Calibri" panose="020F0502020204030204" pitchFamily="34" charset="0"/>
                        <a:cs typeface="Arial" panose="020B0604020202020204" pitchFamily="34" charset="0"/>
                      </a:endParaRPr>
                    </a:p>
                  </a:txBody>
                  <a:tcPr marL="62859" marR="62859" marT="0" marB="0"/>
                </a:tc>
                <a:tc>
                  <a:txBody>
                    <a:bodyPr/>
                    <a:lstStyle/>
                    <a:p>
                      <a:pPr>
                        <a:lnSpc>
                          <a:spcPct val="107000"/>
                        </a:lnSpc>
                        <a:spcAft>
                          <a:spcPts val="800"/>
                        </a:spcAft>
                      </a:pPr>
                      <a:r>
                        <a:rPr lang="en-ZA" sz="1600">
                          <a:effectLst/>
                          <a:latin typeface="Arial" panose="020B0604020202020204" pitchFamily="34" charset="0"/>
                          <a:cs typeface="Arial" panose="020B0604020202020204" pitchFamily="34" charset="0"/>
                        </a:rPr>
                        <a:t>Policy/legislation</a:t>
                      </a:r>
                      <a:endParaRPr lang="en-GB" sz="1600">
                        <a:effectLst/>
                        <a:latin typeface="Arial" panose="020B0604020202020204" pitchFamily="34" charset="0"/>
                        <a:ea typeface="Calibri" panose="020F0502020204030204" pitchFamily="34" charset="0"/>
                        <a:cs typeface="Arial" panose="020B0604020202020204" pitchFamily="34" charset="0"/>
                      </a:endParaRPr>
                    </a:p>
                  </a:txBody>
                  <a:tcPr marL="62859" marR="62859" marT="0" marB="0"/>
                </a:tc>
                <a:extLst>
                  <a:ext uri="{0D108BD9-81ED-4DB2-BD59-A6C34878D82A}">
                    <a16:rowId xmlns:a16="http://schemas.microsoft.com/office/drawing/2014/main" val="260245936"/>
                  </a:ext>
                </a:extLst>
              </a:tr>
              <a:tr h="203699">
                <a:tc>
                  <a:txBody>
                    <a:bodyPr/>
                    <a:lstStyle/>
                    <a:p>
                      <a:pPr>
                        <a:lnSpc>
                          <a:spcPct val="107000"/>
                        </a:lnSpc>
                        <a:spcAft>
                          <a:spcPts val="800"/>
                        </a:spcAft>
                      </a:pPr>
                      <a:r>
                        <a:rPr lang="en-ZA" sz="1600">
                          <a:effectLst/>
                          <a:latin typeface="Arial" panose="020B0604020202020204" pitchFamily="34" charset="0"/>
                          <a:cs typeface="Arial" panose="020B0604020202020204" pitchFamily="34" charset="0"/>
                        </a:rPr>
                        <a:t>INT Participant 3</a:t>
                      </a:r>
                      <a:endParaRPr lang="en-GB" sz="1600">
                        <a:effectLst/>
                        <a:latin typeface="Arial" panose="020B0604020202020204" pitchFamily="34" charset="0"/>
                        <a:ea typeface="Calibri" panose="020F0502020204030204" pitchFamily="34" charset="0"/>
                        <a:cs typeface="Arial" panose="020B0604020202020204" pitchFamily="34" charset="0"/>
                      </a:endParaRPr>
                    </a:p>
                  </a:txBody>
                  <a:tcPr marL="62859" marR="62859" marT="0" marB="0"/>
                </a:tc>
                <a:tc>
                  <a:txBody>
                    <a:bodyPr/>
                    <a:lstStyle/>
                    <a:p>
                      <a:pPr>
                        <a:lnSpc>
                          <a:spcPct val="107000"/>
                        </a:lnSpc>
                        <a:spcAft>
                          <a:spcPts val="800"/>
                        </a:spcAft>
                      </a:pPr>
                      <a:r>
                        <a:rPr lang="en-ZA" sz="1600">
                          <a:effectLst/>
                          <a:latin typeface="Arial" panose="020B0604020202020204" pitchFamily="34" charset="0"/>
                          <a:cs typeface="Arial" panose="020B0604020202020204" pitchFamily="34" charset="0"/>
                        </a:rPr>
                        <a:t>“Norms and standards of shelters.”</a:t>
                      </a:r>
                      <a:endParaRPr lang="en-GB" sz="1600">
                        <a:effectLst/>
                        <a:latin typeface="Arial" panose="020B0604020202020204" pitchFamily="34" charset="0"/>
                        <a:ea typeface="Calibri" panose="020F0502020204030204" pitchFamily="34" charset="0"/>
                        <a:cs typeface="Arial" panose="020B0604020202020204" pitchFamily="34" charset="0"/>
                      </a:endParaRPr>
                    </a:p>
                  </a:txBody>
                  <a:tcPr marL="62859" marR="62859" marT="0" marB="0"/>
                </a:tc>
                <a:extLst>
                  <a:ext uri="{0D108BD9-81ED-4DB2-BD59-A6C34878D82A}">
                    <a16:rowId xmlns:a16="http://schemas.microsoft.com/office/drawing/2014/main" val="2273550299"/>
                  </a:ext>
                </a:extLst>
              </a:tr>
              <a:tr h="628238">
                <a:tc>
                  <a:txBody>
                    <a:bodyPr/>
                    <a:lstStyle/>
                    <a:p>
                      <a:pPr>
                        <a:lnSpc>
                          <a:spcPct val="107000"/>
                        </a:lnSpc>
                        <a:spcAft>
                          <a:spcPts val="800"/>
                        </a:spcAft>
                      </a:pPr>
                      <a:r>
                        <a:rPr lang="en-ZA" sz="1600" dirty="0">
                          <a:effectLst/>
                          <a:latin typeface="Arial" panose="020B0604020202020204" pitchFamily="34" charset="0"/>
                          <a:cs typeface="Arial" panose="020B0604020202020204" pitchFamily="34" charset="0"/>
                        </a:rPr>
                        <a:t>INT Participant 2, 22, 17, 20, 12, 14</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2859" marR="62859" marT="0" marB="0"/>
                </a:tc>
                <a:tc>
                  <a:txBody>
                    <a:bodyPr/>
                    <a:lstStyle/>
                    <a:p>
                      <a:pPr>
                        <a:lnSpc>
                          <a:spcPct val="107000"/>
                        </a:lnSpc>
                        <a:spcAft>
                          <a:spcPts val="800"/>
                        </a:spcAft>
                      </a:pPr>
                      <a:r>
                        <a:rPr lang="en-ZA" sz="1600">
                          <a:effectLst/>
                          <a:latin typeface="Arial" panose="020B0604020202020204" pitchFamily="34" charset="0"/>
                          <a:cs typeface="Arial" panose="020B0604020202020204" pitchFamily="34" charset="0"/>
                        </a:rPr>
                        <a:t>“CW Forms (the procedure manual for the revised generic intervention processes tools: casework, group work &amp; community work).”</a:t>
                      </a:r>
                      <a:endParaRPr lang="en-GB" sz="1600">
                        <a:effectLst/>
                        <a:latin typeface="Arial" panose="020B0604020202020204" pitchFamily="34" charset="0"/>
                        <a:ea typeface="Calibri" panose="020F0502020204030204" pitchFamily="34" charset="0"/>
                        <a:cs typeface="Arial" panose="020B0604020202020204" pitchFamily="34" charset="0"/>
                      </a:endParaRPr>
                    </a:p>
                  </a:txBody>
                  <a:tcPr marL="62859" marR="62859" marT="0" marB="0"/>
                </a:tc>
                <a:extLst>
                  <a:ext uri="{0D108BD9-81ED-4DB2-BD59-A6C34878D82A}">
                    <a16:rowId xmlns:a16="http://schemas.microsoft.com/office/drawing/2014/main" val="994807373"/>
                  </a:ext>
                </a:extLst>
              </a:tr>
              <a:tr h="203699">
                <a:tc>
                  <a:txBody>
                    <a:bodyPr/>
                    <a:lstStyle/>
                    <a:p>
                      <a:pPr>
                        <a:lnSpc>
                          <a:spcPct val="107000"/>
                        </a:lnSpc>
                        <a:spcAft>
                          <a:spcPts val="800"/>
                        </a:spcAft>
                      </a:pPr>
                      <a:r>
                        <a:rPr lang="en-ZA" sz="1600">
                          <a:effectLst/>
                          <a:latin typeface="Arial" panose="020B0604020202020204" pitchFamily="34" charset="0"/>
                          <a:cs typeface="Arial" panose="020B0604020202020204" pitchFamily="34" charset="0"/>
                        </a:rPr>
                        <a:t>FGD Participant 12</a:t>
                      </a:r>
                      <a:endParaRPr lang="en-GB" sz="1600">
                        <a:effectLst/>
                        <a:latin typeface="Arial" panose="020B0604020202020204" pitchFamily="34" charset="0"/>
                        <a:ea typeface="Calibri" panose="020F0502020204030204" pitchFamily="34" charset="0"/>
                        <a:cs typeface="Arial" panose="020B0604020202020204" pitchFamily="34" charset="0"/>
                      </a:endParaRPr>
                    </a:p>
                  </a:txBody>
                  <a:tcPr marL="62859" marR="62859" marT="0" marB="0"/>
                </a:tc>
                <a:tc>
                  <a:txBody>
                    <a:bodyPr/>
                    <a:lstStyle/>
                    <a:p>
                      <a:pPr>
                        <a:lnSpc>
                          <a:spcPct val="107000"/>
                        </a:lnSpc>
                        <a:spcAft>
                          <a:spcPts val="800"/>
                        </a:spcAft>
                      </a:pPr>
                      <a:r>
                        <a:rPr lang="en-ZA" sz="1600">
                          <a:effectLst/>
                          <a:latin typeface="Arial" panose="020B0604020202020204" pitchFamily="34" charset="0"/>
                          <a:cs typeface="Arial" panose="020B0604020202020204" pitchFamily="34" charset="0"/>
                        </a:rPr>
                        <a:t>“Children’s Act no 38 of 2005, as amended.”</a:t>
                      </a:r>
                      <a:endParaRPr lang="en-GB" sz="1600">
                        <a:effectLst/>
                        <a:latin typeface="Arial" panose="020B0604020202020204" pitchFamily="34" charset="0"/>
                        <a:ea typeface="Calibri" panose="020F0502020204030204" pitchFamily="34" charset="0"/>
                        <a:cs typeface="Arial" panose="020B0604020202020204" pitchFamily="34" charset="0"/>
                      </a:endParaRPr>
                    </a:p>
                  </a:txBody>
                  <a:tcPr marL="62859" marR="62859" marT="0" marB="0"/>
                </a:tc>
                <a:extLst>
                  <a:ext uri="{0D108BD9-81ED-4DB2-BD59-A6C34878D82A}">
                    <a16:rowId xmlns:a16="http://schemas.microsoft.com/office/drawing/2014/main" val="3814926293"/>
                  </a:ext>
                </a:extLst>
              </a:tr>
              <a:tr h="628238">
                <a:tc>
                  <a:txBody>
                    <a:bodyPr/>
                    <a:lstStyle/>
                    <a:p>
                      <a:pPr>
                        <a:lnSpc>
                          <a:spcPct val="107000"/>
                        </a:lnSpc>
                        <a:spcAft>
                          <a:spcPts val="800"/>
                        </a:spcAft>
                      </a:pPr>
                      <a:r>
                        <a:rPr lang="en-ZA" sz="1600">
                          <a:effectLst/>
                          <a:latin typeface="Arial" panose="020B0604020202020204" pitchFamily="34" charset="0"/>
                          <a:cs typeface="Arial" panose="020B0604020202020204" pitchFamily="34" charset="0"/>
                        </a:rPr>
                        <a:t>FGD Participant 8</a:t>
                      </a:r>
                      <a:endParaRPr lang="en-GB" sz="1600">
                        <a:effectLst/>
                        <a:latin typeface="Arial" panose="020B0604020202020204" pitchFamily="34" charset="0"/>
                        <a:ea typeface="Calibri" panose="020F0502020204030204" pitchFamily="34" charset="0"/>
                        <a:cs typeface="Arial" panose="020B0604020202020204" pitchFamily="34" charset="0"/>
                      </a:endParaRPr>
                    </a:p>
                  </a:txBody>
                  <a:tcPr marL="62859" marR="62859" marT="0" marB="0"/>
                </a:tc>
                <a:tc>
                  <a:txBody>
                    <a:bodyPr/>
                    <a:lstStyle/>
                    <a:p>
                      <a:pPr>
                        <a:lnSpc>
                          <a:spcPct val="107000"/>
                        </a:lnSpc>
                        <a:spcAft>
                          <a:spcPts val="800"/>
                        </a:spcAft>
                      </a:pPr>
                      <a:r>
                        <a:rPr lang="en-ZA" sz="1600">
                          <a:effectLst/>
                          <a:latin typeface="Arial" panose="020B0604020202020204" pitchFamily="34" charset="0"/>
                          <a:cs typeface="Arial" panose="020B0604020202020204" pitchFamily="34" charset="0"/>
                        </a:rPr>
                        <a:t>“The sexual offences Act amended number 32 or number 37. That one provides rights of the sexually assaulted victims.” </a:t>
                      </a:r>
                      <a:endParaRPr lang="en-GB" sz="1600">
                        <a:effectLst/>
                        <a:latin typeface="Arial" panose="020B0604020202020204" pitchFamily="34" charset="0"/>
                        <a:ea typeface="Calibri" panose="020F0502020204030204" pitchFamily="34" charset="0"/>
                        <a:cs typeface="Arial" panose="020B0604020202020204" pitchFamily="34" charset="0"/>
                      </a:endParaRPr>
                    </a:p>
                  </a:txBody>
                  <a:tcPr marL="62859" marR="62859" marT="0" marB="0"/>
                </a:tc>
                <a:extLst>
                  <a:ext uri="{0D108BD9-81ED-4DB2-BD59-A6C34878D82A}">
                    <a16:rowId xmlns:a16="http://schemas.microsoft.com/office/drawing/2014/main" val="2458776293"/>
                  </a:ext>
                </a:extLst>
              </a:tr>
              <a:tr h="1056703">
                <a:tc>
                  <a:txBody>
                    <a:bodyPr/>
                    <a:lstStyle/>
                    <a:p>
                      <a:pPr>
                        <a:lnSpc>
                          <a:spcPct val="107000"/>
                        </a:lnSpc>
                        <a:spcAft>
                          <a:spcPts val="800"/>
                        </a:spcAft>
                      </a:pPr>
                      <a:r>
                        <a:rPr lang="en-ZA" sz="1600">
                          <a:effectLst/>
                          <a:latin typeface="Arial" panose="020B0604020202020204" pitchFamily="34" charset="0"/>
                          <a:cs typeface="Arial" panose="020B0604020202020204" pitchFamily="34" charset="0"/>
                        </a:rPr>
                        <a:t>FGD Participant 18</a:t>
                      </a:r>
                      <a:endParaRPr lang="en-GB" sz="1600">
                        <a:effectLst/>
                        <a:latin typeface="Arial" panose="020B0604020202020204" pitchFamily="34" charset="0"/>
                        <a:ea typeface="Calibri" panose="020F0502020204030204" pitchFamily="34" charset="0"/>
                        <a:cs typeface="Arial" panose="020B0604020202020204" pitchFamily="34" charset="0"/>
                      </a:endParaRPr>
                    </a:p>
                  </a:txBody>
                  <a:tcPr marL="62859" marR="62859" marT="0" marB="0"/>
                </a:tc>
                <a:tc>
                  <a:txBody>
                    <a:bodyPr/>
                    <a:lstStyle/>
                    <a:p>
                      <a:pPr>
                        <a:lnSpc>
                          <a:spcPct val="107000"/>
                        </a:lnSpc>
                        <a:spcAft>
                          <a:spcPts val="800"/>
                        </a:spcAft>
                      </a:pPr>
                      <a:r>
                        <a:rPr lang="en-ZA" sz="1600" dirty="0">
                          <a:effectLst/>
                          <a:latin typeface="Arial" panose="020B0604020202020204" pitchFamily="34" charset="0"/>
                          <a:cs typeface="Arial" panose="020B0604020202020204" pitchFamily="34" charset="0"/>
                        </a:rPr>
                        <a:t>“Strategic framework, I once attended a seminar on strategic framework on gender-based violence and femicide. They explained that it is multi-sectoral and therefore works with other stakeholders to respond as a collective concerning gender-based violence.”</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2859" marR="62859" marT="0" marB="0"/>
                </a:tc>
                <a:extLst>
                  <a:ext uri="{0D108BD9-81ED-4DB2-BD59-A6C34878D82A}">
                    <a16:rowId xmlns:a16="http://schemas.microsoft.com/office/drawing/2014/main" val="3711455008"/>
                  </a:ext>
                </a:extLst>
              </a:tr>
              <a:tr h="203699">
                <a:tc>
                  <a:txBody>
                    <a:bodyPr/>
                    <a:lstStyle/>
                    <a:p>
                      <a:pPr>
                        <a:lnSpc>
                          <a:spcPct val="107000"/>
                        </a:lnSpc>
                        <a:spcAft>
                          <a:spcPts val="800"/>
                        </a:spcAft>
                      </a:pPr>
                      <a:r>
                        <a:rPr lang="en-ZA" sz="1600">
                          <a:effectLst/>
                          <a:latin typeface="Arial" panose="020B0604020202020204" pitchFamily="34" charset="0"/>
                          <a:cs typeface="Arial" panose="020B0604020202020204" pitchFamily="34" charset="0"/>
                        </a:rPr>
                        <a:t>FGD Participant 17</a:t>
                      </a:r>
                      <a:endParaRPr lang="en-GB" sz="1600">
                        <a:effectLst/>
                        <a:latin typeface="Arial" panose="020B0604020202020204" pitchFamily="34" charset="0"/>
                        <a:ea typeface="Calibri" panose="020F0502020204030204" pitchFamily="34" charset="0"/>
                        <a:cs typeface="Arial" panose="020B0604020202020204" pitchFamily="34" charset="0"/>
                      </a:endParaRPr>
                    </a:p>
                  </a:txBody>
                  <a:tcPr marL="62859" marR="62859" marT="0" marB="0"/>
                </a:tc>
                <a:tc>
                  <a:txBody>
                    <a:bodyPr/>
                    <a:lstStyle/>
                    <a:p>
                      <a:pPr>
                        <a:lnSpc>
                          <a:spcPct val="107000"/>
                        </a:lnSpc>
                        <a:spcAft>
                          <a:spcPts val="800"/>
                        </a:spcAft>
                      </a:pPr>
                      <a:r>
                        <a:rPr lang="en-ZA" sz="1600">
                          <a:effectLst/>
                          <a:latin typeface="Arial" panose="020B0604020202020204" pitchFamily="34" charset="0"/>
                          <a:cs typeface="Arial" panose="020B0604020202020204" pitchFamily="34" charset="0"/>
                        </a:rPr>
                        <a:t>“I think it is the Domestic Violence Act.” </a:t>
                      </a:r>
                      <a:endParaRPr lang="en-GB" sz="1600">
                        <a:effectLst/>
                        <a:latin typeface="Arial" panose="020B0604020202020204" pitchFamily="34" charset="0"/>
                        <a:ea typeface="Calibri" panose="020F0502020204030204" pitchFamily="34" charset="0"/>
                        <a:cs typeface="Arial" panose="020B0604020202020204" pitchFamily="34" charset="0"/>
                      </a:endParaRPr>
                    </a:p>
                  </a:txBody>
                  <a:tcPr marL="62859" marR="62859" marT="0" marB="0"/>
                </a:tc>
                <a:extLst>
                  <a:ext uri="{0D108BD9-81ED-4DB2-BD59-A6C34878D82A}">
                    <a16:rowId xmlns:a16="http://schemas.microsoft.com/office/drawing/2014/main" val="2851870263"/>
                  </a:ext>
                </a:extLst>
              </a:tr>
              <a:tr h="417941">
                <a:tc>
                  <a:txBody>
                    <a:bodyPr/>
                    <a:lstStyle/>
                    <a:p>
                      <a:pPr>
                        <a:lnSpc>
                          <a:spcPct val="107000"/>
                        </a:lnSpc>
                        <a:spcAft>
                          <a:spcPts val="800"/>
                        </a:spcAft>
                      </a:pPr>
                      <a:r>
                        <a:rPr lang="en-ZA" sz="1600">
                          <a:effectLst/>
                          <a:latin typeface="Arial" panose="020B0604020202020204" pitchFamily="34" charset="0"/>
                          <a:cs typeface="Arial" panose="020B0604020202020204" pitchFamily="34" charset="0"/>
                        </a:rPr>
                        <a:t>INT Participant 21</a:t>
                      </a:r>
                      <a:endParaRPr lang="en-GB" sz="1600">
                        <a:effectLst/>
                        <a:latin typeface="Arial" panose="020B0604020202020204" pitchFamily="34" charset="0"/>
                        <a:ea typeface="Calibri" panose="020F0502020204030204" pitchFamily="34" charset="0"/>
                        <a:cs typeface="Arial" panose="020B0604020202020204" pitchFamily="34" charset="0"/>
                      </a:endParaRPr>
                    </a:p>
                  </a:txBody>
                  <a:tcPr marL="62859" marR="62859" marT="0" marB="0"/>
                </a:tc>
                <a:tc>
                  <a:txBody>
                    <a:bodyPr/>
                    <a:lstStyle/>
                    <a:p>
                      <a:pPr>
                        <a:lnSpc>
                          <a:spcPct val="107000"/>
                        </a:lnSpc>
                        <a:spcAft>
                          <a:spcPts val="800"/>
                        </a:spcAft>
                      </a:pPr>
                      <a:r>
                        <a:rPr lang="en-ZA" sz="1600">
                          <a:effectLst/>
                          <a:latin typeface="Arial" panose="020B0604020202020204" pitchFamily="34" charset="0"/>
                          <a:cs typeface="Arial" panose="020B0604020202020204" pitchFamily="34" charset="0"/>
                        </a:rPr>
                        <a:t>“You also must quote to them [victims] their rights, the victim’s rights using the Victims’ Rights Charter.”</a:t>
                      </a:r>
                      <a:endParaRPr lang="en-GB" sz="1600">
                        <a:effectLst/>
                        <a:latin typeface="Arial" panose="020B0604020202020204" pitchFamily="34" charset="0"/>
                        <a:ea typeface="Calibri" panose="020F0502020204030204" pitchFamily="34" charset="0"/>
                        <a:cs typeface="Arial" panose="020B0604020202020204" pitchFamily="34" charset="0"/>
                      </a:endParaRPr>
                    </a:p>
                  </a:txBody>
                  <a:tcPr marL="62859" marR="62859" marT="0" marB="0"/>
                </a:tc>
                <a:extLst>
                  <a:ext uri="{0D108BD9-81ED-4DB2-BD59-A6C34878D82A}">
                    <a16:rowId xmlns:a16="http://schemas.microsoft.com/office/drawing/2014/main" val="2763855408"/>
                  </a:ext>
                </a:extLst>
              </a:tr>
              <a:tr h="842472">
                <a:tc>
                  <a:txBody>
                    <a:bodyPr/>
                    <a:lstStyle/>
                    <a:p>
                      <a:pPr>
                        <a:lnSpc>
                          <a:spcPct val="107000"/>
                        </a:lnSpc>
                        <a:spcAft>
                          <a:spcPts val="800"/>
                        </a:spcAft>
                      </a:pPr>
                      <a:r>
                        <a:rPr lang="en-ZA" sz="1600">
                          <a:effectLst/>
                          <a:latin typeface="Arial" panose="020B0604020202020204" pitchFamily="34" charset="0"/>
                          <a:cs typeface="Arial" panose="020B0604020202020204" pitchFamily="34" charset="0"/>
                        </a:rPr>
                        <a:t> </a:t>
                      </a:r>
                      <a:endParaRPr lang="en-GB" sz="1600">
                        <a:effectLst/>
                        <a:latin typeface="Arial" panose="020B0604020202020204" pitchFamily="34" charset="0"/>
                        <a:ea typeface="Calibri" panose="020F0502020204030204" pitchFamily="34" charset="0"/>
                        <a:cs typeface="Arial" panose="020B0604020202020204" pitchFamily="34" charset="0"/>
                      </a:endParaRPr>
                    </a:p>
                  </a:txBody>
                  <a:tcPr marL="62859" marR="62859" marT="0" marB="0"/>
                </a:tc>
                <a:tc>
                  <a:txBody>
                    <a:bodyPr/>
                    <a:lstStyle/>
                    <a:p>
                      <a:pPr>
                        <a:lnSpc>
                          <a:spcPct val="107000"/>
                        </a:lnSpc>
                        <a:spcAft>
                          <a:spcPts val="800"/>
                        </a:spcAft>
                      </a:pPr>
                      <a:r>
                        <a:rPr lang="en-ZA" sz="1600">
                          <a:effectLst/>
                          <a:latin typeface="Arial" panose="020B0604020202020204" pitchFamily="34" charset="0"/>
                          <a:cs typeface="Arial" panose="020B0604020202020204" pitchFamily="34" charset="0"/>
                        </a:rPr>
                        <a:t>“We also must include substance abuse act (Prevention of and Treatment for Substance Abuse Act, 2008) because there could be substance abuse in some of these cases.”</a:t>
                      </a:r>
                      <a:endParaRPr lang="en-GB" sz="1600">
                        <a:effectLst/>
                        <a:latin typeface="Arial" panose="020B0604020202020204" pitchFamily="34" charset="0"/>
                        <a:ea typeface="Calibri" panose="020F0502020204030204" pitchFamily="34" charset="0"/>
                        <a:cs typeface="Arial" panose="020B0604020202020204" pitchFamily="34" charset="0"/>
                      </a:endParaRPr>
                    </a:p>
                  </a:txBody>
                  <a:tcPr marL="62859" marR="62859" marT="0" marB="0"/>
                </a:tc>
                <a:extLst>
                  <a:ext uri="{0D108BD9-81ED-4DB2-BD59-A6C34878D82A}">
                    <a16:rowId xmlns:a16="http://schemas.microsoft.com/office/drawing/2014/main" val="2652603849"/>
                  </a:ext>
                </a:extLst>
              </a:tr>
              <a:tr h="522659">
                <a:tc>
                  <a:txBody>
                    <a:bodyPr/>
                    <a:lstStyle/>
                    <a:p>
                      <a:pPr>
                        <a:lnSpc>
                          <a:spcPct val="107000"/>
                        </a:lnSpc>
                        <a:spcAft>
                          <a:spcPts val="800"/>
                        </a:spcAft>
                      </a:pPr>
                      <a:r>
                        <a:rPr lang="en-ZA" sz="1600">
                          <a:effectLst/>
                          <a:latin typeface="Arial" panose="020B0604020202020204" pitchFamily="34" charset="0"/>
                          <a:cs typeface="Arial" panose="020B0604020202020204" pitchFamily="34" charset="0"/>
                        </a:rPr>
                        <a:t>FGD Participant 11</a:t>
                      </a:r>
                      <a:endParaRPr lang="en-GB" sz="1600">
                        <a:effectLst/>
                        <a:latin typeface="Arial" panose="020B0604020202020204" pitchFamily="34" charset="0"/>
                        <a:ea typeface="Calibri" panose="020F0502020204030204" pitchFamily="34" charset="0"/>
                        <a:cs typeface="Arial" panose="020B0604020202020204" pitchFamily="34" charset="0"/>
                      </a:endParaRPr>
                    </a:p>
                  </a:txBody>
                  <a:tcPr marL="62859" marR="62859" marT="0" marB="0"/>
                </a:tc>
                <a:tc>
                  <a:txBody>
                    <a:bodyPr/>
                    <a:lstStyle/>
                    <a:p>
                      <a:pPr>
                        <a:lnSpc>
                          <a:spcPct val="107000"/>
                        </a:lnSpc>
                        <a:spcAft>
                          <a:spcPts val="800"/>
                        </a:spcAft>
                      </a:pPr>
                      <a:r>
                        <a:rPr lang="en-ZA" sz="1600" dirty="0">
                          <a:effectLst/>
                          <a:latin typeface="Arial" panose="020B0604020202020204" pitchFamily="34" charset="0"/>
                          <a:cs typeface="Arial" panose="020B0604020202020204" pitchFamily="34" charset="0"/>
                        </a:rPr>
                        <a:t>“We also have the Trafficking in Persons Act. Sometimes we do see that it is GBV, but it also has some aspects of [TIP].”</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2859" marR="62859" marT="0" marB="0"/>
                </a:tc>
                <a:extLst>
                  <a:ext uri="{0D108BD9-81ED-4DB2-BD59-A6C34878D82A}">
                    <a16:rowId xmlns:a16="http://schemas.microsoft.com/office/drawing/2014/main" val="2109082584"/>
                  </a:ext>
                </a:extLst>
              </a:tr>
              <a:tr h="203699">
                <a:tc>
                  <a:txBody>
                    <a:bodyPr/>
                    <a:lstStyle/>
                    <a:p>
                      <a:pPr>
                        <a:lnSpc>
                          <a:spcPct val="107000"/>
                        </a:lnSpc>
                        <a:spcAft>
                          <a:spcPts val="800"/>
                        </a:spcAft>
                      </a:pPr>
                      <a:r>
                        <a:rPr lang="en-ZA" sz="1600">
                          <a:effectLst/>
                          <a:latin typeface="Arial" panose="020B0604020202020204" pitchFamily="34" charset="0"/>
                          <a:cs typeface="Arial" panose="020B0604020202020204" pitchFamily="34" charset="0"/>
                        </a:rPr>
                        <a:t>INT Participant 22</a:t>
                      </a:r>
                      <a:endParaRPr lang="en-GB" sz="1600">
                        <a:effectLst/>
                        <a:latin typeface="Arial" panose="020B0604020202020204" pitchFamily="34" charset="0"/>
                        <a:ea typeface="Calibri" panose="020F0502020204030204" pitchFamily="34" charset="0"/>
                        <a:cs typeface="Arial" panose="020B0604020202020204" pitchFamily="34" charset="0"/>
                      </a:endParaRPr>
                    </a:p>
                  </a:txBody>
                  <a:tcPr marL="62859" marR="62859" marT="0" marB="0"/>
                </a:tc>
                <a:tc>
                  <a:txBody>
                    <a:bodyPr/>
                    <a:lstStyle/>
                    <a:p>
                      <a:pPr>
                        <a:lnSpc>
                          <a:spcPct val="107000"/>
                        </a:lnSpc>
                        <a:spcAft>
                          <a:spcPts val="800"/>
                        </a:spcAft>
                      </a:pPr>
                      <a:r>
                        <a:rPr lang="en-ZA" sz="1600" dirty="0">
                          <a:effectLst/>
                          <a:latin typeface="Arial" panose="020B0604020202020204" pitchFamily="34" charset="0"/>
                          <a:cs typeface="Arial" panose="020B0604020202020204" pitchFamily="34" charset="0"/>
                        </a:rPr>
                        <a:t>“We are guided by children’s Act."</a:t>
                      </a:r>
                      <a:endParaRPr lang="en-GB" sz="1600" dirty="0">
                        <a:effectLst/>
                        <a:latin typeface="Arial" panose="020B0604020202020204" pitchFamily="34" charset="0"/>
                        <a:ea typeface="Calibri" panose="020F0502020204030204" pitchFamily="34" charset="0"/>
                        <a:cs typeface="Arial" panose="020B0604020202020204" pitchFamily="34" charset="0"/>
                      </a:endParaRPr>
                    </a:p>
                  </a:txBody>
                  <a:tcPr marL="62859" marR="62859" marT="0" marB="0"/>
                </a:tc>
                <a:extLst>
                  <a:ext uri="{0D108BD9-81ED-4DB2-BD59-A6C34878D82A}">
                    <a16:rowId xmlns:a16="http://schemas.microsoft.com/office/drawing/2014/main" val="3779429739"/>
                  </a:ext>
                </a:extLst>
              </a:tr>
            </a:tbl>
          </a:graphicData>
        </a:graphic>
      </p:graphicFrame>
    </p:spTree>
    <p:extLst>
      <p:ext uri="{BB962C8B-B14F-4D97-AF65-F5344CB8AC3E}">
        <p14:creationId xmlns:p14="http://schemas.microsoft.com/office/powerpoint/2010/main" val="261126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white and blue flag with a blue and yellow flag&#10;&#10;Description automatically generated">
            <a:extLst>
              <a:ext uri="{FF2B5EF4-FFF2-40B4-BE49-F238E27FC236}">
                <a16:creationId xmlns:a16="http://schemas.microsoft.com/office/drawing/2014/main" id="{DC8DEA5A-BFDD-8C41-AB75-FC1B77DD9FCD}"/>
              </a:ext>
            </a:extLst>
          </p:cNvPr>
          <p:cNvPicPr>
            <a:picLocks noGrp="1" noChangeAspect="1"/>
          </p:cNvPicPr>
          <p:nvPr>
            <p:ph idx="1"/>
          </p:nvPr>
        </p:nvPicPr>
        <p:blipFill>
          <a:blip r:embed="rId2"/>
          <a:stretch>
            <a:fillRect/>
          </a:stretch>
        </p:blipFill>
        <p:spPr>
          <a:xfrm>
            <a:off x="0" y="-11988"/>
            <a:ext cx="12191999" cy="6859714"/>
          </a:xfrm>
        </p:spPr>
      </p:pic>
      <p:sp>
        <p:nvSpPr>
          <p:cNvPr id="2" name="Title 1">
            <a:extLst>
              <a:ext uri="{FF2B5EF4-FFF2-40B4-BE49-F238E27FC236}">
                <a16:creationId xmlns:a16="http://schemas.microsoft.com/office/drawing/2014/main" id="{D3A31D9F-0EE7-2344-905B-20FBB1426ADE}"/>
              </a:ext>
            </a:extLst>
          </p:cNvPr>
          <p:cNvSpPr>
            <a:spLocks noGrp="1"/>
          </p:cNvSpPr>
          <p:nvPr>
            <p:ph type="title"/>
          </p:nvPr>
        </p:nvSpPr>
        <p:spPr>
          <a:xfrm>
            <a:off x="838200" y="365126"/>
            <a:ext cx="5174673" cy="535420"/>
          </a:xfrm>
        </p:spPr>
        <p:txBody>
          <a:bodyPr>
            <a:normAutofit/>
          </a:bodyPr>
          <a:lstStyle/>
          <a:p>
            <a:r>
              <a:rPr lang="en-US" sz="2400" dirty="0">
                <a:latin typeface="Arial" panose="020B0604020202020204" pitchFamily="34" charset="0"/>
                <a:cs typeface="Arial" panose="020B0604020202020204" pitchFamily="34" charset="0"/>
              </a:rPr>
              <a:t>Conclusion and call to action</a:t>
            </a:r>
          </a:p>
        </p:txBody>
      </p:sp>
      <p:graphicFrame>
        <p:nvGraphicFramePr>
          <p:cNvPr id="8" name="TextBox 5">
            <a:extLst>
              <a:ext uri="{FF2B5EF4-FFF2-40B4-BE49-F238E27FC236}">
                <a16:creationId xmlns:a16="http://schemas.microsoft.com/office/drawing/2014/main" id="{EC657CA6-4108-79A4-3082-DC9C9CC9EF65}"/>
              </a:ext>
            </a:extLst>
          </p:cNvPr>
          <p:cNvGraphicFramePr/>
          <p:nvPr>
            <p:extLst>
              <p:ext uri="{D42A27DB-BD31-4B8C-83A1-F6EECF244321}">
                <p14:modId xmlns:p14="http://schemas.microsoft.com/office/powerpoint/2010/main" val="339980719"/>
              </p:ext>
            </p:extLst>
          </p:nvPr>
        </p:nvGraphicFramePr>
        <p:xfrm>
          <a:off x="838200" y="1059560"/>
          <a:ext cx="10577945" cy="41597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57918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white and blue flag with a blue and yellow flag&#10;&#10;Description automatically generated">
            <a:extLst>
              <a:ext uri="{FF2B5EF4-FFF2-40B4-BE49-F238E27FC236}">
                <a16:creationId xmlns:a16="http://schemas.microsoft.com/office/drawing/2014/main" id="{DC8DEA5A-BFDD-8C41-AB75-FC1B77DD9FCD}"/>
              </a:ext>
            </a:extLst>
          </p:cNvPr>
          <p:cNvPicPr>
            <a:picLocks noGrp="1" noChangeAspect="1"/>
          </p:cNvPicPr>
          <p:nvPr>
            <p:ph idx="1"/>
          </p:nvPr>
        </p:nvPicPr>
        <p:blipFill>
          <a:blip r:embed="rId3"/>
          <a:stretch>
            <a:fillRect/>
          </a:stretch>
        </p:blipFill>
        <p:spPr>
          <a:xfrm>
            <a:off x="0" y="-1714"/>
            <a:ext cx="12191999" cy="6859714"/>
          </a:xfrm>
        </p:spPr>
      </p:pic>
      <p:sp>
        <p:nvSpPr>
          <p:cNvPr id="2" name="Title 1">
            <a:extLst>
              <a:ext uri="{FF2B5EF4-FFF2-40B4-BE49-F238E27FC236}">
                <a16:creationId xmlns:a16="http://schemas.microsoft.com/office/drawing/2014/main" id="{D3A31D9F-0EE7-2344-905B-20FBB1426ADE}"/>
              </a:ext>
            </a:extLst>
          </p:cNvPr>
          <p:cNvSpPr>
            <a:spLocks noGrp="1"/>
          </p:cNvSpPr>
          <p:nvPr>
            <p:ph type="title"/>
          </p:nvPr>
        </p:nvSpPr>
        <p:spPr>
          <a:xfrm>
            <a:off x="838200" y="365126"/>
            <a:ext cx="9661989" cy="535420"/>
          </a:xfrm>
        </p:spPr>
        <p:txBody>
          <a:bodyPr>
            <a:noAutofit/>
          </a:bodyPr>
          <a:lstStyle/>
          <a:p>
            <a:r>
              <a:rPr lang="en-US" sz="2400" dirty="0">
                <a:latin typeface="Arial" panose="020B0604020202020204" pitchFamily="34" charset="0"/>
                <a:cs typeface="Arial" panose="020B0604020202020204" pitchFamily="34" charset="0"/>
              </a:rPr>
              <a:t>Recommendations for future training, skills and improving social work practice in the GBV arena</a:t>
            </a:r>
          </a:p>
        </p:txBody>
      </p:sp>
      <p:graphicFrame>
        <p:nvGraphicFramePr>
          <p:cNvPr id="8" name="TextBox 5">
            <a:extLst>
              <a:ext uri="{FF2B5EF4-FFF2-40B4-BE49-F238E27FC236}">
                <a16:creationId xmlns:a16="http://schemas.microsoft.com/office/drawing/2014/main" id="{AF21DFB5-4090-AEDE-D0E6-61D919F13FF8}"/>
              </a:ext>
            </a:extLst>
          </p:cNvPr>
          <p:cNvGraphicFramePr/>
          <p:nvPr>
            <p:extLst>
              <p:ext uri="{D42A27DB-BD31-4B8C-83A1-F6EECF244321}">
                <p14:modId xmlns:p14="http://schemas.microsoft.com/office/powerpoint/2010/main" val="1641250930"/>
              </p:ext>
            </p:extLst>
          </p:nvPr>
        </p:nvGraphicFramePr>
        <p:xfrm>
          <a:off x="838200" y="1059560"/>
          <a:ext cx="10577945" cy="510493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627179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DC8DEA5A-BFDD-8C41-AB75-FC1B77DD9FCD}"/>
              </a:ext>
            </a:extLst>
          </p:cNvPr>
          <p:cNvPicPr>
            <a:picLocks noGrp="1" noChangeAspect="1"/>
          </p:cNvPicPr>
          <p:nvPr>
            <p:ph idx="1"/>
          </p:nvPr>
        </p:nvPicPr>
        <p:blipFill rotWithShape="1">
          <a:blip r:embed="rId2"/>
          <a:srcRect t="19"/>
          <a:stretch/>
        </p:blipFill>
        <p:spPr>
          <a:xfrm>
            <a:off x="20" y="1282"/>
            <a:ext cx="12191980" cy="6856718"/>
          </a:xfrm>
          <a:prstGeom prst="rect">
            <a:avLst/>
          </a:prstGeom>
        </p:spPr>
      </p:pic>
      <p:sp>
        <p:nvSpPr>
          <p:cNvPr id="6" name="TextBox 5">
            <a:extLst>
              <a:ext uri="{FF2B5EF4-FFF2-40B4-BE49-F238E27FC236}">
                <a16:creationId xmlns:a16="http://schemas.microsoft.com/office/drawing/2014/main" id="{EDF9ABA6-886C-8147-A169-908252921535}"/>
              </a:ext>
            </a:extLst>
          </p:cNvPr>
          <p:cNvSpPr txBox="1"/>
          <p:nvPr/>
        </p:nvSpPr>
        <p:spPr>
          <a:xfrm>
            <a:off x="838200" y="1091437"/>
            <a:ext cx="10577945" cy="2862322"/>
          </a:xfrm>
          <a:prstGeom prst="rect">
            <a:avLst/>
          </a:prstGeom>
          <a:noFill/>
        </p:spPr>
        <p:txBody>
          <a:bodyPr wrap="square" rtlCol="0">
            <a:spAutoFit/>
          </a:bodyPr>
          <a:lstStyle/>
          <a:p>
            <a:pPr algn="ctr">
              <a:spcAft>
                <a:spcPts val="600"/>
              </a:spcAft>
            </a:pPr>
            <a:endParaRPr lang="en-US" sz="3200" dirty="0">
              <a:latin typeface="Arial" panose="020B0604020202020204" pitchFamily="34" charset="0"/>
              <a:cs typeface="Arial" panose="020B0604020202020204" pitchFamily="34" charset="0"/>
            </a:endParaRPr>
          </a:p>
          <a:p>
            <a:pPr algn="ctr">
              <a:spcAft>
                <a:spcPts val="600"/>
              </a:spcAft>
            </a:pPr>
            <a:endParaRPr lang="en-US" sz="3200" dirty="0">
              <a:latin typeface="Arial" panose="020B0604020202020204" pitchFamily="34" charset="0"/>
              <a:cs typeface="Arial" panose="020B0604020202020204" pitchFamily="34" charset="0"/>
            </a:endParaRPr>
          </a:p>
          <a:p>
            <a:pPr algn="ctr">
              <a:spcAft>
                <a:spcPts val="600"/>
              </a:spcAft>
            </a:pPr>
            <a:endParaRPr lang="en-US" sz="3200" dirty="0">
              <a:latin typeface="Arial" panose="020B0604020202020204" pitchFamily="34" charset="0"/>
              <a:cs typeface="Arial" panose="020B0604020202020204" pitchFamily="34" charset="0"/>
            </a:endParaRPr>
          </a:p>
          <a:p>
            <a:pPr algn="ctr">
              <a:spcAft>
                <a:spcPts val="600"/>
              </a:spcAft>
            </a:pPr>
            <a:endParaRPr lang="en-US" sz="3200" dirty="0">
              <a:latin typeface="Arial" panose="020B0604020202020204" pitchFamily="34" charset="0"/>
              <a:cs typeface="Arial" panose="020B0604020202020204" pitchFamily="34" charset="0"/>
            </a:endParaRPr>
          </a:p>
          <a:p>
            <a:pPr algn="ctr">
              <a:spcAft>
                <a:spcPts val="600"/>
              </a:spcAft>
            </a:pPr>
            <a:r>
              <a:rPr lang="en-US" sz="3200" dirty="0">
                <a:latin typeface="Arial" panose="020B0604020202020204" pitchFamily="34" charset="0"/>
                <a:cs typeface="Arial" panose="020B0604020202020204" pitchFamily="34" charset="0"/>
              </a:rPr>
              <a:t>Thank you</a:t>
            </a:r>
          </a:p>
        </p:txBody>
      </p:sp>
    </p:spTree>
    <p:extLst>
      <p:ext uri="{BB962C8B-B14F-4D97-AF65-F5344CB8AC3E}">
        <p14:creationId xmlns:p14="http://schemas.microsoft.com/office/powerpoint/2010/main" val="2204885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C8DEA5A-BFDD-8C41-AB75-FC1B77DD9FCD}"/>
              </a:ext>
            </a:extLst>
          </p:cNvPr>
          <p:cNvPicPr>
            <a:picLocks noGrp="1" noChangeAspect="1"/>
          </p:cNvPicPr>
          <p:nvPr>
            <p:ph idx="1"/>
          </p:nvPr>
        </p:nvPicPr>
        <p:blipFill>
          <a:blip r:embed="rId2"/>
          <a:stretch>
            <a:fillRect/>
          </a:stretch>
        </p:blipFill>
        <p:spPr>
          <a:xfrm>
            <a:off x="0" y="-1714"/>
            <a:ext cx="12191999" cy="6859714"/>
          </a:xfrm>
        </p:spPr>
      </p:pic>
      <p:sp>
        <p:nvSpPr>
          <p:cNvPr id="2" name="Title 1">
            <a:extLst>
              <a:ext uri="{FF2B5EF4-FFF2-40B4-BE49-F238E27FC236}">
                <a16:creationId xmlns:a16="http://schemas.microsoft.com/office/drawing/2014/main" id="{D3A31D9F-0EE7-2344-905B-20FBB1426ADE}"/>
              </a:ext>
            </a:extLst>
          </p:cNvPr>
          <p:cNvSpPr>
            <a:spLocks noGrp="1"/>
          </p:cNvSpPr>
          <p:nvPr>
            <p:ph type="title"/>
          </p:nvPr>
        </p:nvSpPr>
        <p:spPr>
          <a:xfrm>
            <a:off x="838200" y="365126"/>
            <a:ext cx="5174673" cy="535420"/>
          </a:xfrm>
        </p:spPr>
        <p:txBody>
          <a:bodyPr>
            <a:normAutofit/>
          </a:bodyPr>
          <a:lstStyle/>
          <a:p>
            <a:r>
              <a:rPr lang="en-US" sz="2400" dirty="0">
                <a:latin typeface="Arial" panose="020B0604020202020204" pitchFamily="34" charset="0"/>
                <a:cs typeface="Arial" panose="020B0604020202020204" pitchFamily="34" charset="0"/>
              </a:rPr>
              <a:t>Presentation outline</a:t>
            </a:r>
          </a:p>
        </p:txBody>
      </p:sp>
      <p:sp>
        <p:nvSpPr>
          <p:cNvPr id="6" name="TextBox 5">
            <a:extLst>
              <a:ext uri="{FF2B5EF4-FFF2-40B4-BE49-F238E27FC236}">
                <a16:creationId xmlns:a16="http://schemas.microsoft.com/office/drawing/2014/main" id="{EDF9ABA6-886C-8147-A169-908252921535}"/>
              </a:ext>
            </a:extLst>
          </p:cNvPr>
          <p:cNvSpPr txBox="1"/>
          <p:nvPr/>
        </p:nvSpPr>
        <p:spPr>
          <a:xfrm>
            <a:off x="838200" y="1059561"/>
            <a:ext cx="10577945" cy="3693319"/>
          </a:xfrm>
          <a:prstGeom prst="rect">
            <a:avLst/>
          </a:prstGeom>
          <a:noFill/>
        </p:spPr>
        <p:txBody>
          <a:bodyPr wrap="square" rtlCol="0">
            <a:spAutoFit/>
          </a:bodyPr>
          <a:lstStyle/>
          <a:p>
            <a:pPr marL="342900" indent="-342900">
              <a:buFont typeface="+mj-lt"/>
              <a:buAutoNum type="arabicPeriod"/>
            </a:pPr>
            <a:r>
              <a:rPr lang="en-US" dirty="0">
                <a:latin typeface="Arial" panose="020B0604020202020204" pitchFamily="34" charset="0"/>
                <a:cs typeface="Arial" panose="020B0604020202020204" pitchFamily="34" charset="0"/>
              </a:rPr>
              <a:t>Prevalence of gender-based violence in SA </a:t>
            </a:r>
          </a:p>
          <a:p>
            <a:pPr marL="342900" indent="-342900">
              <a:buFont typeface="+mj-lt"/>
              <a:buAutoNum type="arabicPeriod"/>
            </a:pPr>
            <a:endParaRPr lang="en-US" dirty="0">
              <a:latin typeface="Arial" panose="020B0604020202020204" pitchFamily="34" charset="0"/>
              <a:cs typeface="Arial" panose="020B0604020202020204" pitchFamily="34" charset="0"/>
            </a:endParaRPr>
          </a:p>
          <a:p>
            <a:pPr marL="342900" indent="-342900">
              <a:buFont typeface="+mj-lt"/>
              <a:buAutoNum type="arabicPeriod"/>
            </a:pPr>
            <a:endParaRPr lang="en-US" dirty="0">
              <a:latin typeface="Arial" panose="020B0604020202020204" pitchFamily="34" charset="0"/>
              <a:cs typeface="Arial" panose="020B0604020202020204" pitchFamily="34" charset="0"/>
            </a:endParaRPr>
          </a:p>
          <a:p>
            <a:pPr marL="342900" indent="-342900">
              <a:buFont typeface="+mj-lt"/>
              <a:buAutoNum type="arabicPeriod"/>
            </a:pPr>
            <a:r>
              <a:rPr lang="en-US" dirty="0">
                <a:latin typeface="Arial" panose="020B0604020202020204" pitchFamily="34" charset="0"/>
                <a:cs typeface="Arial" panose="020B0604020202020204" pitchFamily="34" charset="0"/>
              </a:rPr>
              <a:t>Study methodology</a:t>
            </a:r>
          </a:p>
          <a:p>
            <a:pPr marL="342900" indent="-342900">
              <a:buFont typeface="+mj-lt"/>
              <a:buAutoNum type="arabicPeriod"/>
            </a:pPr>
            <a:endParaRPr lang="en-US" dirty="0">
              <a:latin typeface="Arial" panose="020B0604020202020204" pitchFamily="34" charset="0"/>
              <a:cs typeface="Arial" panose="020B0604020202020204" pitchFamily="34" charset="0"/>
            </a:endParaRPr>
          </a:p>
          <a:p>
            <a:pPr marL="342900" indent="-342900">
              <a:buFont typeface="+mj-lt"/>
              <a:buAutoNum type="arabicPeriod"/>
            </a:pPr>
            <a:endParaRPr lang="en-US" dirty="0">
              <a:latin typeface="Arial" panose="020B0604020202020204" pitchFamily="34" charset="0"/>
              <a:cs typeface="Arial" panose="020B0604020202020204" pitchFamily="34" charset="0"/>
            </a:endParaRPr>
          </a:p>
          <a:p>
            <a:pPr marL="342900" indent="-342900">
              <a:buFont typeface="+mj-lt"/>
              <a:buAutoNum type="arabicPeriod"/>
            </a:pPr>
            <a:r>
              <a:rPr lang="en-US" dirty="0">
                <a:latin typeface="Arial" panose="020B0604020202020204" pitchFamily="34" charset="0"/>
                <a:cs typeface="Arial" panose="020B0604020202020204" pitchFamily="34" charset="0"/>
              </a:rPr>
              <a:t>Themes emanating from the social workers’ responses &amp; Findings</a:t>
            </a:r>
          </a:p>
          <a:p>
            <a:pPr marL="342900" indent="-342900">
              <a:buFont typeface="+mj-lt"/>
              <a:buAutoNum type="arabicPeriod"/>
            </a:pPr>
            <a:endParaRPr lang="en-US" dirty="0">
              <a:latin typeface="Arial" panose="020B0604020202020204" pitchFamily="34" charset="0"/>
              <a:cs typeface="Arial" panose="020B0604020202020204" pitchFamily="34" charset="0"/>
            </a:endParaRPr>
          </a:p>
          <a:p>
            <a:pPr marL="342900" indent="-342900">
              <a:buFont typeface="+mj-lt"/>
              <a:buAutoNum type="arabicPeriod"/>
            </a:pPr>
            <a:endParaRPr lang="en-US" dirty="0">
              <a:latin typeface="Arial" panose="020B0604020202020204" pitchFamily="34" charset="0"/>
              <a:cs typeface="Arial" panose="020B0604020202020204" pitchFamily="34" charset="0"/>
            </a:endParaRPr>
          </a:p>
          <a:p>
            <a:pPr marL="342900" indent="-342900">
              <a:buFont typeface="+mj-lt"/>
              <a:buAutoNum type="arabicPeriod"/>
            </a:pPr>
            <a:r>
              <a:rPr lang="en-US" dirty="0">
                <a:latin typeface="Arial" panose="020B0604020202020204" pitchFamily="34" charset="0"/>
                <a:cs typeface="Arial" panose="020B0604020202020204" pitchFamily="34" charset="0"/>
              </a:rPr>
              <a:t>Conclusions</a:t>
            </a:r>
          </a:p>
          <a:p>
            <a:pPr marL="342900" indent="-342900">
              <a:buFont typeface="+mj-lt"/>
              <a:buAutoNum type="arabicPeriod"/>
            </a:pPr>
            <a:endParaRPr lang="en-US" dirty="0">
              <a:latin typeface="Arial" panose="020B0604020202020204" pitchFamily="34" charset="0"/>
              <a:cs typeface="Arial" panose="020B0604020202020204" pitchFamily="34" charset="0"/>
            </a:endParaRPr>
          </a:p>
          <a:p>
            <a:pPr marL="342900" indent="-342900">
              <a:buFont typeface="+mj-lt"/>
              <a:buAutoNum type="arabicPeriod"/>
            </a:pPr>
            <a:endParaRPr lang="en-US" dirty="0">
              <a:latin typeface="Arial" panose="020B0604020202020204" pitchFamily="34" charset="0"/>
              <a:cs typeface="Arial" panose="020B0604020202020204" pitchFamily="34" charset="0"/>
            </a:endParaRPr>
          </a:p>
          <a:p>
            <a:pPr marL="342900" indent="-342900">
              <a:buFont typeface="+mj-lt"/>
              <a:buAutoNum type="arabicPeriod"/>
            </a:pPr>
            <a:r>
              <a:rPr lang="en-US" dirty="0">
                <a:latin typeface="Arial" panose="020B0604020202020204" pitchFamily="34" charset="0"/>
                <a:cs typeface="Arial" panose="020B0604020202020204" pitchFamily="34" charset="0"/>
              </a:rPr>
              <a:t>Recommendations</a:t>
            </a:r>
          </a:p>
        </p:txBody>
      </p:sp>
    </p:spTree>
    <p:extLst>
      <p:ext uri="{BB962C8B-B14F-4D97-AF65-F5344CB8AC3E}">
        <p14:creationId xmlns:p14="http://schemas.microsoft.com/office/powerpoint/2010/main" val="3606555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C8DEA5A-BFDD-8C41-AB75-FC1B77DD9FCD}"/>
              </a:ext>
            </a:extLst>
          </p:cNvPr>
          <p:cNvPicPr>
            <a:picLocks noGrp="1" noChangeAspect="1"/>
          </p:cNvPicPr>
          <p:nvPr>
            <p:ph idx="1"/>
          </p:nvPr>
        </p:nvPicPr>
        <p:blipFill>
          <a:blip r:embed="rId2"/>
          <a:stretch>
            <a:fillRect/>
          </a:stretch>
        </p:blipFill>
        <p:spPr>
          <a:xfrm>
            <a:off x="0" y="-1714"/>
            <a:ext cx="12191999" cy="6859714"/>
          </a:xfrm>
        </p:spPr>
      </p:pic>
      <p:sp>
        <p:nvSpPr>
          <p:cNvPr id="2" name="Title 1">
            <a:extLst>
              <a:ext uri="{FF2B5EF4-FFF2-40B4-BE49-F238E27FC236}">
                <a16:creationId xmlns:a16="http://schemas.microsoft.com/office/drawing/2014/main" id="{D3A31D9F-0EE7-2344-905B-20FBB1426ADE}"/>
              </a:ext>
            </a:extLst>
          </p:cNvPr>
          <p:cNvSpPr>
            <a:spLocks noGrp="1"/>
          </p:cNvSpPr>
          <p:nvPr>
            <p:ph type="title"/>
          </p:nvPr>
        </p:nvSpPr>
        <p:spPr>
          <a:xfrm>
            <a:off x="838200" y="365126"/>
            <a:ext cx="9538699" cy="535420"/>
          </a:xfrm>
        </p:spPr>
        <p:txBody>
          <a:bodyPr>
            <a:normAutofit/>
          </a:bodyPr>
          <a:lstStyle/>
          <a:p>
            <a:r>
              <a:rPr lang="en-US" sz="2400" dirty="0">
                <a:latin typeface="Arial" panose="020B0604020202020204" pitchFamily="34" charset="0"/>
                <a:cs typeface="Arial" panose="020B0604020202020204" pitchFamily="34" charset="0"/>
              </a:rPr>
              <a:t>Prevalence of gender-based violence</a:t>
            </a:r>
          </a:p>
        </p:txBody>
      </p:sp>
      <p:graphicFrame>
        <p:nvGraphicFramePr>
          <p:cNvPr id="12" name="TextBox 5">
            <a:extLst>
              <a:ext uri="{FF2B5EF4-FFF2-40B4-BE49-F238E27FC236}">
                <a16:creationId xmlns:a16="http://schemas.microsoft.com/office/drawing/2014/main" id="{D92B73D6-3888-8142-2FF9-C9C83B0A0D39}"/>
              </a:ext>
            </a:extLst>
          </p:cNvPr>
          <p:cNvGraphicFramePr/>
          <p:nvPr>
            <p:extLst>
              <p:ext uri="{D42A27DB-BD31-4B8C-83A1-F6EECF244321}">
                <p14:modId xmlns:p14="http://schemas.microsoft.com/office/powerpoint/2010/main" val="1825601246"/>
              </p:ext>
            </p:extLst>
          </p:nvPr>
        </p:nvGraphicFramePr>
        <p:xfrm>
          <a:off x="838200" y="1059561"/>
          <a:ext cx="10577945" cy="45604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61421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C8DEA5A-BFDD-8C41-AB75-FC1B77DD9FCD}"/>
              </a:ext>
            </a:extLst>
          </p:cNvPr>
          <p:cNvPicPr>
            <a:picLocks noGrp="1" noChangeAspect="1"/>
          </p:cNvPicPr>
          <p:nvPr>
            <p:ph idx="1"/>
          </p:nvPr>
        </p:nvPicPr>
        <p:blipFill>
          <a:blip r:embed="rId3"/>
          <a:stretch>
            <a:fillRect/>
          </a:stretch>
        </p:blipFill>
        <p:spPr>
          <a:xfrm>
            <a:off x="0" y="-1714"/>
            <a:ext cx="12191999" cy="6859714"/>
          </a:xfrm>
        </p:spPr>
      </p:pic>
      <p:sp>
        <p:nvSpPr>
          <p:cNvPr id="2" name="Title 1">
            <a:extLst>
              <a:ext uri="{FF2B5EF4-FFF2-40B4-BE49-F238E27FC236}">
                <a16:creationId xmlns:a16="http://schemas.microsoft.com/office/drawing/2014/main" id="{D3A31D9F-0EE7-2344-905B-20FBB1426ADE}"/>
              </a:ext>
            </a:extLst>
          </p:cNvPr>
          <p:cNvSpPr>
            <a:spLocks noGrp="1"/>
          </p:cNvSpPr>
          <p:nvPr>
            <p:ph type="title"/>
          </p:nvPr>
        </p:nvSpPr>
        <p:spPr>
          <a:xfrm>
            <a:off x="838200" y="365126"/>
            <a:ext cx="11223661" cy="535420"/>
          </a:xfrm>
        </p:spPr>
        <p:txBody>
          <a:bodyPr>
            <a:normAutofit/>
          </a:bodyPr>
          <a:lstStyle/>
          <a:p>
            <a:r>
              <a:rPr lang="en-US" sz="2400" dirty="0">
                <a:latin typeface="Arial" panose="020B0604020202020204" pitchFamily="34" charset="0"/>
                <a:cs typeface="Arial" panose="020B0604020202020204" pitchFamily="34" charset="0"/>
              </a:rPr>
              <a:t>Study methodology</a:t>
            </a:r>
          </a:p>
        </p:txBody>
      </p:sp>
      <p:graphicFrame>
        <p:nvGraphicFramePr>
          <p:cNvPr id="12" name="TextBox 5">
            <a:extLst>
              <a:ext uri="{FF2B5EF4-FFF2-40B4-BE49-F238E27FC236}">
                <a16:creationId xmlns:a16="http://schemas.microsoft.com/office/drawing/2014/main" id="{A9BAE469-1652-5DC0-C9DD-1151BBC0B26E}"/>
              </a:ext>
            </a:extLst>
          </p:cNvPr>
          <p:cNvGraphicFramePr/>
          <p:nvPr>
            <p:extLst>
              <p:ext uri="{D42A27DB-BD31-4B8C-83A1-F6EECF244321}">
                <p14:modId xmlns:p14="http://schemas.microsoft.com/office/powerpoint/2010/main" val="1067964801"/>
              </p:ext>
            </p:extLst>
          </p:nvPr>
        </p:nvGraphicFramePr>
        <p:xfrm>
          <a:off x="838200" y="1059561"/>
          <a:ext cx="10577945" cy="437546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086018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C8DEA5A-BFDD-8C41-AB75-FC1B77DD9FCD}"/>
              </a:ext>
            </a:extLst>
          </p:cNvPr>
          <p:cNvPicPr>
            <a:picLocks noGrp="1" noChangeAspect="1"/>
          </p:cNvPicPr>
          <p:nvPr>
            <p:ph idx="1"/>
          </p:nvPr>
        </p:nvPicPr>
        <p:blipFill>
          <a:blip r:embed="rId2"/>
          <a:stretch>
            <a:fillRect/>
          </a:stretch>
        </p:blipFill>
        <p:spPr>
          <a:xfrm>
            <a:off x="0" y="-1714"/>
            <a:ext cx="12191999" cy="6859714"/>
          </a:xfrm>
        </p:spPr>
      </p:pic>
      <p:sp>
        <p:nvSpPr>
          <p:cNvPr id="2" name="Title 1">
            <a:extLst>
              <a:ext uri="{FF2B5EF4-FFF2-40B4-BE49-F238E27FC236}">
                <a16:creationId xmlns:a16="http://schemas.microsoft.com/office/drawing/2014/main" id="{D3A31D9F-0EE7-2344-905B-20FBB1426ADE}"/>
              </a:ext>
            </a:extLst>
          </p:cNvPr>
          <p:cNvSpPr>
            <a:spLocks noGrp="1"/>
          </p:cNvSpPr>
          <p:nvPr>
            <p:ph type="title"/>
          </p:nvPr>
        </p:nvSpPr>
        <p:spPr>
          <a:xfrm>
            <a:off x="838200" y="365126"/>
            <a:ext cx="11223661" cy="535420"/>
          </a:xfrm>
        </p:spPr>
        <p:txBody>
          <a:bodyPr>
            <a:normAutofit/>
          </a:bodyPr>
          <a:lstStyle/>
          <a:p>
            <a:r>
              <a:rPr lang="en-US" sz="2400" dirty="0">
                <a:latin typeface="Arial" panose="020B0604020202020204" pitchFamily="34" charset="0"/>
                <a:cs typeface="Arial" panose="020B0604020202020204" pitchFamily="34" charset="0"/>
              </a:rPr>
              <a:t>Themes emanating from the social workers’ responses</a:t>
            </a:r>
          </a:p>
        </p:txBody>
      </p:sp>
      <p:graphicFrame>
        <p:nvGraphicFramePr>
          <p:cNvPr id="8" name="TextBox 5">
            <a:extLst>
              <a:ext uri="{FF2B5EF4-FFF2-40B4-BE49-F238E27FC236}">
                <a16:creationId xmlns:a16="http://schemas.microsoft.com/office/drawing/2014/main" id="{AAAA194E-AAD0-2F01-5B13-BAACC77F7BE8}"/>
              </a:ext>
            </a:extLst>
          </p:cNvPr>
          <p:cNvGraphicFramePr/>
          <p:nvPr>
            <p:extLst>
              <p:ext uri="{D42A27DB-BD31-4B8C-83A1-F6EECF244321}">
                <p14:modId xmlns:p14="http://schemas.microsoft.com/office/powerpoint/2010/main" val="4059987774"/>
              </p:ext>
            </p:extLst>
          </p:nvPr>
        </p:nvGraphicFramePr>
        <p:xfrm>
          <a:off x="838200" y="1059561"/>
          <a:ext cx="10577945" cy="39703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74157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C8DEA5A-BFDD-8C41-AB75-FC1B77DD9FCD}"/>
              </a:ext>
            </a:extLst>
          </p:cNvPr>
          <p:cNvPicPr>
            <a:picLocks noGrp="1" noChangeAspect="1"/>
          </p:cNvPicPr>
          <p:nvPr>
            <p:ph idx="1"/>
          </p:nvPr>
        </p:nvPicPr>
        <p:blipFill>
          <a:blip r:embed="rId2"/>
          <a:stretch>
            <a:fillRect/>
          </a:stretch>
        </p:blipFill>
        <p:spPr>
          <a:xfrm>
            <a:off x="0" y="-1714"/>
            <a:ext cx="12191999" cy="6859714"/>
          </a:xfrm>
        </p:spPr>
      </p:pic>
      <p:sp>
        <p:nvSpPr>
          <p:cNvPr id="2" name="Title 1">
            <a:extLst>
              <a:ext uri="{FF2B5EF4-FFF2-40B4-BE49-F238E27FC236}">
                <a16:creationId xmlns:a16="http://schemas.microsoft.com/office/drawing/2014/main" id="{D3A31D9F-0EE7-2344-905B-20FBB1426ADE}"/>
              </a:ext>
            </a:extLst>
          </p:cNvPr>
          <p:cNvSpPr>
            <a:spLocks noGrp="1"/>
          </p:cNvSpPr>
          <p:nvPr>
            <p:ph type="title"/>
          </p:nvPr>
        </p:nvSpPr>
        <p:spPr>
          <a:xfrm>
            <a:off x="838200" y="365126"/>
            <a:ext cx="11223661" cy="535420"/>
          </a:xfrm>
        </p:spPr>
        <p:txBody>
          <a:bodyPr>
            <a:normAutofit/>
          </a:bodyPr>
          <a:lstStyle/>
          <a:p>
            <a:r>
              <a:rPr lang="en-US" sz="2400" dirty="0">
                <a:latin typeface="Arial" panose="020B0604020202020204" pitchFamily="34" charset="0"/>
                <a:cs typeface="Arial" panose="020B0604020202020204" pitchFamily="34" charset="0"/>
              </a:rPr>
              <a:t>Themes emanating from the social workers’ responses</a:t>
            </a:r>
          </a:p>
        </p:txBody>
      </p:sp>
      <p:sp>
        <p:nvSpPr>
          <p:cNvPr id="6" name="TextBox 5">
            <a:extLst>
              <a:ext uri="{FF2B5EF4-FFF2-40B4-BE49-F238E27FC236}">
                <a16:creationId xmlns:a16="http://schemas.microsoft.com/office/drawing/2014/main" id="{EDF9ABA6-886C-8147-A169-908252921535}"/>
              </a:ext>
            </a:extLst>
          </p:cNvPr>
          <p:cNvSpPr txBox="1"/>
          <p:nvPr/>
        </p:nvSpPr>
        <p:spPr>
          <a:xfrm>
            <a:off x="838200" y="1059561"/>
            <a:ext cx="10577945" cy="3970318"/>
          </a:xfrm>
          <a:prstGeom prst="rect">
            <a:avLst/>
          </a:prstGeom>
          <a:noFill/>
        </p:spPr>
        <p:txBody>
          <a:bodyPr wrap="square" rtlCol="0">
            <a:spAutoFit/>
          </a:bodyPr>
          <a:lstStyle/>
          <a:p>
            <a:pPr marL="342900" indent="-342900">
              <a:buAutoNum type="arabicPeriod"/>
            </a:pPr>
            <a:r>
              <a:rPr lang="en-US" sz="1800" b="1" dirty="0">
                <a:effectLst/>
                <a:latin typeface="Arial" panose="020B0604020202020204" pitchFamily="34" charset="0"/>
                <a:ea typeface="Calibri" panose="020F0502020204030204" pitchFamily="34" charset="0"/>
              </a:rPr>
              <a:t>Skills, values, and principles in action</a:t>
            </a:r>
          </a:p>
          <a:p>
            <a:endParaRPr lang="en-GB" sz="1800" b="1" dirty="0">
              <a:effectLst/>
              <a:latin typeface="Arial" panose="020B0604020202020204" pitchFamily="34" charset="0"/>
              <a:ea typeface="Calibri" panose="020F0502020204030204" pitchFamily="34" charset="0"/>
            </a:endParaRPr>
          </a:p>
          <a:p>
            <a:pPr marL="285750" indent="-285750">
              <a:buFont typeface="Arial" panose="020B0604020202020204" pitchFamily="34" charset="0"/>
              <a:buChar char="•"/>
            </a:pPr>
            <a:r>
              <a:rPr lang="en-US" dirty="0">
                <a:latin typeface="Arial" panose="020B0604020202020204" pitchFamily="34" charset="0"/>
                <a:ea typeface="Calibri" panose="020F0502020204030204" pitchFamily="34" charset="0"/>
              </a:rPr>
              <a:t>The study found that social work expertise and skills are essential for providing holistic and informed services to victims of gender-based violence. Key skills include networking and collaborative interventions, listening, communication, partializing, and probing. Social workers also need to apply social work values, principles, and ethics to their practice.</a:t>
            </a:r>
            <a:endParaRPr lang="en-GB" dirty="0">
              <a:latin typeface="Arial" panose="020B0604020202020204" pitchFamily="34" charset="0"/>
              <a:ea typeface="Calibri" panose="020F0502020204030204" pitchFamily="34" charset="0"/>
            </a:endParaRPr>
          </a:p>
          <a:p>
            <a:endParaRPr lang="en-GB" sz="1800" dirty="0">
              <a:effectLst/>
              <a:latin typeface="Arial" panose="020B0604020202020204" pitchFamily="34" charset="0"/>
              <a:ea typeface="Calibri" panose="020F0502020204030204" pitchFamily="34" charset="0"/>
            </a:endParaRPr>
          </a:p>
          <a:p>
            <a:pPr algn="ctr"/>
            <a:r>
              <a:rPr lang="en-GB" sz="1800" i="1" dirty="0">
                <a:solidFill>
                  <a:srgbClr val="404040"/>
                </a:solidFill>
                <a:effectLst/>
                <a:latin typeface="Times New Roman" panose="02020603050405020304" pitchFamily="18" charset="0"/>
                <a:ea typeface="Calibri" panose="020F0502020204030204" pitchFamily="34" charset="0"/>
                <a:cs typeface="Times New Roman" panose="02020603050405020304" pitchFamily="18" charset="0"/>
              </a:rPr>
              <a:t>Communications skills are very important. Uh… listening skills are important. Networking is very important. Networking skills with stakeholders, to know who they would be in contact with when they go to the shelter.”. (FGD Participant 4)</a:t>
            </a:r>
          </a:p>
          <a:p>
            <a:pPr algn="ctr"/>
            <a:r>
              <a:rPr lang="en-GB" sz="1800" i="1" dirty="0">
                <a:solidFill>
                  <a:srgbClr val="404040"/>
                </a:solidFill>
                <a:effectLst/>
                <a:latin typeface="Times New Roman" panose="02020603050405020304" pitchFamily="18" charset="0"/>
                <a:ea typeface="Calibri" panose="020F0502020204030204" pitchFamily="34" charset="0"/>
                <a:cs typeface="Times New Roman" panose="02020603050405020304" pitchFamily="18" charset="0"/>
              </a:rPr>
              <a:t>“To get the gist of the problem you should be able to probe well by using commutation skills. Understanding diversity also helps. (FGD Participant 12)</a:t>
            </a:r>
          </a:p>
          <a:p>
            <a:pPr algn="ctr"/>
            <a:endParaRPr lang="en-GB" sz="1800" i="1" dirty="0">
              <a:solidFill>
                <a:srgbClr val="404040"/>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991767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C8DEA5A-BFDD-8C41-AB75-FC1B77DD9FCD}"/>
              </a:ext>
            </a:extLst>
          </p:cNvPr>
          <p:cNvPicPr>
            <a:picLocks noGrp="1" noChangeAspect="1"/>
          </p:cNvPicPr>
          <p:nvPr>
            <p:ph idx="1"/>
          </p:nvPr>
        </p:nvPicPr>
        <p:blipFill>
          <a:blip r:embed="rId2"/>
          <a:stretch>
            <a:fillRect/>
          </a:stretch>
        </p:blipFill>
        <p:spPr>
          <a:xfrm>
            <a:off x="0" y="-1714"/>
            <a:ext cx="12191999" cy="6859714"/>
          </a:xfrm>
        </p:spPr>
      </p:pic>
      <p:sp>
        <p:nvSpPr>
          <p:cNvPr id="2" name="Title 1">
            <a:extLst>
              <a:ext uri="{FF2B5EF4-FFF2-40B4-BE49-F238E27FC236}">
                <a16:creationId xmlns:a16="http://schemas.microsoft.com/office/drawing/2014/main" id="{D3A31D9F-0EE7-2344-905B-20FBB1426ADE}"/>
              </a:ext>
            </a:extLst>
          </p:cNvPr>
          <p:cNvSpPr>
            <a:spLocks noGrp="1"/>
          </p:cNvSpPr>
          <p:nvPr>
            <p:ph type="title"/>
          </p:nvPr>
        </p:nvSpPr>
        <p:spPr>
          <a:xfrm>
            <a:off x="838200" y="365126"/>
            <a:ext cx="11223661" cy="535420"/>
          </a:xfrm>
        </p:spPr>
        <p:txBody>
          <a:bodyPr>
            <a:normAutofit/>
          </a:bodyPr>
          <a:lstStyle/>
          <a:p>
            <a:r>
              <a:rPr lang="en-US" sz="2400" dirty="0">
                <a:effectLst/>
                <a:latin typeface="Arial" panose="020B0604020202020204" pitchFamily="34" charset="0"/>
                <a:ea typeface="Calibri" panose="020F0502020204030204" pitchFamily="34" charset="0"/>
              </a:rPr>
              <a:t>Skills, values, and principles in action continues…..</a:t>
            </a:r>
          </a:p>
        </p:txBody>
      </p:sp>
      <p:sp>
        <p:nvSpPr>
          <p:cNvPr id="6" name="TextBox 5">
            <a:extLst>
              <a:ext uri="{FF2B5EF4-FFF2-40B4-BE49-F238E27FC236}">
                <a16:creationId xmlns:a16="http://schemas.microsoft.com/office/drawing/2014/main" id="{EDF9ABA6-886C-8147-A169-908252921535}"/>
              </a:ext>
            </a:extLst>
          </p:cNvPr>
          <p:cNvSpPr txBox="1"/>
          <p:nvPr/>
        </p:nvSpPr>
        <p:spPr>
          <a:xfrm>
            <a:off x="838200" y="1059561"/>
            <a:ext cx="10577945" cy="4939814"/>
          </a:xfrm>
          <a:prstGeom prst="rect">
            <a:avLst/>
          </a:prstGeom>
          <a:noFill/>
        </p:spPr>
        <p:txBody>
          <a:bodyPr wrap="square" rtlCol="0">
            <a:spAutoFit/>
          </a:bodyPr>
          <a:lstStyle/>
          <a:p>
            <a:endParaRPr lang="en-GB" sz="1800" b="1" dirty="0">
              <a:effectLst/>
              <a:latin typeface="Arial" panose="020B0604020202020204" pitchFamily="34" charset="0"/>
              <a:ea typeface="Calibri" panose="020F0502020204030204" pitchFamily="34" charset="0"/>
              <a:cs typeface="Arial" panose="020B0604020202020204" pitchFamily="34" charset="0"/>
            </a:endParaRPr>
          </a:p>
          <a:p>
            <a:r>
              <a:rPr lang="en-GB" sz="1800" dirty="0">
                <a:effectLst/>
                <a:latin typeface="Arial" panose="020B0604020202020204" pitchFamily="34" charset="0"/>
                <a:ea typeface="Times New Roman" panose="02020603050405020304" pitchFamily="18" charset="0"/>
                <a:cs typeface="Arial" panose="020B0604020202020204" pitchFamily="34" charset="0"/>
              </a:rPr>
              <a:t>The study participants highlighted the importance of active listening in understanding the client's story and building trust. They also noted that communication skills are essential for assessing the type of stakeholder to involve in the interventions, thereby ensuring a holistic approach.</a:t>
            </a:r>
          </a:p>
          <a:p>
            <a:endParaRPr lang="en-GB" sz="1800" i="1" dirty="0">
              <a:solidFill>
                <a:srgbClr val="404040"/>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en-GB" sz="1800" dirty="0">
                <a:effectLst/>
                <a:latin typeface="Arial" panose="020B0604020202020204" pitchFamily="34" charset="0"/>
                <a:ea typeface="Calibri" panose="020F0502020204030204" pitchFamily="34" charset="0"/>
                <a:cs typeface="Arial" panose="020B0604020202020204" pitchFamily="34" charset="0"/>
              </a:rPr>
              <a:t>Other social work skills that were identified as important include:</a:t>
            </a:r>
          </a:p>
          <a:p>
            <a:pPr marL="342900" lvl="0" indent="-342900">
              <a:lnSpc>
                <a:spcPct val="150000"/>
              </a:lnSpc>
              <a:buFont typeface="Symbol" panose="05050102010706020507" pitchFamily="18" charset="2"/>
              <a:buChar char=""/>
            </a:pPr>
            <a:r>
              <a:rPr lang="en-GB" sz="1800" i="1" dirty="0">
                <a:effectLst/>
                <a:latin typeface="Times New Roman" panose="02020603050405020304" pitchFamily="18" charset="0"/>
                <a:ea typeface="Calibri" panose="020F0502020204030204" pitchFamily="34" charset="0"/>
              </a:rPr>
              <a:t>“Observation skills” (FGD Participant 7, FGD Participant 1)</a:t>
            </a:r>
          </a:p>
          <a:p>
            <a:pPr marL="342900" lvl="0" indent="-342900">
              <a:lnSpc>
                <a:spcPct val="150000"/>
              </a:lnSpc>
              <a:buFont typeface="Symbol" panose="05050102010706020507" pitchFamily="18" charset="2"/>
              <a:buChar char=""/>
            </a:pPr>
            <a:r>
              <a:rPr lang="en-GB" sz="1800" i="1" dirty="0">
                <a:effectLst/>
                <a:latin typeface="Times New Roman" panose="02020603050405020304" pitchFamily="18" charset="0"/>
                <a:ea typeface="Calibri" panose="020F0502020204030204" pitchFamily="34" charset="0"/>
              </a:rPr>
              <a:t>“Imparting coping skills to clients” (FGD Participant 15)</a:t>
            </a:r>
          </a:p>
          <a:p>
            <a:pPr marL="342900" lvl="0" indent="-342900">
              <a:lnSpc>
                <a:spcPct val="150000"/>
              </a:lnSpc>
              <a:buFont typeface="Symbol" panose="05050102010706020507" pitchFamily="18" charset="2"/>
              <a:buChar char=""/>
            </a:pPr>
            <a:r>
              <a:rPr lang="en-GB" sz="1800" i="1" dirty="0">
                <a:effectLst/>
                <a:latin typeface="Times New Roman" panose="02020603050405020304" pitchFamily="18" charset="0"/>
                <a:ea typeface="Calibri" panose="020F0502020204030204" pitchFamily="34" charset="0"/>
              </a:rPr>
              <a:t>“The skill of immediacy. The situation of the client is an emergency, and it requires you to act immediately”. (INT Participant 21, FGD participant 5)</a:t>
            </a:r>
          </a:p>
          <a:p>
            <a:pPr marL="342900" lvl="0" indent="-342900">
              <a:lnSpc>
                <a:spcPct val="150000"/>
              </a:lnSpc>
              <a:buFont typeface="Symbol" panose="05050102010706020507" pitchFamily="18" charset="2"/>
              <a:buChar char=""/>
            </a:pPr>
            <a:r>
              <a:rPr lang="en-GB" sz="1800" i="1" dirty="0">
                <a:effectLst/>
                <a:latin typeface="Times New Roman" panose="02020603050405020304" pitchFamily="18" charset="0"/>
                <a:ea typeface="Calibri" panose="020F0502020204030204" pitchFamily="34" charset="0"/>
              </a:rPr>
              <a:t>“Advocacy skills”. (FGD Participant 10)</a:t>
            </a:r>
          </a:p>
          <a:p>
            <a:endParaRPr lang="en-GB" sz="1800" i="1" dirty="0">
              <a:solidFill>
                <a:srgbClr val="404040"/>
              </a:solidFill>
              <a:effectLst/>
              <a:latin typeface="Arial" panose="020B0604020202020204" pitchFamily="34" charset="0"/>
              <a:ea typeface="Calibri" panose="020F050202020403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The study participants agreed that social work skills help them to better assist victims of gender-based violence, but they also noted that the skills alone are not enough. Social workers also need to have sufficient information about trauma in order to protect themselves from indirect trauma.</a:t>
            </a:r>
          </a:p>
        </p:txBody>
      </p:sp>
    </p:spTree>
    <p:extLst>
      <p:ext uri="{BB962C8B-B14F-4D97-AF65-F5344CB8AC3E}">
        <p14:creationId xmlns:p14="http://schemas.microsoft.com/office/powerpoint/2010/main" val="2179757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C8DEA5A-BFDD-8C41-AB75-FC1B77DD9FCD}"/>
              </a:ext>
            </a:extLst>
          </p:cNvPr>
          <p:cNvPicPr>
            <a:picLocks noGrp="1" noChangeAspect="1"/>
          </p:cNvPicPr>
          <p:nvPr>
            <p:ph idx="1"/>
          </p:nvPr>
        </p:nvPicPr>
        <p:blipFill>
          <a:blip r:embed="rId2"/>
          <a:stretch>
            <a:fillRect/>
          </a:stretch>
        </p:blipFill>
        <p:spPr>
          <a:xfrm>
            <a:off x="0" y="-1714"/>
            <a:ext cx="12191999" cy="6859714"/>
          </a:xfrm>
        </p:spPr>
      </p:pic>
      <p:sp>
        <p:nvSpPr>
          <p:cNvPr id="2" name="Title 1">
            <a:extLst>
              <a:ext uri="{FF2B5EF4-FFF2-40B4-BE49-F238E27FC236}">
                <a16:creationId xmlns:a16="http://schemas.microsoft.com/office/drawing/2014/main" id="{D3A31D9F-0EE7-2344-905B-20FBB1426ADE}"/>
              </a:ext>
            </a:extLst>
          </p:cNvPr>
          <p:cNvSpPr>
            <a:spLocks noGrp="1"/>
          </p:cNvSpPr>
          <p:nvPr>
            <p:ph type="title"/>
          </p:nvPr>
        </p:nvSpPr>
        <p:spPr>
          <a:xfrm>
            <a:off x="838200" y="365126"/>
            <a:ext cx="11223661" cy="535420"/>
          </a:xfrm>
        </p:spPr>
        <p:txBody>
          <a:bodyPr>
            <a:normAutofit/>
          </a:bodyPr>
          <a:lstStyle/>
          <a:p>
            <a:r>
              <a:rPr lang="en-US" sz="2400" dirty="0">
                <a:latin typeface="Arial" panose="020B0604020202020204" pitchFamily="34" charset="0"/>
                <a:cs typeface="Arial" panose="020B0604020202020204" pitchFamily="34" charset="0"/>
              </a:rPr>
              <a:t>Themes emanating from the social workers’ responses</a:t>
            </a:r>
          </a:p>
        </p:txBody>
      </p:sp>
      <p:sp>
        <p:nvSpPr>
          <p:cNvPr id="6" name="TextBox 5">
            <a:extLst>
              <a:ext uri="{FF2B5EF4-FFF2-40B4-BE49-F238E27FC236}">
                <a16:creationId xmlns:a16="http://schemas.microsoft.com/office/drawing/2014/main" id="{EDF9ABA6-886C-8147-A169-908252921535}"/>
              </a:ext>
            </a:extLst>
          </p:cNvPr>
          <p:cNvSpPr txBox="1"/>
          <p:nvPr/>
        </p:nvSpPr>
        <p:spPr>
          <a:xfrm>
            <a:off x="838200" y="1059561"/>
            <a:ext cx="10577945" cy="5078313"/>
          </a:xfrm>
          <a:prstGeom prst="rect">
            <a:avLst/>
          </a:prstGeom>
          <a:noFill/>
        </p:spPr>
        <p:txBody>
          <a:bodyPr wrap="square" rtlCol="0">
            <a:spAutoFit/>
          </a:bodyPr>
          <a:lstStyle/>
          <a:p>
            <a:r>
              <a:rPr lang="en-GB" b="1" dirty="0">
                <a:latin typeface="Arial" panose="020B0604020202020204" pitchFamily="34" charset="0"/>
                <a:ea typeface="Calibri" panose="020F0502020204030204" pitchFamily="34" charset="0"/>
                <a:cs typeface="Arial" panose="020B0604020202020204" pitchFamily="34" charset="0"/>
              </a:rPr>
              <a:t>2. </a:t>
            </a:r>
            <a:r>
              <a:rPr lang="en-GB" b="1" dirty="0">
                <a:latin typeface="Arial" panose="020B0604020202020204" pitchFamily="34" charset="0"/>
                <a:cs typeface="Arial" panose="020B0604020202020204" pitchFamily="34" charset="0"/>
              </a:rPr>
              <a:t>Capacity development and training</a:t>
            </a:r>
            <a:endParaRPr lang="en-US" dirty="0">
              <a:latin typeface="Arial" panose="020B0604020202020204" pitchFamily="34" charset="0"/>
              <a:cs typeface="Arial" panose="020B0604020202020204" pitchFamily="34" charset="0"/>
            </a:endParaRPr>
          </a:p>
          <a:p>
            <a:endParaRPr lang="en-GB" sz="1800" dirty="0">
              <a:effectLst/>
              <a:latin typeface="Arial" panose="020B0604020202020204" pitchFamily="34" charset="0"/>
              <a:ea typeface="Calibri" panose="020F050202020403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 findings</a:t>
            </a:r>
            <a:r>
              <a:rPr lang="en-US" dirty="0">
                <a:latin typeface="Arial" panose="020B0604020202020204" pitchFamily="34" charset="0"/>
                <a:cs typeface="Arial" panose="020B0604020202020204" pitchFamily="34" charset="0"/>
              </a:rPr>
              <a:t> underscore the need for continuous training and development for social workers, particularly in the context of trauma and gender-based violence, to ensure effective support for clients and to keep up with evolving practices and policies. It also highlights some challenges and areas for improvement in the training processes for social workers.</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Social workers helping trauma victims have a responsibility to enhance their knowledge and skills to assist trauma patients effectively.</a:t>
            </a:r>
          </a:p>
          <a:p>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Capacity development and training help social workers stay updated on policies and social work practice guidelines.</a:t>
            </a:r>
          </a:p>
          <a:p>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Many participants recognize the significance of obtaining a Bachelor of Social Work degree and the role of their undergraduate training in preparing them for social work, albeit not fully for gender-based violence cases.</a:t>
            </a:r>
          </a:p>
          <a:p>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Continued training is necessary because theory alone may not suffice when dealing with real-world practice, as acknowledged by participants.</a:t>
            </a:r>
          </a:p>
        </p:txBody>
      </p:sp>
    </p:spTree>
    <p:extLst>
      <p:ext uri="{BB962C8B-B14F-4D97-AF65-F5344CB8AC3E}">
        <p14:creationId xmlns:p14="http://schemas.microsoft.com/office/powerpoint/2010/main" val="3743809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C8DEA5A-BFDD-8C41-AB75-FC1B77DD9FCD}"/>
              </a:ext>
            </a:extLst>
          </p:cNvPr>
          <p:cNvPicPr>
            <a:picLocks noGrp="1" noChangeAspect="1"/>
          </p:cNvPicPr>
          <p:nvPr>
            <p:ph idx="1"/>
          </p:nvPr>
        </p:nvPicPr>
        <p:blipFill>
          <a:blip r:embed="rId2"/>
          <a:stretch>
            <a:fillRect/>
          </a:stretch>
        </p:blipFill>
        <p:spPr>
          <a:xfrm>
            <a:off x="0" y="-1714"/>
            <a:ext cx="12191999" cy="6859714"/>
          </a:xfrm>
        </p:spPr>
      </p:pic>
      <p:sp>
        <p:nvSpPr>
          <p:cNvPr id="2" name="Title 1">
            <a:extLst>
              <a:ext uri="{FF2B5EF4-FFF2-40B4-BE49-F238E27FC236}">
                <a16:creationId xmlns:a16="http://schemas.microsoft.com/office/drawing/2014/main" id="{D3A31D9F-0EE7-2344-905B-20FBB1426ADE}"/>
              </a:ext>
            </a:extLst>
          </p:cNvPr>
          <p:cNvSpPr>
            <a:spLocks noGrp="1"/>
          </p:cNvSpPr>
          <p:nvPr>
            <p:ph type="title"/>
          </p:nvPr>
        </p:nvSpPr>
        <p:spPr>
          <a:xfrm>
            <a:off x="838200" y="365126"/>
            <a:ext cx="11223661" cy="535420"/>
          </a:xfrm>
        </p:spPr>
        <p:txBody>
          <a:bodyPr>
            <a:normAutofit/>
          </a:bodyPr>
          <a:lstStyle/>
          <a:p>
            <a:r>
              <a:rPr lang="en-GB" sz="2400" dirty="0">
                <a:latin typeface="Arial" panose="020B0604020202020204" pitchFamily="34" charset="0"/>
                <a:cs typeface="Arial" panose="020B0604020202020204" pitchFamily="34" charset="0"/>
              </a:rPr>
              <a:t>Capacity development and training</a:t>
            </a:r>
            <a:endParaRPr lang="en-US" sz="24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EDF9ABA6-886C-8147-A169-908252921535}"/>
              </a:ext>
            </a:extLst>
          </p:cNvPr>
          <p:cNvSpPr txBox="1"/>
          <p:nvPr/>
        </p:nvSpPr>
        <p:spPr>
          <a:xfrm>
            <a:off x="838200" y="1059561"/>
            <a:ext cx="10577945" cy="5078313"/>
          </a:xfrm>
          <a:prstGeom prst="rect">
            <a:avLst/>
          </a:prstGeom>
          <a:noFill/>
        </p:spPr>
        <p:txBody>
          <a:bodyPr wrap="square" rtlCol="0">
            <a:spAutoFit/>
          </a:bodyPr>
          <a:lstStyle/>
          <a:p>
            <a:pPr marL="285750" indent="-285750">
              <a:buFont typeface="Arial" panose="020B0604020202020204" pitchFamily="34" charset="0"/>
              <a:buChar char="•"/>
            </a:pPr>
            <a:r>
              <a:rPr lang="en-US" sz="1800" dirty="0">
                <a:effectLst/>
                <a:latin typeface="Arial" panose="020B0604020202020204" pitchFamily="34" charset="0"/>
                <a:ea typeface="Calibri" panose="020F0502020204030204" pitchFamily="34" charset="0"/>
                <a:cs typeface="Arial" panose="020B0604020202020204" pitchFamily="34" charset="0"/>
              </a:rPr>
              <a:t>Specialized training is needed for social workers dealing with gender-based violence cases, as it demands specific knowledge, abilities, and ethics.</a:t>
            </a:r>
          </a:p>
          <a:p>
            <a:pPr marL="285750" indent="-285750">
              <a:buFont typeface="Arial" panose="020B0604020202020204" pitchFamily="34" charset="0"/>
              <a:buChar char="•"/>
            </a:pP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US" sz="1800" dirty="0">
                <a:effectLst/>
                <a:latin typeface="Arial" panose="020B0604020202020204" pitchFamily="34" charset="0"/>
                <a:ea typeface="Calibri" panose="020F0502020204030204" pitchFamily="34" charset="0"/>
                <a:cs typeface="Arial" panose="020B0604020202020204" pitchFamily="34" charset="0"/>
              </a:rPr>
              <a:t>The majority of participants have received some training, such as trauma management, grief management, and crisis intervention workshops, to address trauma cases and emotional situations.</a:t>
            </a:r>
          </a:p>
          <a:p>
            <a:pPr marL="285750" indent="-285750">
              <a:buFont typeface="Arial" panose="020B0604020202020204" pitchFamily="34" charset="0"/>
              <a:buChar char="•"/>
            </a:pP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US" sz="1800" dirty="0">
                <a:effectLst/>
                <a:latin typeface="Arial" panose="020B0604020202020204" pitchFamily="34" charset="0"/>
                <a:ea typeface="Calibri" panose="020F0502020204030204" pitchFamily="34" charset="0"/>
                <a:cs typeface="Arial" panose="020B0604020202020204" pitchFamily="34" charset="0"/>
              </a:rPr>
              <a:t>Continuous Professional Development (</a:t>
            </a:r>
            <a:r>
              <a:rPr lang="en-US" sz="1800" dirty="0" err="1">
                <a:effectLst/>
                <a:latin typeface="Arial" panose="020B0604020202020204" pitchFamily="34" charset="0"/>
                <a:ea typeface="Calibri" panose="020F0502020204030204" pitchFamily="34" charset="0"/>
                <a:cs typeface="Arial" panose="020B0604020202020204" pitchFamily="34" charset="0"/>
              </a:rPr>
              <a:t>CPD</a:t>
            </a:r>
            <a:r>
              <a:rPr lang="en-US" sz="1800" dirty="0">
                <a:effectLst/>
                <a:latin typeface="Arial" panose="020B0604020202020204" pitchFamily="34" charset="0"/>
                <a:ea typeface="Calibri" panose="020F0502020204030204" pitchFamily="34" charset="0"/>
                <a:cs typeface="Arial" panose="020B0604020202020204" pitchFamily="34" charset="0"/>
              </a:rPr>
              <a:t>) is important for social workers to keep up with evidence-based strategies and efficient service delivery.</a:t>
            </a:r>
          </a:p>
          <a:p>
            <a:pPr marL="285750" indent="-285750">
              <a:buFont typeface="Arial" panose="020B0604020202020204" pitchFamily="34" charset="0"/>
              <a:buChar char="•"/>
            </a:pP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US" sz="1800" dirty="0">
                <a:effectLst/>
                <a:latin typeface="Arial" panose="020B0604020202020204" pitchFamily="34" charset="0"/>
                <a:ea typeface="Calibri" panose="020F0502020204030204" pitchFamily="34" charset="0"/>
                <a:cs typeface="Arial" panose="020B0604020202020204" pitchFamily="34" charset="0"/>
              </a:rPr>
              <a:t>The need for ongoing trauma-based workshops and training is highlighted to improve support techniques and build self-confidence among practitioners.</a:t>
            </a:r>
          </a:p>
          <a:p>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US" sz="1800" dirty="0">
                <a:effectLst/>
                <a:latin typeface="Arial" panose="020B0604020202020204" pitchFamily="34" charset="0"/>
                <a:ea typeface="Calibri" panose="020F0502020204030204" pitchFamily="34" charset="0"/>
                <a:cs typeface="Arial" panose="020B0604020202020204" pitchFamily="34" charset="0"/>
              </a:rPr>
              <a:t>Some social workers have attended workshops on laws and policies relevant to gender-based violence, but refresher sessions are lacking.</a:t>
            </a:r>
          </a:p>
          <a:p>
            <a:pPr marL="285750" indent="-285750">
              <a:buFont typeface="Arial" panose="020B0604020202020204" pitchFamily="34" charset="0"/>
              <a:buChar char="•"/>
            </a:pP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r>
              <a:rPr lang="en-US" sz="1800" dirty="0">
                <a:effectLst/>
                <a:latin typeface="Arial" panose="020B0604020202020204" pitchFamily="34" charset="0"/>
                <a:ea typeface="Calibri" panose="020F0502020204030204" pitchFamily="34" charset="0"/>
                <a:cs typeface="Arial" panose="020B0604020202020204" pitchFamily="34" charset="0"/>
              </a:rPr>
              <a:t>Concerns are raised about the effectiveness of the "train-the-trainer" model, as participants prefer training from external service providers rather than colleagues within their office.</a:t>
            </a:r>
          </a:p>
          <a:p>
            <a:pPr marL="285750" indent="-285750">
              <a:buFont typeface="Arial" panose="020B0604020202020204" pitchFamily="34" charset="0"/>
              <a:buChar char="•"/>
            </a:pPr>
            <a:endParaRPr lang="en-GB" sz="18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401000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4128</TotalTime>
  <Words>1633</Words>
  <Application>Microsoft Office PowerPoint</Application>
  <PresentationFormat>Widescreen</PresentationFormat>
  <Paragraphs>136</Paragraphs>
  <Slides>15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Symbol</vt:lpstr>
      <vt:lpstr>Times New Roman</vt:lpstr>
      <vt:lpstr>Office Theme</vt:lpstr>
      <vt:lpstr>                Exploring Social Workers' Response to Gender-Based Violence: Skills, Training, and Recommendations </vt:lpstr>
      <vt:lpstr>Presentation outline</vt:lpstr>
      <vt:lpstr>Prevalence of gender-based violence</vt:lpstr>
      <vt:lpstr>Study methodology</vt:lpstr>
      <vt:lpstr>Themes emanating from the social workers’ responses</vt:lpstr>
      <vt:lpstr>Themes emanating from the social workers’ responses</vt:lpstr>
      <vt:lpstr>Skills, values, and principles in action continues…..</vt:lpstr>
      <vt:lpstr>Themes emanating from the social workers’ responses</vt:lpstr>
      <vt:lpstr>Capacity development and training</vt:lpstr>
      <vt:lpstr>Capacity development and training</vt:lpstr>
      <vt:lpstr>Policies and legislations identified by the study participants </vt:lpstr>
      <vt:lpstr>Policies and legislation identified by the study participants</vt:lpstr>
      <vt:lpstr>Conclusion and call to action</vt:lpstr>
      <vt:lpstr>Recommendations for future training, skills and improving social work practice in the GBV arena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Heading goes here</dc:title>
  <dc:creator>Microsoft Office User</dc:creator>
  <cp:lastModifiedBy>Reviewer</cp:lastModifiedBy>
  <cp:revision>3</cp:revision>
  <dcterms:created xsi:type="dcterms:W3CDTF">2022-03-12T12:43:04Z</dcterms:created>
  <dcterms:modified xsi:type="dcterms:W3CDTF">2023-09-27T08:19:35Z</dcterms:modified>
</cp:coreProperties>
</file>