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98" r:id="rId2"/>
    <p:sldId id="325" r:id="rId3"/>
    <p:sldId id="324" r:id="rId4"/>
    <p:sldId id="327" r:id="rId5"/>
    <p:sldId id="312" r:id="rId6"/>
    <p:sldId id="326" r:id="rId7"/>
    <p:sldId id="328" r:id="rId8"/>
    <p:sldId id="340" r:id="rId9"/>
    <p:sldId id="329" r:id="rId10"/>
    <p:sldId id="331" r:id="rId11"/>
    <p:sldId id="330" r:id="rId12"/>
    <p:sldId id="332" r:id="rId13"/>
    <p:sldId id="333" r:id="rId14"/>
    <p:sldId id="334" r:id="rId15"/>
    <p:sldId id="335" r:id="rId16"/>
    <p:sldId id="336" r:id="rId17"/>
    <p:sldId id="338" r:id="rId18"/>
    <p:sldId id="337"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93F0FE2-2B98-4FE4-B2C6-37133067A3E7}" v="18" dt="2023-09-27T04:57:36.8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87" autoAdjust="0"/>
    <p:restoredTop sz="94660"/>
  </p:normalViewPr>
  <p:slideViewPr>
    <p:cSldViewPr snapToGrid="0">
      <p:cViewPr varScale="1">
        <p:scale>
          <a:sx n="67" d="100"/>
          <a:sy n="67" d="100"/>
        </p:scale>
        <p:origin x="456"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bantu, Mziwandile" userId="ccba375e-43da-4d84-8cae-f0bc00f8c357" providerId="ADAL" clId="{47C102AE-B31F-4423-8461-A54D1A484622}"/>
    <pc:docChg chg="undo redo custSel addSld delSld modSld">
      <pc:chgData name="Sobantu, Mziwandile" userId="ccba375e-43da-4d84-8cae-f0bc00f8c357" providerId="ADAL" clId="{47C102AE-B31F-4423-8461-A54D1A484622}" dt="2023-09-26T19:28:24.417" v="49" actId="1076"/>
      <pc:docMkLst>
        <pc:docMk/>
      </pc:docMkLst>
      <pc:sldChg chg="del">
        <pc:chgData name="Sobantu, Mziwandile" userId="ccba375e-43da-4d84-8cae-f0bc00f8c357" providerId="ADAL" clId="{47C102AE-B31F-4423-8461-A54D1A484622}" dt="2023-09-26T19:26:51.838" v="13" actId="47"/>
        <pc:sldMkLst>
          <pc:docMk/>
          <pc:sldMk cId="2398043073" sldId="295"/>
        </pc:sldMkLst>
      </pc:sldChg>
      <pc:sldChg chg="modSp mod">
        <pc:chgData name="Sobantu, Mziwandile" userId="ccba375e-43da-4d84-8cae-f0bc00f8c357" providerId="ADAL" clId="{47C102AE-B31F-4423-8461-A54D1A484622}" dt="2023-09-26T19:28:24.417" v="49" actId="1076"/>
        <pc:sldMkLst>
          <pc:docMk/>
          <pc:sldMk cId="773652292" sldId="298"/>
        </pc:sldMkLst>
        <pc:picChg chg="mod">
          <ac:chgData name="Sobantu, Mziwandile" userId="ccba375e-43da-4d84-8cae-f0bc00f8c357" providerId="ADAL" clId="{47C102AE-B31F-4423-8461-A54D1A484622}" dt="2023-09-26T19:28:24.417" v="49" actId="1076"/>
          <ac:picMkLst>
            <pc:docMk/>
            <pc:sldMk cId="773652292" sldId="298"/>
            <ac:picMk id="7" creationId="{D7559A92-1A53-1509-7CAD-C836B9D478CD}"/>
          </ac:picMkLst>
        </pc:picChg>
      </pc:sldChg>
      <pc:sldChg chg="add del">
        <pc:chgData name="Sobantu, Mziwandile" userId="ccba375e-43da-4d84-8cae-f0bc00f8c357" providerId="ADAL" clId="{47C102AE-B31F-4423-8461-A54D1A484622}" dt="2023-09-26T19:27:01.728" v="22" actId="47"/>
        <pc:sldMkLst>
          <pc:docMk/>
          <pc:sldMk cId="3101719656" sldId="301"/>
        </pc:sldMkLst>
      </pc:sldChg>
      <pc:sldChg chg="del">
        <pc:chgData name="Sobantu, Mziwandile" userId="ccba375e-43da-4d84-8cae-f0bc00f8c357" providerId="ADAL" clId="{47C102AE-B31F-4423-8461-A54D1A484622}" dt="2023-09-26T19:26:44.720" v="2" actId="47"/>
        <pc:sldMkLst>
          <pc:docMk/>
          <pc:sldMk cId="3095675361" sldId="302"/>
        </pc:sldMkLst>
      </pc:sldChg>
      <pc:sldChg chg="del">
        <pc:chgData name="Sobantu, Mziwandile" userId="ccba375e-43da-4d84-8cae-f0bc00f8c357" providerId="ADAL" clId="{47C102AE-B31F-4423-8461-A54D1A484622}" dt="2023-09-26T19:26:43.476" v="0" actId="47"/>
        <pc:sldMkLst>
          <pc:docMk/>
          <pc:sldMk cId="1725372823" sldId="309"/>
        </pc:sldMkLst>
      </pc:sldChg>
      <pc:sldChg chg="del">
        <pc:chgData name="Sobantu, Mziwandile" userId="ccba375e-43da-4d84-8cae-f0bc00f8c357" providerId="ADAL" clId="{47C102AE-B31F-4423-8461-A54D1A484622}" dt="2023-09-26T19:26:44.228" v="1" actId="47"/>
        <pc:sldMkLst>
          <pc:docMk/>
          <pc:sldMk cId="990863075" sldId="310"/>
        </pc:sldMkLst>
      </pc:sldChg>
      <pc:sldChg chg="del">
        <pc:chgData name="Sobantu, Mziwandile" userId="ccba375e-43da-4d84-8cae-f0bc00f8c357" providerId="ADAL" clId="{47C102AE-B31F-4423-8461-A54D1A484622}" dt="2023-09-26T19:26:45.183" v="3" actId="47"/>
        <pc:sldMkLst>
          <pc:docMk/>
          <pc:sldMk cId="4036701655" sldId="311"/>
        </pc:sldMkLst>
      </pc:sldChg>
      <pc:sldChg chg="del">
        <pc:chgData name="Sobantu, Mziwandile" userId="ccba375e-43da-4d84-8cae-f0bc00f8c357" providerId="ADAL" clId="{47C102AE-B31F-4423-8461-A54D1A484622}" dt="2023-09-26T19:26:45.686" v="4" actId="47"/>
        <pc:sldMkLst>
          <pc:docMk/>
          <pc:sldMk cId="3161765000" sldId="313"/>
        </pc:sldMkLst>
      </pc:sldChg>
      <pc:sldChg chg="del">
        <pc:chgData name="Sobantu, Mziwandile" userId="ccba375e-43da-4d84-8cae-f0bc00f8c357" providerId="ADAL" clId="{47C102AE-B31F-4423-8461-A54D1A484622}" dt="2023-09-26T19:26:50.166" v="10" actId="47"/>
        <pc:sldMkLst>
          <pc:docMk/>
          <pc:sldMk cId="3814566064" sldId="314"/>
        </pc:sldMkLst>
      </pc:sldChg>
      <pc:sldChg chg="del">
        <pc:chgData name="Sobantu, Mziwandile" userId="ccba375e-43da-4d84-8cae-f0bc00f8c357" providerId="ADAL" clId="{47C102AE-B31F-4423-8461-A54D1A484622}" dt="2023-09-26T19:26:47.013" v="6" actId="47"/>
        <pc:sldMkLst>
          <pc:docMk/>
          <pc:sldMk cId="4057503078" sldId="317"/>
        </pc:sldMkLst>
      </pc:sldChg>
      <pc:sldChg chg="del">
        <pc:chgData name="Sobantu, Mziwandile" userId="ccba375e-43da-4d84-8cae-f0bc00f8c357" providerId="ADAL" clId="{47C102AE-B31F-4423-8461-A54D1A484622}" dt="2023-09-26T19:26:48.069" v="7" actId="47"/>
        <pc:sldMkLst>
          <pc:docMk/>
          <pc:sldMk cId="2817889841" sldId="318"/>
        </pc:sldMkLst>
      </pc:sldChg>
      <pc:sldChg chg="del">
        <pc:chgData name="Sobantu, Mziwandile" userId="ccba375e-43da-4d84-8cae-f0bc00f8c357" providerId="ADAL" clId="{47C102AE-B31F-4423-8461-A54D1A484622}" dt="2023-09-26T19:26:46.444" v="5" actId="47"/>
        <pc:sldMkLst>
          <pc:docMk/>
          <pc:sldMk cId="330644892" sldId="319"/>
        </pc:sldMkLst>
      </pc:sldChg>
      <pc:sldChg chg="del">
        <pc:chgData name="Sobantu, Mziwandile" userId="ccba375e-43da-4d84-8cae-f0bc00f8c357" providerId="ADAL" clId="{47C102AE-B31F-4423-8461-A54D1A484622}" dt="2023-09-26T19:26:49.599" v="9" actId="47"/>
        <pc:sldMkLst>
          <pc:docMk/>
          <pc:sldMk cId="3133436817" sldId="320"/>
        </pc:sldMkLst>
      </pc:sldChg>
      <pc:sldChg chg="del">
        <pc:chgData name="Sobantu, Mziwandile" userId="ccba375e-43da-4d84-8cae-f0bc00f8c357" providerId="ADAL" clId="{47C102AE-B31F-4423-8461-A54D1A484622}" dt="2023-09-26T19:26:48.910" v="8" actId="47"/>
        <pc:sldMkLst>
          <pc:docMk/>
          <pc:sldMk cId="1393265069" sldId="321"/>
        </pc:sldMkLst>
      </pc:sldChg>
      <pc:sldChg chg="del">
        <pc:chgData name="Sobantu, Mziwandile" userId="ccba375e-43da-4d84-8cae-f0bc00f8c357" providerId="ADAL" clId="{47C102AE-B31F-4423-8461-A54D1A484622}" dt="2023-09-26T19:26:50.821" v="11" actId="47"/>
        <pc:sldMkLst>
          <pc:docMk/>
          <pc:sldMk cId="4156681380" sldId="322"/>
        </pc:sldMkLst>
      </pc:sldChg>
      <pc:sldChg chg="del">
        <pc:chgData name="Sobantu, Mziwandile" userId="ccba375e-43da-4d84-8cae-f0bc00f8c357" providerId="ADAL" clId="{47C102AE-B31F-4423-8461-A54D1A484622}" dt="2023-09-26T19:26:51.346" v="12" actId="47"/>
        <pc:sldMkLst>
          <pc:docMk/>
          <pc:sldMk cId="3464818442" sldId="323"/>
        </pc:sldMkLst>
      </pc:sldChg>
      <pc:sldChg chg="modSp mod">
        <pc:chgData name="Sobantu, Mziwandile" userId="ccba375e-43da-4d84-8cae-f0bc00f8c357" providerId="ADAL" clId="{47C102AE-B31F-4423-8461-A54D1A484622}" dt="2023-09-26T19:28:04.063" v="48" actId="207"/>
        <pc:sldMkLst>
          <pc:docMk/>
          <pc:sldMk cId="4078146265" sldId="324"/>
        </pc:sldMkLst>
        <pc:spChg chg="mod">
          <ac:chgData name="Sobantu, Mziwandile" userId="ccba375e-43da-4d84-8cae-f0bc00f8c357" providerId="ADAL" clId="{47C102AE-B31F-4423-8461-A54D1A484622}" dt="2023-09-26T19:28:04.063" v="48" actId="207"/>
          <ac:spMkLst>
            <pc:docMk/>
            <pc:sldMk cId="4078146265" sldId="324"/>
            <ac:spMk id="3" creationId="{FC9CE943-50DD-C06E-B4D2-B902849E4504}"/>
          </ac:spMkLst>
        </pc:spChg>
      </pc:sldChg>
      <pc:sldChg chg="modSp mod">
        <pc:chgData name="Sobantu, Mziwandile" userId="ccba375e-43da-4d84-8cae-f0bc00f8c357" providerId="ADAL" clId="{47C102AE-B31F-4423-8461-A54D1A484622}" dt="2023-09-26T19:27:58.049" v="47" actId="207"/>
        <pc:sldMkLst>
          <pc:docMk/>
          <pc:sldMk cId="419153240" sldId="325"/>
        </pc:sldMkLst>
        <pc:spChg chg="mod">
          <ac:chgData name="Sobantu, Mziwandile" userId="ccba375e-43da-4d84-8cae-f0bc00f8c357" providerId="ADAL" clId="{47C102AE-B31F-4423-8461-A54D1A484622}" dt="2023-09-26T19:27:58.049" v="47" actId="207"/>
          <ac:spMkLst>
            <pc:docMk/>
            <pc:sldMk cId="419153240" sldId="325"/>
            <ac:spMk id="3" creationId="{7450626E-353A-E21B-5D11-CC0109BD0753}"/>
          </ac:spMkLst>
        </pc:spChg>
      </pc:sldChg>
      <pc:sldChg chg="add del">
        <pc:chgData name="Sobantu, Mziwandile" userId="ccba375e-43da-4d84-8cae-f0bc00f8c357" providerId="ADAL" clId="{47C102AE-B31F-4423-8461-A54D1A484622}" dt="2023-09-26T19:26:57.588" v="18" actId="47"/>
        <pc:sldMkLst>
          <pc:docMk/>
          <pc:sldMk cId="2855876116" sldId="334"/>
        </pc:sldMkLst>
      </pc:sldChg>
      <pc:sldChg chg="add del">
        <pc:chgData name="Sobantu, Mziwandile" userId="ccba375e-43da-4d84-8cae-f0bc00f8c357" providerId="ADAL" clId="{47C102AE-B31F-4423-8461-A54D1A484622}" dt="2023-09-26T19:26:57.986" v="19" actId="47"/>
        <pc:sldMkLst>
          <pc:docMk/>
          <pc:sldMk cId="322475693" sldId="335"/>
        </pc:sldMkLst>
      </pc:sldChg>
      <pc:sldChg chg="add del">
        <pc:chgData name="Sobantu, Mziwandile" userId="ccba375e-43da-4d84-8cae-f0bc00f8c357" providerId="ADAL" clId="{47C102AE-B31F-4423-8461-A54D1A484622}" dt="2023-09-26T19:26:58.466" v="20" actId="47"/>
        <pc:sldMkLst>
          <pc:docMk/>
          <pc:sldMk cId="3178001611" sldId="336"/>
        </pc:sldMkLst>
      </pc:sldChg>
      <pc:sldChg chg="addSp modSp new mod">
        <pc:chgData name="Sobantu, Mziwandile" userId="ccba375e-43da-4d84-8cae-f0bc00f8c357" providerId="ADAL" clId="{47C102AE-B31F-4423-8461-A54D1A484622}" dt="2023-09-26T19:27:42.930" v="46" actId="207"/>
        <pc:sldMkLst>
          <pc:docMk/>
          <pc:sldMk cId="2292895015" sldId="337"/>
        </pc:sldMkLst>
        <pc:spChg chg="add mod">
          <ac:chgData name="Sobantu, Mziwandile" userId="ccba375e-43da-4d84-8cae-f0bc00f8c357" providerId="ADAL" clId="{47C102AE-B31F-4423-8461-A54D1A484622}" dt="2023-09-26T19:27:42.930" v="46" actId="207"/>
          <ac:spMkLst>
            <pc:docMk/>
            <pc:sldMk cId="2292895015" sldId="337"/>
            <ac:spMk id="3" creationId="{41A8EC1D-A568-907B-FDDD-573DF831F0F9}"/>
          </ac:spMkLst>
        </pc:spChg>
      </pc:sldChg>
    </pc:docChg>
  </pc:docChgLst>
  <pc:docChgLst>
    <pc:chgData name="Sobantu, Mziwandile" userId="ccba375e-43da-4d84-8cae-f0bc00f8c357" providerId="ADAL" clId="{C93F0FE2-2B98-4FE4-B2C6-37133067A3E7}"/>
    <pc:docChg chg="undo custSel addSld delSld modSld">
      <pc:chgData name="Sobantu, Mziwandile" userId="ccba375e-43da-4d84-8cae-f0bc00f8c357" providerId="ADAL" clId="{C93F0FE2-2B98-4FE4-B2C6-37133067A3E7}" dt="2023-09-27T08:01:20.811" v="326" actId="14100"/>
      <pc:docMkLst>
        <pc:docMk/>
      </pc:docMkLst>
      <pc:sldChg chg="modSp mod">
        <pc:chgData name="Sobantu, Mziwandile" userId="ccba375e-43da-4d84-8cae-f0bc00f8c357" providerId="ADAL" clId="{C93F0FE2-2B98-4FE4-B2C6-37133067A3E7}" dt="2023-09-27T01:49:09.887" v="4" actId="20577"/>
        <pc:sldMkLst>
          <pc:docMk/>
          <pc:sldMk cId="773652292" sldId="298"/>
        </pc:sldMkLst>
        <pc:spChg chg="mod">
          <ac:chgData name="Sobantu, Mziwandile" userId="ccba375e-43da-4d84-8cae-f0bc00f8c357" providerId="ADAL" clId="{C93F0FE2-2B98-4FE4-B2C6-37133067A3E7}" dt="2023-09-27T01:49:09.887" v="4" actId="20577"/>
          <ac:spMkLst>
            <pc:docMk/>
            <pc:sldMk cId="773652292" sldId="298"/>
            <ac:spMk id="3" creationId="{00000000-0000-0000-0000-000000000000}"/>
          </ac:spMkLst>
        </pc:spChg>
      </pc:sldChg>
      <pc:sldChg chg="delSp modSp mod">
        <pc:chgData name="Sobantu, Mziwandile" userId="ccba375e-43da-4d84-8cae-f0bc00f8c357" providerId="ADAL" clId="{C93F0FE2-2B98-4FE4-B2C6-37133067A3E7}" dt="2023-09-27T04:26:43.171" v="54"/>
        <pc:sldMkLst>
          <pc:docMk/>
          <pc:sldMk cId="1756679096" sldId="312"/>
        </pc:sldMkLst>
        <pc:graphicFrameChg chg="mod">
          <ac:chgData name="Sobantu, Mziwandile" userId="ccba375e-43da-4d84-8cae-f0bc00f8c357" providerId="ADAL" clId="{C93F0FE2-2B98-4FE4-B2C6-37133067A3E7}" dt="2023-09-27T04:26:43.171" v="54"/>
          <ac:graphicFrameMkLst>
            <pc:docMk/>
            <pc:sldMk cId="1756679096" sldId="312"/>
            <ac:graphicFrameMk id="8" creationId="{00000000-0000-0000-0000-000000000000}"/>
          </ac:graphicFrameMkLst>
        </pc:graphicFrameChg>
        <pc:picChg chg="del">
          <ac:chgData name="Sobantu, Mziwandile" userId="ccba375e-43da-4d84-8cae-f0bc00f8c357" providerId="ADAL" clId="{C93F0FE2-2B98-4FE4-B2C6-37133067A3E7}" dt="2023-09-26T19:39:28.557" v="0" actId="478"/>
          <ac:picMkLst>
            <pc:docMk/>
            <pc:sldMk cId="1756679096" sldId="312"/>
            <ac:picMk id="3" creationId="{00000000-0000-0000-0000-000000000000}"/>
          </ac:picMkLst>
        </pc:picChg>
      </pc:sldChg>
      <pc:sldChg chg="modSp mod">
        <pc:chgData name="Sobantu, Mziwandile" userId="ccba375e-43da-4d84-8cae-f0bc00f8c357" providerId="ADAL" clId="{C93F0FE2-2B98-4FE4-B2C6-37133067A3E7}" dt="2023-09-27T08:01:20.811" v="326" actId="14100"/>
        <pc:sldMkLst>
          <pc:docMk/>
          <pc:sldMk cId="4078146265" sldId="324"/>
        </pc:sldMkLst>
        <pc:spChg chg="mod">
          <ac:chgData name="Sobantu, Mziwandile" userId="ccba375e-43da-4d84-8cae-f0bc00f8c357" providerId="ADAL" clId="{C93F0FE2-2B98-4FE4-B2C6-37133067A3E7}" dt="2023-09-27T07:39:19.187" v="286" actId="207"/>
          <ac:spMkLst>
            <pc:docMk/>
            <pc:sldMk cId="4078146265" sldId="324"/>
            <ac:spMk id="2" creationId="{F6822E23-BE1C-1F18-28F3-22151BEDE659}"/>
          </ac:spMkLst>
        </pc:spChg>
        <pc:spChg chg="mod">
          <ac:chgData name="Sobantu, Mziwandile" userId="ccba375e-43da-4d84-8cae-f0bc00f8c357" providerId="ADAL" clId="{C93F0FE2-2B98-4FE4-B2C6-37133067A3E7}" dt="2023-09-27T08:01:20.811" v="326" actId="14100"/>
          <ac:spMkLst>
            <pc:docMk/>
            <pc:sldMk cId="4078146265" sldId="324"/>
            <ac:spMk id="3" creationId="{FC9CE943-50DD-C06E-B4D2-B902849E4504}"/>
          </ac:spMkLst>
        </pc:spChg>
      </pc:sldChg>
      <pc:sldChg chg="modSp mod">
        <pc:chgData name="Sobantu, Mziwandile" userId="ccba375e-43da-4d84-8cae-f0bc00f8c357" providerId="ADAL" clId="{C93F0FE2-2B98-4FE4-B2C6-37133067A3E7}" dt="2023-09-27T04:22:14.320" v="40" actId="20577"/>
        <pc:sldMkLst>
          <pc:docMk/>
          <pc:sldMk cId="419153240" sldId="325"/>
        </pc:sldMkLst>
        <pc:spChg chg="mod">
          <ac:chgData name="Sobantu, Mziwandile" userId="ccba375e-43da-4d84-8cae-f0bc00f8c357" providerId="ADAL" clId="{C93F0FE2-2B98-4FE4-B2C6-37133067A3E7}" dt="2023-09-27T04:22:14.320" v="40" actId="20577"/>
          <ac:spMkLst>
            <pc:docMk/>
            <pc:sldMk cId="419153240" sldId="325"/>
            <ac:spMk id="3" creationId="{7450626E-353A-E21B-5D11-CC0109BD0753}"/>
          </ac:spMkLst>
        </pc:spChg>
      </pc:sldChg>
      <pc:sldChg chg="modSp mod">
        <pc:chgData name="Sobantu, Mziwandile" userId="ccba375e-43da-4d84-8cae-f0bc00f8c357" providerId="ADAL" clId="{C93F0FE2-2B98-4FE4-B2C6-37133067A3E7}" dt="2023-09-27T07:50:23.114" v="324" actId="114"/>
        <pc:sldMkLst>
          <pc:docMk/>
          <pc:sldMk cId="1168930007" sldId="326"/>
        </pc:sldMkLst>
        <pc:spChg chg="mod">
          <ac:chgData name="Sobantu, Mziwandile" userId="ccba375e-43da-4d84-8cae-f0bc00f8c357" providerId="ADAL" clId="{C93F0FE2-2B98-4FE4-B2C6-37133067A3E7}" dt="2023-09-27T07:50:23.114" v="324" actId="114"/>
          <ac:spMkLst>
            <pc:docMk/>
            <pc:sldMk cId="1168930007" sldId="326"/>
            <ac:spMk id="3" creationId="{839B6F4C-279C-3219-265E-A3FEB617489A}"/>
          </ac:spMkLst>
        </pc:spChg>
      </pc:sldChg>
      <pc:sldChg chg="modSp mod">
        <pc:chgData name="Sobantu, Mziwandile" userId="ccba375e-43da-4d84-8cae-f0bc00f8c357" providerId="ADAL" clId="{C93F0FE2-2B98-4FE4-B2C6-37133067A3E7}" dt="2023-09-27T07:41:23.788" v="295" actId="1076"/>
        <pc:sldMkLst>
          <pc:docMk/>
          <pc:sldMk cId="1981945721" sldId="327"/>
        </pc:sldMkLst>
        <pc:spChg chg="mod">
          <ac:chgData name="Sobantu, Mziwandile" userId="ccba375e-43da-4d84-8cae-f0bc00f8c357" providerId="ADAL" clId="{C93F0FE2-2B98-4FE4-B2C6-37133067A3E7}" dt="2023-09-27T07:39:11.634" v="285" actId="207"/>
          <ac:spMkLst>
            <pc:docMk/>
            <pc:sldMk cId="1981945721" sldId="327"/>
            <ac:spMk id="2" creationId="{62745903-50FF-A9B0-8C04-9227A95F02FA}"/>
          </ac:spMkLst>
        </pc:spChg>
        <pc:spChg chg="mod">
          <ac:chgData name="Sobantu, Mziwandile" userId="ccba375e-43da-4d84-8cae-f0bc00f8c357" providerId="ADAL" clId="{C93F0FE2-2B98-4FE4-B2C6-37133067A3E7}" dt="2023-09-27T07:41:01.712" v="289" actId="1076"/>
          <ac:spMkLst>
            <pc:docMk/>
            <pc:sldMk cId="1981945721" sldId="327"/>
            <ac:spMk id="6" creationId="{0668D63F-4A58-A546-F059-487F1E41DDC8}"/>
          </ac:spMkLst>
        </pc:spChg>
        <pc:spChg chg="mod">
          <ac:chgData name="Sobantu, Mziwandile" userId="ccba375e-43da-4d84-8cae-f0bc00f8c357" providerId="ADAL" clId="{C93F0FE2-2B98-4FE4-B2C6-37133067A3E7}" dt="2023-09-27T07:41:12.686" v="293" actId="1076"/>
          <ac:spMkLst>
            <pc:docMk/>
            <pc:sldMk cId="1981945721" sldId="327"/>
            <ac:spMk id="7" creationId="{DABFCDB5-0F3F-52F9-B0FD-2600043DA953}"/>
          </ac:spMkLst>
        </pc:spChg>
        <pc:spChg chg="mod">
          <ac:chgData name="Sobantu, Mziwandile" userId="ccba375e-43da-4d84-8cae-f0bc00f8c357" providerId="ADAL" clId="{C93F0FE2-2B98-4FE4-B2C6-37133067A3E7}" dt="2023-09-27T07:41:15.656" v="294" actId="1076"/>
          <ac:spMkLst>
            <pc:docMk/>
            <pc:sldMk cId="1981945721" sldId="327"/>
            <ac:spMk id="8" creationId="{F9142019-54A7-1D84-9E42-D40B99130007}"/>
          </ac:spMkLst>
        </pc:spChg>
        <pc:spChg chg="mod">
          <ac:chgData name="Sobantu, Mziwandile" userId="ccba375e-43da-4d84-8cae-f0bc00f8c357" providerId="ADAL" clId="{C93F0FE2-2B98-4FE4-B2C6-37133067A3E7}" dt="2023-09-27T07:41:23.788" v="295" actId="1076"/>
          <ac:spMkLst>
            <pc:docMk/>
            <pc:sldMk cId="1981945721" sldId="327"/>
            <ac:spMk id="10" creationId="{7B59DCC2-92CD-FA0B-714F-CD229BAD6AE5}"/>
          </ac:spMkLst>
        </pc:spChg>
        <pc:picChg chg="mod">
          <ac:chgData name="Sobantu, Mziwandile" userId="ccba375e-43da-4d84-8cae-f0bc00f8c357" providerId="ADAL" clId="{C93F0FE2-2B98-4FE4-B2C6-37133067A3E7}" dt="2023-09-27T07:41:05.940" v="290" actId="1076"/>
          <ac:picMkLst>
            <pc:docMk/>
            <pc:sldMk cId="1981945721" sldId="327"/>
            <ac:picMk id="5" creationId="{0F81319C-92C8-AFFC-D5D3-99CD4D59E8C6}"/>
          </ac:picMkLst>
        </pc:picChg>
      </pc:sldChg>
      <pc:sldChg chg="modSp mod">
        <pc:chgData name="Sobantu, Mziwandile" userId="ccba375e-43da-4d84-8cae-f0bc00f8c357" providerId="ADAL" clId="{C93F0FE2-2B98-4FE4-B2C6-37133067A3E7}" dt="2023-09-27T04:37:22.361" v="138" actId="20577"/>
        <pc:sldMkLst>
          <pc:docMk/>
          <pc:sldMk cId="3905714790" sldId="329"/>
        </pc:sldMkLst>
        <pc:spChg chg="mod">
          <ac:chgData name="Sobantu, Mziwandile" userId="ccba375e-43da-4d84-8cae-f0bc00f8c357" providerId="ADAL" clId="{C93F0FE2-2B98-4FE4-B2C6-37133067A3E7}" dt="2023-09-27T04:37:22.361" v="138" actId="20577"/>
          <ac:spMkLst>
            <pc:docMk/>
            <pc:sldMk cId="3905714790" sldId="329"/>
            <ac:spMk id="3" creationId="{4E87011A-95A1-7E08-48AE-8E4CB55E53B5}"/>
          </ac:spMkLst>
        </pc:spChg>
      </pc:sldChg>
      <pc:sldChg chg="modSp mod">
        <pc:chgData name="Sobantu, Mziwandile" userId="ccba375e-43da-4d84-8cae-f0bc00f8c357" providerId="ADAL" clId="{C93F0FE2-2B98-4FE4-B2C6-37133067A3E7}" dt="2023-09-27T07:27:03.496" v="278" actId="20577"/>
        <pc:sldMkLst>
          <pc:docMk/>
          <pc:sldMk cId="3434338334" sldId="330"/>
        </pc:sldMkLst>
        <pc:spChg chg="mod">
          <ac:chgData name="Sobantu, Mziwandile" userId="ccba375e-43da-4d84-8cae-f0bc00f8c357" providerId="ADAL" clId="{C93F0FE2-2B98-4FE4-B2C6-37133067A3E7}" dt="2023-09-27T07:27:03.496" v="278" actId="20577"/>
          <ac:spMkLst>
            <pc:docMk/>
            <pc:sldMk cId="3434338334" sldId="330"/>
            <ac:spMk id="2" creationId="{D3E672DA-9660-2025-528B-6AF0771C3C7A}"/>
          </ac:spMkLst>
        </pc:spChg>
      </pc:sldChg>
      <pc:sldChg chg="modSp mod">
        <pc:chgData name="Sobantu, Mziwandile" userId="ccba375e-43da-4d84-8cae-f0bc00f8c357" providerId="ADAL" clId="{C93F0FE2-2B98-4FE4-B2C6-37133067A3E7}" dt="2023-09-27T04:44:02.121" v="161" actId="207"/>
        <pc:sldMkLst>
          <pc:docMk/>
          <pc:sldMk cId="3358584656" sldId="333"/>
        </pc:sldMkLst>
        <pc:spChg chg="mod">
          <ac:chgData name="Sobantu, Mziwandile" userId="ccba375e-43da-4d84-8cae-f0bc00f8c357" providerId="ADAL" clId="{C93F0FE2-2B98-4FE4-B2C6-37133067A3E7}" dt="2023-09-27T04:44:02.121" v="161" actId="207"/>
          <ac:spMkLst>
            <pc:docMk/>
            <pc:sldMk cId="3358584656" sldId="333"/>
            <ac:spMk id="3" creationId="{AC9A1957-85F2-8FD1-84AE-CA36CDB02AA9}"/>
          </ac:spMkLst>
        </pc:spChg>
      </pc:sldChg>
      <pc:sldChg chg="modSp mod">
        <pc:chgData name="Sobantu, Mziwandile" userId="ccba375e-43da-4d84-8cae-f0bc00f8c357" providerId="ADAL" clId="{C93F0FE2-2B98-4FE4-B2C6-37133067A3E7}" dt="2023-09-27T04:44:06.692" v="162" actId="207"/>
        <pc:sldMkLst>
          <pc:docMk/>
          <pc:sldMk cId="2855876116" sldId="334"/>
        </pc:sldMkLst>
        <pc:spChg chg="mod">
          <ac:chgData name="Sobantu, Mziwandile" userId="ccba375e-43da-4d84-8cae-f0bc00f8c357" providerId="ADAL" clId="{C93F0FE2-2B98-4FE4-B2C6-37133067A3E7}" dt="2023-09-27T04:44:06.692" v="162" actId="207"/>
          <ac:spMkLst>
            <pc:docMk/>
            <pc:sldMk cId="2855876116" sldId="334"/>
            <ac:spMk id="3" creationId="{6EA8F027-30F1-19B8-D501-47E5264AE00B}"/>
          </ac:spMkLst>
        </pc:spChg>
      </pc:sldChg>
      <pc:sldChg chg="modSp mod">
        <pc:chgData name="Sobantu, Mziwandile" userId="ccba375e-43da-4d84-8cae-f0bc00f8c357" providerId="ADAL" clId="{C93F0FE2-2B98-4FE4-B2C6-37133067A3E7}" dt="2023-09-27T04:43:44.588" v="157" actId="123"/>
        <pc:sldMkLst>
          <pc:docMk/>
          <pc:sldMk cId="322475693" sldId="335"/>
        </pc:sldMkLst>
        <pc:spChg chg="mod">
          <ac:chgData name="Sobantu, Mziwandile" userId="ccba375e-43da-4d84-8cae-f0bc00f8c357" providerId="ADAL" clId="{C93F0FE2-2B98-4FE4-B2C6-37133067A3E7}" dt="2023-09-27T04:43:44.588" v="157" actId="123"/>
          <ac:spMkLst>
            <pc:docMk/>
            <pc:sldMk cId="322475693" sldId="335"/>
            <ac:spMk id="3" creationId="{03C72D4D-1CD4-38C7-6B3D-920AB1AC50D3}"/>
          </ac:spMkLst>
        </pc:spChg>
      </pc:sldChg>
      <pc:sldChg chg="modSp mod">
        <pc:chgData name="Sobantu, Mziwandile" userId="ccba375e-43da-4d84-8cae-f0bc00f8c357" providerId="ADAL" clId="{C93F0FE2-2B98-4FE4-B2C6-37133067A3E7}" dt="2023-09-27T04:49:36.134" v="164" actId="14100"/>
        <pc:sldMkLst>
          <pc:docMk/>
          <pc:sldMk cId="3178001611" sldId="336"/>
        </pc:sldMkLst>
        <pc:spChg chg="mod">
          <ac:chgData name="Sobantu, Mziwandile" userId="ccba375e-43da-4d84-8cae-f0bc00f8c357" providerId="ADAL" clId="{C93F0FE2-2B98-4FE4-B2C6-37133067A3E7}" dt="2023-09-27T04:49:36.134" v="164" actId="14100"/>
          <ac:spMkLst>
            <pc:docMk/>
            <pc:sldMk cId="3178001611" sldId="336"/>
            <ac:spMk id="3" creationId="{7354E521-A8DC-8A37-AF41-68C5B0E750A9}"/>
          </ac:spMkLst>
        </pc:spChg>
      </pc:sldChg>
      <pc:sldChg chg="addSp delSp modSp new mod">
        <pc:chgData name="Sobantu, Mziwandile" userId="ccba375e-43da-4d84-8cae-f0bc00f8c357" providerId="ADAL" clId="{C93F0FE2-2B98-4FE4-B2C6-37133067A3E7}" dt="2023-09-27T05:01:03.063" v="237" actId="114"/>
        <pc:sldMkLst>
          <pc:docMk/>
          <pc:sldMk cId="4201552075" sldId="338"/>
        </pc:sldMkLst>
        <pc:spChg chg="mod">
          <ac:chgData name="Sobantu, Mziwandile" userId="ccba375e-43da-4d84-8cae-f0bc00f8c357" providerId="ADAL" clId="{C93F0FE2-2B98-4FE4-B2C6-37133067A3E7}" dt="2023-09-27T04:53:08.762" v="185" actId="207"/>
          <ac:spMkLst>
            <pc:docMk/>
            <pc:sldMk cId="4201552075" sldId="338"/>
            <ac:spMk id="2" creationId="{83A64DA4-B6F9-B39F-944B-3F53BD9A1F99}"/>
          </ac:spMkLst>
        </pc:spChg>
        <pc:spChg chg="mod">
          <ac:chgData name="Sobantu, Mziwandile" userId="ccba375e-43da-4d84-8cae-f0bc00f8c357" providerId="ADAL" clId="{C93F0FE2-2B98-4FE4-B2C6-37133067A3E7}" dt="2023-09-27T05:01:03.063" v="237" actId="114"/>
          <ac:spMkLst>
            <pc:docMk/>
            <pc:sldMk cId="4201552075" sldId="338"/>
            <ac:spMk id="3" creationId="{EFB7BAF3-27C7-DB39-BE22-1B4277164AF3}"/>
          </ac:spMkLst>
        </pc:spChg>
        <pc:spChg chg="add del">
          <ac:chgData name="Sobantu, Mziwandile" userId="ccba375e-43da-4d84-8cae-f0bc00f8c357" providerId="ADAL" clId="{C93F0FE2-2B98-4FE4-B2C6-37133067A3E7}" dt="2023-09-27T04:57:28.215" v="203"/>
          <ac:spMkLst>
            <pc:docMk/>
            <pc:sldMk cId="4201552075" sldId="338"/>
            <ac:spMk id="4" creationId="{429ACC21-CA96-6612-3C5F-EDCB4F35ADB5}"/>
          </ac:spMkLst>
        </pc:spChg>
        <pc:spChg chg="add del">
          <ac:chgData name="Sobantu, Mziwandile" userId="ccba375e-43da-4d84-8cae-f0bc00f8c357" providerId="ADAL" clId="{C93F0FE2-2B98-4FE4-B2C6-37133067A3E7}" dt="2023-09-27T04:57:36.846" v="215"/>
          <ac:spMkLst>
            <pc:docMk/>
            <pc:sldMk cId="4201552075" sldId="338"/>
            <ac:spMk id="5" creationId="{76971E77-76A5-432B-1B06-861DD00D0EF4}"/>
          </ac:spMkLst>
        </pc:spChg>
      </pc:sldChg>
      <pc:sldChg chg="modSp new del mod">
        <pc:chgData name="Sobantu, Mziwandile" userId="ccba375e-43da-4d84-8cae-f0bc00f8c357" providerId="ADAL" clId="{C93F0FE2-2B98-4FE4-B2C6-37133067A3E7}" dt="2023-09-27T07:23:14.788" v="248" actId="47"/>
        <pc:sldMkLst>
          <pc:docMk/>
          <pc:sldMk cId="3561588431" sldId="339"/>
        </pc:sldMkLst>
        <pc:spChg chg="mod">
          <ac:chgData name="Sobantu, Mziwandile" userId="ccba375e-43da-4d84-8cae-f0bc00f8c357" providerId="ADAL" clId="{C93F0FE2-2B98-4FE4-B2C6-37133067A3E7}" dt="2023-09-27T07:22:36.144" v="240" actId="21"/>
          <ac:spMkLst>
            <pc:docMk/>
            <pc:sldMk cId="3561588431" sldId="339"/>
            <ac:spMk id="3" creationId="{3D85BF5E-7104-18A0-754F-23CF5CDEECD0}"/>
          </ac:spMkLst>
        </pc:spChg>
      </pc:sldChg>
      <pc:sldChg chg="modSp new mod">
        <pc:chgData name="Sobantu, Mziwandile" userId="ccba375e-43da-4d84-8cae-f0bc00f8c357" providerId="ADAL" clId="{C93F0FE2-2B98-4FE4-B2C6-37133067A3E7}" dt="2023-09-27T07:25:04.876" v="267" actId="114"/>
        <pc:sldMkLst>
          <pc:docMk/>
          <pc:sldMk cId="1252301700" sldId="340"/>
        </pc:sldMkLst>
        <pc:spChg chg="mod">
          <ac:chgData name="Sobantu, Mziwandile" userId="ccba375e-43da-4d84-8cae-f0bc00f8c357" providerId="ADAL" clId="{C93F0FE2-2B98-4FE4-B2C6-37133067A3E7}" dt="2023-09-27T07:23:03.534" v="245" actId="14100"/>
          <ac:spMkLst>
            <pc:docMk/>
            <pc:sldMk cId="1252301700" sldId="340"/>
            <ac:spMk id="2" creationId="{CFED07C3-33C8-9109-1D31-F2CC95806AEE}"/>
          </ac:spMkLst>
        </pc:spChg>
        <pc:spChg chg="mod">
          <ac:chgData name="Sobantu, Mziwandile" userId="ccba375e-43da-4d84-8cae-f0bc00f8c357" providerId="ADAL" clId="{C93F0FE2-2B98-4FE4-B2C6-37133067A3E7}" dt="2023-09-27T07:25:04.876" v="267" actId="114"/>
          <ac:spMkLst>
            <pc:docMk/>
            <pc:sldMk cId="1252301700" sldId="340"/>
            <ac:spMk id="3" creationId="{014225AD-555A-A628-E4F9-7DF94BCC6FBE}"/>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DA614A-A027-4472-932F-0775B0312341}" type="doc">
      <dgm:prSet loTypeId="urn:microsoft.com/office/officeart/2005/8/layout/gear1" loCatId="process" qsTypeId="urn:microsoft.com/office/officeart/2005/8/quickstyle/simple5" qsCatId="simple" csTypeId="urn:microsoft.com/office/officeart/2005/8/colors/accent1_2" csCatId="accent1" phldr="1"/>
      <dgm:spPr/>
      <dgm:t>
        <a:bodyPr/>
        <a:lstStyle/>
        <a:p>
          <a:endParaRPr lang="en-ZA"/>
        </a:p>
      </dgm:t>
    </dgm:pt>
    <dgm:pt modelId="{57475066-7694-4FA3-8743-EE98EFD101E2}">
      <dgm:prSet phldrT="[Text]"/>
      <dgm:spPr/>
      <dgm:t>
        <a:bodyPr/>
        <a:lstStyle/>
        <a:p>
          <a:r>
            <a:rPr lang="en-US" dirty="0"/>
            <a:t>Human rights</a:t>
          </a:r>
        </a:p>
      </dgm:t>
    </dgm:pt>
    <dgm:pt modelId="{038B8633-377B-4658-AFBC-CBEEBCCE2C23}" type="parTrans" cxnId="{B09C5518-1C5A-4317-B48B-5EB3AB1E2499}">
      <dgm:prSet/>
      <dgm:spPr/>
      <dgm:t>
        <a:bodyPr/>
        <a:lstStyle/>
        <a:p>
          <a:endParaRPr lang="en-US"/>
        </a:p>
      </dgm:t>
    </dgm:pt>
    <dgm:pt modelId="{494AFA2D-47C2-430E-9D61-ADD370E68D27}" type="sibTrans" cxnId="{B09C5518-1C5A-4317-B48B-5EB3AB1E2499}">
      <dgm:prSet/>
      <dgm:spPr/>
      <dgm:t>
        <a:bodyPr/>
        <a:lstStyle/>
        <a:p>
          <a:endParaRPr lang="en-US"/>
        </a:p>
      </dgm:t>
    </dgm:pt>
    <dgm:pt modelId="{2A60018D-E598-4BB0-B903-71130FD13E39}">
      <dgm:prSet phldrT="[Text]"/>
      <dgm:spPr/>
      <dgm:t>
        <a:bodyPr/>
        <a:lstStyle/>
        <a:p>
          <a:r>
            <a:rPr lang="en-US" dirty="0"/>
            <a:t>Social work</a:t>
          </a:r>
        </a:p>
      </dgm:t>
    </dgm:pt>
    <dgm:pt modelId="{08BFA44A-80B1-4EFA-92BC-30C3ADA29E9B}" type="parTrans" cxnId="{61434F26-DF9E-443A-9CF4-D2833C55E054}">
      <dgm:prSet/>
      <dgm:spPr/>
      <dgm:t>
        <a:bodyPr/>
        <a:lstStyle/>
        <a:p>
          <a:endParaRPr lang="en-US"/>
        </a:p>
      </dgm:t>
    </dgm:pt>
    <dgm:pt modelId="{C69A327D-9FE5-48F8-A9BA-9EEAF28F588F}" type="sibTrans" cxnId="{61434F26-DF9E-443A-9CF4-D2833C55E054}">
      <dgm:prSet/>
      <dgm:spPr/>
      <dgm:t>
        <a:bodyPr/>
        <a:lstStyle/>
        <a:p>
          <a:endParaRPr lang="en-US"/>
        </a:p>
      </dgm:t>
    </dgm:pt>
    <dgm:pt modelId="{9152F4FB-316F-431F-86B2-0B7E8C10A279}">
      <dgm:prSet phldrT="[Text]"/>
      <dgm:spPr/>
      <dgm:t>
        <a:bodyPr/>
        <a:lstStyle/>
        <a:p>
          <a:r>
            <a:rPr lang="en-US" dirty="0"/>
            <a:t>Housing</a:t>
          </a:r>
        </a:p>
      </dgm:t>
    </dgm:pt>
    <dgm:pt modelId="{354522A0-516B-46FD-93E5-F60EF0C19C0E}" type="sibTrans" cxnId="{BD99DFC3-0B67-4B33-92DC-D156BAFABE20}">
      <dgm:prSet/>
      <dgm:spPr/>
      <dgm:t>
        <a:bodyPr/>
        <a:lstStyle/>
        <a:p>
          <a:endParaRPr lang="en-US"/>
        </a:p>
      </dgm:t>
    </dgm:pt>
    <dgm:pt modelId="{67AD85F4-BB56-4C88-9370-EEC77EA40234}" type="parTrans" cxnId="{BD99DFC3-0B67-4B33-92DC-D156BAFABE20}">
      <dgm:prSet/>
      <dgm:spPr/>
      <dgm:t>
        <a:bodyPr/>
        <a:lstStyle/>
        <a:p>
          <a:endParaRPr lang="en-US"/>
        </a:p>
      </dgm:t>
    </dgm:pt>
    <dgm:pt modelId="{379671C4-3011-4BB5-BE24-7592398F15B8}">
      <dgm:prSet phldrT="[Text]" custScaleX="110427"/>
      <dgm:spPr/>
    </dgm:pt>
    <dgm:pt modelId="{720B1928-57FE-4861-9D3B-1AA8AE1145A0}" type="parTrans" cxnId="{66C57925-0CD2-4911-9E4D-7C6A45AFD973}">
      <dgm:prSet/>
      <dgm:spPr/>
      <dgm:t>
        <a:bodyPr/>
        <a:lstStyle/>
        <a:p>
          <a:endParaRPr lang="en-ZA"/>
        </a:p>
      </dgm:t>
    </dgm:pt>
    <dgm:pt modelId="{B74BD051-AAE7-430C-8BC2-8915A49B6A6B}" type="sibTrans" cxnId="{66C57925-0CD2-4911-9E4D-7C6A45AFD973}">
      <dgm:prSet/>
      <dgm:spPr/>
      <dgm:t>
        <a:bodyPr/>
        <a:lstStyle/>
        <a:p>
          <a:endParaRPr lang="en-ZA"/>
        </a:p>
      </dgm:t>
    </dgm:pt>
    <dgm:pt modelId="{7B226EEE-74A7-4A41-9950-239B5C13EF52}" type="pres">
      <dgm:prSet presAssocID="{DADA614A-A027-4472-932F-0775B0312341}" presName="composite" presStyleCnt="0">
        <dgm:presLayoutVars>
          <dgm:chMax val="3"/>
          <dgm:animLvl val="lvl"/>
          <dgm:resizeHandles val="exact"/>
        </dgm:presLayoutVars>
      </dgm:prSet>
      <dgm:spPr/>
    </dgm:pt>
    <dgm:pt modelId="{45CDF64A-16E1-4288-856C-33669274D27C}" type="pres">
      <dgm:prSet presAssocID="{57475066-7694-4FA3-8743-EE98EFD101E2}" presName="gear1" presStyleLbl="node1" presStyleIdx="0" presStyleCnt="3" custLinFactNeighborX="14383" custLinFactNeighborY="-28180">
        <dgm:presLayoutVars>
          <dgm:chMax val="1"/>
          <dgm:bulletEnabled val="1"/>
        </dgm:presLayoutVars>
      </dgm:prSet>
      <dgm:spPr/>
    </dgm:pt>
    <dgm:pt modelId="{063B51C4-1577-4FD0-AFF4-1078FB1C59E4}" type="pres">
      <dgm:prSet presAssocID="{57475066-7694-4FA3-8743-EE98EFD101E2}" presName="gear1srcNode" presStyleLbl="node1" presStyleIdx="0" presStyleCnt="3"/>
      <dgm:spPr/>
    </dgm:pt>
    <dgm:pt modelId="{86F1CEF7-99EC-42FB-8A58-DBEC2B2BDFB3}" type="pres">
      <dgm:prSet presAssocID="{57475066-7694-4FA3-8743-EE98EFD101E2}" presName="gear1dstNode" presStyleLbl="node1" presStyleIdx="0" presStyleCnt="3"/>
      <dgm:spPr/>
    </dgm:pt>
    <dgm:pt modelId="{AA413E16-205C-4885-8F6B-A7A356CB3F78}" type="pres">
      <dgm:prSet presAssocID="{2A60018D-E598-4BB0-B903-71130FD13E39}" presName="gear2" presStyleLbl="node1" presStyleIdx="1" presStyleCnt="3" custScaleX="118304" custLinFactNeighborX="879" custLinFactNeighborY="7910">
        <dgm:presLayoutVars>
          <dgm:chMax val="1"/>
          <dgm:bulletEnabled val="1"/>
        </dgm:presLayoutVars>
      </dgm:prSet>
      <dgm:spPr/>
    </dgm:pt>
    <dgm:pt modelId="{69A4CC9C-D6D4-47D3-9E0F-B0BDE55D0025}" type="pres">
      <dgm:prSet presAssocID="{2A60018D-E598-4BB0-B903-71130FD13E39}" presName="gear2srcNode" presStyleLbl="node1" presStyleIdx="1" presStyleCnt="3"/>
      <dgm:spPr/>
    </dgm:pt>
    <dgm:pt modelId="{D9FF722D-F510-4729-BBD0-C958C1E6EB92}" type="pres">
      <dgm:prSet presAssocID="{2A60018D-E598-4BB0-B903-71130FD13E39}" presName="gear2dstNode" presStyleLbl="node1" presStyleIdx="1" presStyleCnt="3"/>
      <dgm:spPr/>
    </dgm:pt>
    <dgm:pt modelId="{9E6CBC2B-89B5-4A61-982A-BD1EE4F9DE4C}" type="pres">
      <dgm:prSet presAssocID="{9152F4FB-316F-431F-86B2-0B7E8C10A279}" presName="gear3" presStyleLbl="node1" presStyleIdx="2" presStyleCnt="3" custScaleX="110427" custLinFactNeighborX="-4761" custLinFactNeighborY="1099"/>
      <dgm:spPr/>
    </dgm:pt>
    <dgm:pt modelId="{5510BD75-C662-49A7-ADDC-DAF9C21B4A2E}" type="pres">
      <dgm:prSet presAssocID="{9152F4FB-316F-431F-86B2-0B7E8C10A279}" presName="gear3tx" presStyleLbl="node1" presStyleIdx="2" presStyleCnt="3">
        <dgm:presLayoutVars>
          <dgm:chMax val="1"/>
          <dgm:bulletEnabled val="1"/>
        </dgm:presLayoutVars>
      </dgm:prSet>
      <dgm:spPr/>
    </dgm:pt>
    <dgm:pt modelId="{60EE9D45-C397-4B42-BED7-0FC4C915B74F}" type="pres">
      <dgm:prSet presAssocID="{9152F4FB-316F-431F-86B2-0B7E8C10A279}" presName="gear3srcNode" presStyleLbl="node1" presStyleIdx="2" presStyleCnt="3"/>
      <dgm:spPr/>
    </dgm:pt>
    <dgm:pt modelId="{686BBF9C-5AC0-4056-B15D-2A3219AD112F}" type="pres">
      <dgm:prSet presAssocID="{9152F4FB-316F-431F-86B2-0B7E8C10A279}" presName="gear3dstNode" presStyleLbl="node1" presStyleIdx="2" presStyleCnt="3"/>
      <dgm:spPr/>
    </dgm:pt>
    <dgm:pt modelId="{011044A5-EB5B-4C2E-B624-7E86ABF64EFD}" type="pres">
      <dgm:prSet presAssocID="{494AFA2D-47C2-430E-9D61-ADD370E68D27}" presName="connector1" presStyleLbl="sibTrans2D1" presStyleIdx="0" presStyleCnt="3" custLinFactNeighborX="8240" custLinFactNeighborY="-23720"/>
      <dgm:spPr/>
    </dgm:pt>
    <dgm:pt modelId="{1F485495-70D1-48BB-B666-CB5A13A8CFA8}" type="pres">
      <dgm:prSet presAssocID="{C69A327D-9FE5-48F8-A9BA-9EEAF28F588F}" presName="connector2" presStyleLbl="sibTrans2D1" presStyleIdx="1" presStyleCnt="3"/>
      <dgm:spPr/>
    </dgm:pt>
    <dgm:pt modelId="{9F905C78-E30F-4363-9D51-51A5517A018D}" type="pres">
      <dgm:prSet presAssocID="{354522A0-516B-46FD-93E5-F60EF0C19C0E}" presName="connector3" presStyleLbl="sibTrans2D1" presStyleIdx="2" presStyleCnt="3"/>
      <dgm:spPr/>
    </dgm:pt>
  </dgm:ptLst>
  <dgm:cxnLst>
    <dgm:cxn modelId="{D343B704-FAAD-47FF-9AEB-42BB790A0911}" type="presOf" srcId="{2A60018D-E598-4BB0-B903-71130FD13E39}" destId="{AA413E16-205C-4885-8F6B-A7A356CB3F78}" srcOrd="0" destOrd="0" presId="urn:microsoft.com/office/officeart/2005/8/layout/gear1"/>
    <dgm:cxn modelId="{B09C5518-1C5A-4317-B48B-5EB3AB1E2499}" srcId="{DADA614A-A027-4472-932F-0775B0312341}" destId="{57475066-7694-4FA3-8743-EE98EFD101E2}" srcOrd="0" destOrd="0" parTransId="{038B8633-377B-4658-AFBC-CBEEBCCE2C23}" sibTransId="{494AFA2D-47C2-430E-9D61-ADD370E68D27}"/>
    <dgm:cxn modelId="{66C57925-0CD2-4911-9E4D-7C6A45AFD973}" srcId="{DADA614A-A027-4472-932F-0775B0312341}" destId="{379671C4-3011-4BB5-BE24-7592398F15B8}" srcOrd="3" destOrd="0" parTransId="{720B1928-57FE-4861-9D3B-1AA8AE1145A0}" sibTransId="{B74BD051-AAE7-430C-8BC2-8915A49B6A6B}"/>
    <dgm:cxn modelId="{61434F26-DF9E-443A-9CF4-D2833C55E054}" srcId="{DADA614A-A027-4472-932F-0775B0312341}" destId="{2A60018D-E598-4BB0-B903-71130FD13E39}" srcOrd="1" destOrd="0" parTransId="{08BFA44A-80B1-4EFA-92BC-30C3ADA29E9B}" sibTransId="{C69A327D-9FE5-48F8-A9BA-9EEAF28F588F}"/>
    <dgm:cxn modelId="{7A32952B-F377-44CD-86A2-773D4F5F64D0}" type="presOf" srcId="{494AFA2D-47C2-430E-9D61-ADD370E68D27}" destId="{011044A5-EB5B-4C2E-B624-7E86ABF64EFD}" srcOrd="0" destOrd="0" presId="urn:microsoft.com/office/officeart/2005/8/layout/gear1"/>
    <dgm:cxn modelId="{C84CFD2E-C11C-4D8E-ACBF-30B0D15AFEAE}" type="presOf" srcId="{9152F4FB-316F-431F-86B2-0B7E8C10A279}" destId="{686BBF9C-5AC0-4056-B15D-2A3219AD112F}" srcOrd="3" destOrd="0" presId="urn:microsoft.com/office/officeart/2005/8/layout/gear1"/>
    <dgm:cxn modelId="{41A86335-AAE6-43A4-8512-5500DDEE9E4F}" type="presOf" srcId="{9152F4FB-316F-431F-86B2-0B7E8C10A279}" destId="{9E6CBC2B-89B5-4A61-982A-BD1EE4F9DE4C}" srcOrd="0" destOrd="0" presId="urn:microsoft.com/office/officeart/2005/8/layout/gear1"/>
    <dgm:cxn modelId="{0F287752-5EE6-4D73-9AD3-FD9AA1BD36DB}" type="presOf" srcId="{DADA614A-A027-4472-932F-0775B0312341}" destId="{7B226EEE-74A7-4A41-9950-239B5C13EF52}" srcOrd="0" destOrd="0" presId="urn:microsoft.com/office/officeart/2005/8/layout/gear1"/>
    <dgm:cxn modelId="{813A6190-88F8-439D-9528-FA365627BFB1}" type="presOf" srcId="{9152F4FB-316F-431F-86B2-0B7E8C10A279}" destId="{60EE9D45-C397-4B42-BED7-0FC4C915B74F}" srcOrd="2" destOrd="0" presId="urn:microsoft.com/office/officeart/2005/8/layout/gear1"/>
    <dgm:cxn modelId="{D277C0A4-AF30-46F7-935A-077FA0A9E8A3}" type="presOf" srcId="{354522A0-516B-46FD-93E5-F60EF0C19C0E}" destId="{9F905C78-E30F-4363-9D51-51A5517A018D}" srcOrd="0" destOrd="0" presId="urn:microsoft.com/office/officeart/2005/8/layout/gear1"/>
    <dgm:cxn modelId="{BE676DB3-2715-45A7-847D-4492A404D0BB}" type="presOf" srcId="{57475066-7694-4FA3-8743-EE98EFD101E2}" destId="{86F1CEF7-99EC-42FB-8A58-DBEC2B2BDFB3}" srcOrd="2" destOrd="0" presId="urn:microsoft.com/office/officeart/2005/8/layout/gear1"/>
    <dgm:cxn modelId="{07F673BE-5652-4328-89A0-7E7B16C48B41}" type="presOf" srcId="{9152F4FB-316F-431F-86B2-0B7E8C10A279}" destId="{5510BD75-C662-49A7-ADDC-DAF9C21B4A2E}" srcOrd="1" destOrd="0" presId="urn:microsoft.com/office/officeart/2005/8/layout/gear1"/>
    <dgm:cxn modelId="{3F0328C1-6C83-427A-BE3D-068E9A40C056}" type="presOf" srcId="{57475066-7694-4FA3-8743-EE98EFD101E2}" destId="{45CDF64A-16E1-4288-856C-33669274D27C}" srcOrd="0" destOrd="0" presId="urn:microsoft.com/office/officeart/2005/8/layout/gear1"/>
    <dgm:cxn modelId="{589BADC3-8D4D-44DF-8B1E-05168DFB0891}" type="presOf" srcId="{C69A327D-9FE5-48F8-A9BA-9EEAF28F588F}" destId="{1F485495-70D1-48BB-B666-CB5A13A8CFA8}" srcOrd="0" destOrd="0" presId="urn:microsoft.com/office/officeart/2005/8/layout/gear1"/>
    <dgm:cxn modelId="{BD99DFC3-0B67-4B33-92DC-D156BAFABE20}" srcId="{DADA614A-A027-4472-932F-0775B0312341}" destId="{9152F4FB-316F-431F-86B2-0B7E8C10A279}" srcOrd="2" destOrd="0" parTransId="{67AD85F4-BB56-4C88-9370-EEC77EA40234}" sibTransId="{354522A0-516B-46FD-93E5-F60EF0C19C0E}"/>
    <dgm:cxn modelId="{514FCBD9-8D63-43A5-96A7-C3CCCBF00223}" type="presOf" srcId="{2A60018D-E598-4BB0-B903-71130FD13E39}" destId="{D9FF722D-F510-4729-BBD0-C958C1E6EB92}" srcOrd="2" destOrd="0" presId="urn:microsoft.com/office/officeart/2005/8/layout/gear1"/>
    <dgm:cxn modelId="{6845D5EE-53DC-480C-8927-315B4EB197D1}" type="presOf" srcId="{2A60018D-E598-4BB0-B903-71130FD13E39}" destId="{69A4CC9C-D6D4-47D3-9E0F-B0BDE55D0025}" srcOrd="1" destOrd="0" presId="urn:microsoft.com/office/officeart/2005/8/layout/gear1"/>
    <dgm:cxn modelId="{AF8527FE-6D02-4541-B632-2E49F38049A1}" type="presOf" srcId="{57475066-7694-4FA3-8743-EE98EFD101E2}" destId="{063B51C4-1577-4FD0-AFF4-1078FB1C59E4}" srcOrd="1" destOrd="0" presId="urn:microsoft.com/office/officeart/2005/8/layout/gear1"/>
    <dgm:cxn modelId="{3E6A4AF7-9680-46EE-AE32-5C607423843B}" type="presParOf" srcId="{7B226EEE-74A7-4A41-9950-239B5C13EF52}" destId="{45CDF64A-16E1-4288-856C-33669274D27C}" srcOrd="0" destOrd="0" presId="urn:microsoft.com/office/officeart/2005/8/layout/gear1"/>
    <dgm:cxn modelId="{8252EB87-F4D6-4746-9A56-ADE13F2F4946}" type="presParOf" srcId="{7B226EEE-74A7-4A41-9950-239B5C13EF52}" destId="{063B51C4-1577-4FD0-AFF4-1078FB1C59E4}" srcOrd="1" destOrd="0" presId="urn:microsoft.com/office/officeart/2005/8/layout/gear1"/>
    <dgm:cxn modelId="{A255273A-A81E-40AB-8361-7D941444FC5C}" type="presParOf" srcId="{7B226EEE-74A7-4A41-9950-239B5C13EF52}" destId="{86F1CEF7-99EC-42FB-8A58-DBEC2B2BDFB3}" srcOrd="2" destOrd="0" presId="urn:microsoft.com/office/officeart/2005/8/layout/gear1"/>
    <dgm:cxn modelId="{458AF8B6-6033-4E8D-91F2-B511615CF535}" type="presParOf" srcId="{7B226EEE-74A7-4A41-9950-239B5C13EF52}" destId="{AA413E16-205C-4885-8F6B-A7A356CB3F78}" srcOrd="3" destOrd="0" presId="urn:microsoft.com/office/officeart/2005/8/layout/gear1"/>
    <dgm:cxn modelId="{8C5BC5DC-31F9-4E3D-9A8F-95897E6E9764}" type="presParOf" srcId="{7B226EEE-74A7-4A41-9950-239B5C13EF52}" destId="{69A4CC9C-D6D4-47D3-9E0F-B0BDE55D0025}" srcOrd="4" destOrd="0" presId="urn:microsoft.com/office/officeart/2005/8/layout/gear1"/>
    <dgm:cxn modelId="{BCA8947A-B972-43BA-ABB3-2572729C4B11}" type="presParOf" srcId="{7B226EEE-74A7-4A41-9950-239B5C13EF52}" destId="{D9FF722D-F510-4729-BBD0-C958C1E6EB92}" srcOrd="5" destOrd="0" presId="urn:microsoft.com/office/officeart/2005/8/layout/gear1"/>
    <dgm:cxn modelId="{C5F03973-472E-4D89-B467-ADCCC08706C3}" type="presParOf" srcId="{7B226EEE-74A7-4A41-9950-239B5C13EF52}" destId="{9E6CBC2B-89B5-4A61-982A-BD1EE4F9DE4C}" srcOrd="6" destOrd="0" presId="urn:microsoft.com/office/officeart/2005/8/layout/gear1"/>
    <dgm:cxn modelId="{CB6C1414-AD0C-4023-8E04-610E0C2F1E76}" type="presParOf" srcId="{7B226EEE-74A7-4A41-9950-239B5C13EF52}" destId="{5510BD75-C662-49A7-ADDC-DAF9C21B4A2E}" srcOrd="7" destOrd="0" presId="urn:microsoft.com/office/officeart/2005/8/layout/gear1"/>
    <dgm:cxn modelId="{9C1B5790-5A04-460E-950F-4C9F27556485}" type="presParOf" srcId="{7B226EEE-74A7-4A41-9950-239B5C13EF52}" destId="{60EE9D45-C397-4B42-BED7-0FC4C915B74F}" srcOrd="8" destOrd="0" presId="urn:microsoft.com/office/officeart/2005/8/layout/gear1"/>
    <dgm:cxn modelId="{788E8C1A-97E5-4682-9C1D-9914C2CC778D}" type="presParOf" srcId="{7B226EEE-74A7-4A41-9950-239B5C13EF52}" destId="{686BBF9C-5AC0-4056-B15D-2A3219AD112F}" srcOrd="9" destOrd="0" presId="urn:microsoft.com/office/officeart/2005/8/layout/gear1"/>
    <dgm:cxn modelId="{658C7116-DABF-4BEF-BE9C-07EA4FA35CD4}" type="presParOf" srcId="{7B226EEE-74A7-4A41-9950-239B5C13EF52}" destId="{011044A5-EB5B-4C2E-B624-7E86ABF64EFD}" srcOrd="10" destOrd="0" presId="urn:microsoft.com/office/officeart/2005/8/layout/gear1"/>
    <dgm:cxn modelId="{2A59C3F5-DDBA-4BEA-92CC-535A986C7975}" type="presParOf" srcId="{7B226EEE-74A7-4A41-9950-239B5C13EF52}" destId="{1F485495-70D1-48BB-B666-CB5A13A8CFA8}" srcOrd="11" destOrd="0" presId="urn:microsoft.com/office/officeart/2005/8/layout/gear1"/>
    <dgm:cxn modelId="{4B886A63-9AFA-419B-BAF6-605B77704F03}" type="presParOf" srcId="{7B226EEE-74A7-4A41-9950-239B5C13EF52}" destId="{9F905C78-E30F-4363-9D51-51A5517A018D}"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CDF64A-16E1-4288-856C-33669274D27C}">
      <dsp:nvSpPr>
        <dsp:cNvPr id="0" name=""/>
        <dsp:cNvSpPr/>
      </dsp:nvSpPr>
      <dsp:spPr>
        <a:xfrm>
          <a:off x="4221718" y="1598560"/>
          <a:ext cx="2980266" cy="2980266"/>
        </a:xfrm>
        <a:prstGeom prst="gear9">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r>
            <a:rPr lang="en-US" sz="2900" kern="1200" dirty="0"/>
            <a:t>Human rights</a:t>
          </a:r>
        </a:p>
      </dsp:txBody>
      <dsp:txXfrm>
        <a:off x="4820884" y="2296673"/>
        <a:ext cx="1781934" cy="1531918"/>
      </dsp:txXfrm>
    </dsp:sp>
    <dsp:sp modelId="{AA413E16-205C-4885-8F6B-A7A356CB3F78}">
      <dsp:nvSpPr>
        <dsp:cNvPr id="0" name=""/>
        <dsp:cNvSpPr/>
      </dsp:nvSpPr>
      <dsp:spPr>
        <a:xfrm>
          <a:off x="1879778" y="1905420"/>
          <a:ext cx="2564199" cy="2167466"/>
        </a:xfrm>
        <a:prstGeom prst="gear6">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r>
            <a:rPr lang="en-US" sz="2900" kern="1200" dirty="0"/>
            <a:t>Social work</a:t>
          </a:r>
        </a:p>
      </dsp:txBody>
      <dsp:txXfrm>
        <a:off x="2483114" y="2454384"/>
        <a:ext cx="1357527" cy="1069538"/>
      </dsp:txXfrm>
    </dsp:sp>
    <dsp:sp modelId="{9E6CBC2B-89B5-4A61-982A-BD1EE4F9DE4C}">
      <dsp:nvSpPr>
        <dsp:cNvPr id="0" name=""/>
        <dsp:cNvSpPr/>
      </dsp:nvSpPr>
      <dsp:spPr>
        <a:xfrm rot="20700000">
          <a:off x="2998020" y="307752"/>
          <a:ext cx="2426161" cy="2042624"/>
        </a:xfrm>
        <a:prstGeom prst="gear6">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r>
            <a:rPr lang="en-US" sz="2900" kern="1200" dirty="0"/>
            <a:t>Housing</a:t>
          </a:r>
        </a:p>
      </dsp:txBody>
      <dsp:txXfrm rot="-20700000">
        <a:off x="3552897" y="733011"/>
        <a:ext cx="1316407" cy="1192106"/>
      </dsp:txXfrm>
    </dsp:sp>
    <dsp:sp modelId="{011044A5-EB5B-4C2E-B624-7E86ABF64EFD}">
      <dsp:nvSpPr>
        <dsp:cNvPr id="0" name=""/>
        <dsp:cNvSpPr/>
      </dsp:nvSpPr>
      <dsp:spPr>
        <a:xfrm>
          <a:off x="3891912" y="1076007"/>
          <a:ext cx="3814741" cy="3814741"/>
        </a:xfrm>
        <a:prstGeom prst="circularArrow">
          <a:avLst>
            <a:gd name="adj1" fmla="val 4688"/>
            <a:gd name="adj2" fmla="val 299029"/>
            <a:gd name="adj3" fmla="val 2539295"/>
            <a:gd name="adj4" fmla="val 15812321"/>
            <a:gd name="adj5" fmla="val 5469"/>
          </a:avLst>
        </a:prstGeom>
        <a:gradFill rotWithShape="0">
          <a:gsLst>
            <a:gs pos="0">
              <a:schemeClr val="accent1">
                <a:tint val="60000"/>
                <a:hueOff val="0"/>
                <a:satOff val="0"/>
                <a:lumOff val="0"/>
                <a:alphaOff val="0"/>
                <a:shade val="85000"/>
                <a:satMod val="130000"/>
              </a:schemeClr>
            </a:gs>
            <a:gs pos="34000">
              <a:schemeClr val="accent1">
                <a:tint val="60000"/>
                <a:hueOff val="0"/>
                <a:satOff val="0"/>
                <a:lumOff val="0"/>
                <a:alphaOff val="0"/>
                <a:shade val="87000"/>
                <a:satMod val="125000"/>
              </a:schemeClr>
            </a:gs>
            <a:gs pos="70000">
              <a:schemeClr val="accent1">
                <a:tint val="60000"/>
                <a:hueOff val="0"/>
                <a:satOff val="0"/>
                <a:lumOff val="0"/>
                <a:alphaOff val="0"/>
                <a:tint val="100000"/>
                <a:shade val="90000"/>
                <a:satMod val="130000"/>
              </a:schemeClr>
            </a:gs>
            <a:gs pos="100000">
              <a:schemeClr val="accent1">
                <a:tint val="60000"/>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sp>
    <dsp:sp modelId="{1F485495-70D1-48BB-B666-CB5A13A8CFA8}">
      <dsp:nvSpPr>
        <dsp:cNvPr id="0" name=""/>
        <dsp:cNvSpPr/>
      </dsp:nvSpPr>
      <dsp:spPr>
        <a:xfrm>
          <a:off x="1675238" y="1249140"/>
          <a:ext cx="2771648" cy="2771648"/>
        </a:xfrm>
        <a:prstGeom prst="leftCircularArrow">
          <a:avLst>
            <a:gd name="adj1" fmla="val 6452"/>
            <a:gd name="adj2" fmla="val 429999"/>
            <a:gd name="adj3" fmla="val 10489124"/>
            <a:gd name="adj4" fmla="val 14837806"/>
            <a:gd name="adj5" fmla="val 7527"/>
          </a:avLst>
        </a:prstGeom>
        <a:gradFill rotWithShape="0">
          <a:gsLst>
            <a:gs pos="0">
              <a:schemeClr val="accent1">
                <a:tint val="60000"/>
                <a:hueOff val="0"/>
                <a:satOff val="0"/>
                <a:lumOff val="0"/>
                <a:alphaOff val="0"/>
                <a:shade val="85000"/>
                <a:satMod val="130000"/>
              </a:schemeClr>
            </a:gs>
            <a:gs pos="34000">
              <a:schemeClr val="accent1">
                <a:tint val="60000"/>
                <a:hueOff val="0"/>
                <a:satOff val="0"/>
                <a:lumOff val="0"/>
                <a:alphaOff val="0"/>
                <a:shade val="87000"/>
                <a:satMod val="125000"/>
              </a:schemeClr>
            </a:gs>
            <a:gs pos="70000">
              <a:schemeClr val="accent1">
                <a:tint val="60000"/>
                <a:hueOff val="0"/>
                <a:satOff val="0"/>
                <a:lumOff val="0"/>
                <a:alphaOff val="0"/>
                <a:tint val="100000"/>
                <a:shade val="90000"/>
                <a:satMod val="130000"/>
              </a:schemeClr>
            </a:gs>
            <a:gs pos="100000">
              <a:schemeClr val="accent1">
                <a:tint val="60000"/>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sp>
    <dsp:sp modelId="{9F905C78-E30F-4363-9D51-51A5517A018D}">
      <dsp:nvSpPr>
        <dsp:cNvPr id="0" name=""/>
        <dsp:cNvSpPr/>
      </dsp:nvSpPr>
      <dsp:spPr>
        <a:xfrm>
          <a:off x="2781867" y="-231776"/>
          <a:ext cx="2988394" cy="2988394"/>
        </a:xfrm>
        <a:prstGeom prst="circularArrow">
          <a:avLst>
            <a:gd name="adj1" fmla="val 5984"/>
            <a:gd name="adj2" fmla="val 394124"/>
            <a:gd name="adj3" fmla="val 13313824"/>
            <a:gd name="adj4" fmla="val 10508221"/>
            <a:gd name="adj5" fmla="val 6981"/>
          </a:avLst>
        </a:prstGeom>
        <a:gradFill rotWithShape="0">
          <a:gsLst>
            <a:gs pos="0">
              <a:schemeClr val="accent1">
                <a:tint val="60000"/>
                <a:hueOff val="0"/>
                <a:satOff val="0"/>
                <a:lumOff val="0"/>
                <a:alphaOff val="0"/>
                <a:shade val="85000"/>
                <a:satMod val="130000"/>
              </a:schemeClr>
            </a:gs>
            <a:gs pos="34000">
              <a:schemeClr val="accent1">
                <a:tint val="60000"/>
                <a:hueOff val="0"/>
                <a:satOff val="0"/>
                <a:lumOff val="0"/>
                <a:alphaOff val="0"/>
                <a:shade val="87000"/>
                <a:satMod val="125000"/>
              </a:schemeClr>
            </a:gs>
            <a:gs pos="70000">
              <a:schemeClr val="accent1">
                <a:tint val="60000"/>
                <a:hueOff val="0"/>
                <a:satOff val="0"/>
                <a:lumOff val="0"/>
                <a:alphaOff val="0"/>
                <a:tint val="100000"/>
                <a:shade val="90000"/>
                <a:satMod val="130000"/>
              </a:schemeClr>
            </a:gs>
            <a:gs pos="100000">
              <a:schemeClr val="accent1">
                <a:tint val="60000"/>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9/27/2023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9/27/2023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9/27/2023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9/27/2023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9/27/2023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9/27/2023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9/27/2023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9/27/2023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9/27/2023</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9/27/2023</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9/27/2023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9/27/2023</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3282" y="0"/>
            <a:ext cx="11544300" cy="1754326"/>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ctr"/>
            <a:r>
              <a:rPr lang="en-US" sz="3600" b="1" dirty="0"/>
              <a:t>Rethinking Adequate Housing and Inclusive </a:t>
            </a:r>
            <a:r>
              <a:rPr lang="en-US" sz="3600" b="1" dirty="0" err="1"/>
              <a:t>Neighbourhoods</a:t>
            </a:r>
            <a:r>
              <a:rPr lang="en-US" sz="3600" b="1" dirty="0"/>
              <a:t> as a Strategy to Mitigate Vulnerabilities Against Older Persons</a:t>
            </a:r>
            <a:endParaRPr lang="en-ZA" sz="3600" b="1" dirty="0"/>
          </a:p>
        </p:txBody>
      </p:sp>
      <p:sp>
        <p:nvSpPr>
          <p:cNvPr id="3" name="Rectangle 2"/>
          <p:cNvSpPr/>
          <p:nvPr/>
        </p:nvSpPr>
        <p:spPr>
          <a:xfrm>
            <a:off x="3017520" y="2053281"/>
            <a:ext cx="7021286" cy="954107"/>
          </a:xfrm>
          <a:prstGeom prst="rect">
            <a:avLst/>
          </a:prstGeom>
        </p:spPr>
        <p:txBody>
          <a:bodyPr wrap="square">
            <a:spAutoFit/>
          </a:bodyPr>
          <a:lstStyle/>
          <a:p>
            <a:r>
              <a:rPr lang="en-US" sz="2800" b="1" dirty="0"/>
              <a:t>	          Prof. Mziwandile Sobantu			</a:t>
            </a:r>
          </a:p>
          <a:p>
            <a:r>
              <a:rPr lang="en-US" sz="2800" b="1" dirty="0"/>
              <a:t>University of Johannesburg, South Africa</a:t>
            </a:r>
          </a:p>
        </p:txBody>
      </p:sp>
      <p:sp>
        <p:nvSpPr>
          <p:cNvPr id="5" name="Rectangle 4"/>
          <p:cNvSpPr/>
          <p:nvPr/>
        </p:nvSpPr>
        <p:spPr>
          <a:xfrm>
            <a:off x="4479553" y="3875986"/>
            <a:ext cx="3489866" cy="584775"/>
          </a:xfrm>
          <a:prstGeom prst="rect">
            <a:avLst/>
          </a:prstGeom>
        </p:spPr>
        <p:txBody>
          <a:bodyPr wrap="none">
            <a:spAutoFit/>
          </a:bodyPr>
          <a:lstStyle/>
          <a:p>
            <a:pPr algn="ctr"/>
            <a:r>
              <a:rPr lang="en-US" sz="3200" b="1" dirty="0"/>
              <a:t>27 September 2023</a:t>
            </a:r>
            <a:endParaRPr lang="en-ZA" sz="3200" b="1" dirty="0"/>
          </a:p>
        </p:txBody>
      </p:sp>
      <p:pic>
        <p:nvPicPr>
          <p:cNvPr id="7" name="Picture 6">
            <a:extLst>
              <a:ext uri="{FF2B5EF4-FFF2-40B4-BE49-F238E27FC236}">
                <a16:creationId xmlns:a16="http://schemas.microsoft.com/office/drawing/2014/main" id="{D7559A92-1A53-1509-7CAD-C836B9D478CD}"/>
              </a:ext>
            </a:extLst>
          </p:cNvPr>
          <p:cNvPicPr>
            <a:picLocks noChangeAspect="1"/>
          </p:cNvPicPr>
          <p:nvPr/>
        </p:nvPicPr>
        <p:blipFill>
          <a:blip r:embed="rId2"/>
          <a:stretch>
            <a:fillRect/>
          </a:stretch>
        </p:blipFill>
        <p:spPr>
          <a:xfrm>
            <a:off x="5024332" y="4460761"/>
            <a:ext cx="2324100" cy="1752600"/>
          </a:xfrm>
          <a:prstGeom prst="rect">
            <a:avLst/>
          </a:prstGeom>
        </p:spPr>
      </p:pic>
    </p:spTree>
    <p:extLst>
      <p:ext uri="{BB962C8B-B14F-4D97-AF65-F5344CB8AC3E}">
        <p14:creationId xmlns:p14="http://schemas.microsoft.com/office/powerpoint/2010/main" val="773652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9">
            <a:extLst>
              <a:ext uri="{FF2B5EF4-FFF2-40B4-BE49-F238E27FC236}">
                <a16:creationId xmlns:a16="http://schemas.microsoft.com/office/drawing/2014/main" id="{C2579DAE-C141-48DB-810E-C070C30081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ZA"/>
          </a:p>
        </p:txBody>
      </p:sp>
      <p:sp>
        <p:nvSpPr>
          <p:cNvPr id="8" name="Rectangle 11">
            <a:extLst>
              <a:ext uri="{FF2B5EF4-FFF2-40B4-BE49-F238E27FC236}">
                <a16:creationId xmlns:a16="http://schemas.microsoft.com/office/drawing/2014/main" id="{02FD90C3-6350-4D5B-9738-6E94EDF30F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ZA"/>
          </a:p>
        </p:txBody>
      </p:sp>
      <p:pic>
        <p:nvPicPr>
          <p:cNvPr id="5" name="Content Placeholder 4">
            <a:extLst>
              <a:ext uri="{FF2B5EF4-FFF2-40B4-BE49-F238E27FC236}">
                <a16:creationId xmlns:a16="http://schemas.microsoft.com/office/drawing/2014/main" id="{342C8A28-0B10-E179-2A16-1993B3C62DFE}"/>
              </a:ext>
            </a:extLst>
          </p:cNvPr>
          <p:cNvPicPr>
            <a:picLocks noGrp="1" noChangeAspect="1"/>
          </p:cNvPicPr>
          <p:nvPr>
            <p:ph idx="1"/>
          </p:nvPr>
        </p:nvPicPr>
        <p:blipFill>
          <a:blip r:embed="rId2"/>
          <a:stretch>
            <a:fillRect/>
          </a:stretch>
        </p:blipFill>
        <p:spPr>
          <a:xfrm>
            <a:off x="643467" y="1055723"/>
            <a:ext cx="10905066" cy="4225712"/>
          </a:xfrm>
          <a:prstGeom prst="rect">
            <a:avLst/>
          </a:prstGeom>
        </p:spPr>
      </p:pic>
    </p:spTree>
    <p:extLst>
      <p:ext uri="{BB962C8B-B14F-4D97-AF65-F5344CB8AC3E}">
        <p14:creationId xmlns:p14="http://schemas.microsoft.com/office/powerpoint/2010/main" val="9821524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672DA-9660-2025-528B-6AF0771C3C7A}"/>
              </a:ext>
            </a:extLst>
          </p:cNvPr>
          <p:cNvSpPr>
            <a:spLocks noGrp="1"/>
          </p:cNvSpPr>
          <p:nvPr>
            <p:ph type="title"/>
          </p:nvPr>
        </p:nvSpPr>
        <p:spPr>
          <a:xfrm>
            <a:off x="0" y="286603"/>
            <a:ext cx="12192000" cy="1450757"/>
          </a:xfrm>
          <a:solidFill>
            <a:schemeClr val="accent2"/>
          </a:solidFill>
        </p:spPr>
        <p:txBody>
          <a:bodyPr/>
          <a:lstStyle/>
          <a:p>
            <a:pPr algn="ctr"/>
            <a:r>
              <a:rPr lang="en-US" b="1" dirty="0"/>
              <a:t>Findings: Adapted to Vulnerability Themes</a:t>
            </a:r>
            <a:endParaRPr lang="en-ZA" dirty="0"/>
          </a:p>
        </p:txBody>
      </p:sp>
      <p:sp>
        <p:nvSpPr>
          <p:cNvPr id="3" name="Content Placeholder 2">
            <a:extLst>
              <a:ext uri="{FF2B5EF4-FFF2-40B4-BE49-F238E27FC236}">
                <a16:creationId xmlns:a16="http://schemas.microsoft.com/office/drawing/2014/main" id="{4FDA6DF1-63FB-8204-5AE2-5448D683F98F}"/>
              </a:ext>
            </a:extLst>
          </p:cNvPr>
          <p:cNvSpPr>
            <a:spLocks noGrp="1"/>
          </p:cNvSpPr>
          <p:nvPr>
            <p:ph idx="1"/>
          </p:nvPr>
        </p:nvSpPr>
        <p:spPr>
          <a:xfrm>
            <a:off x="476250" y="1737360"/>
            <a:ext cx="11433101" cy="4567747"/>
          </a:xfrm>
        </p:spPr>
        <p:txBody>
          <a:bodyPr/>
          <a:lstStyle/>
          <a:p>
            <a:pPr algn="just"/>
            <a:r>
              <a:rPr lang="en-US" dirty="0">
                <a:solidFill>
                  <a:schemeClr val="tx1"/>
                </a:solidFill>
              </a:rPr>
              <a:t>1. Their housing experiences and perceptions of vulnerability were based on the three factors:</a:t>
            </a:r>
          </a:p>
          <a:p>
            <a:pPr algn="just">
              <a:buFont typeface="Wingdings" panose="05000000000000000000" pitchFamily="2" charset="2"/>
              <a:buChar char="§"/>
            </a:pPr>
            <a:r>
              <a:rPr lang="en-US" dirty="0">
                <a:solidFill>
                  <a:schemeClr val="tx1"/>
                </a:solidFill>
              </a:rPr>
              <a:t>High rates of crime in the area (Some had not been victims of crime in their housing &amp; </a:t>
            </a:r>
            <a:r>
              <a:rPr lang="en-US" dirty="0" err="1">
                <a:solidFill>
                  <a:schemeClr val="tx1"/>
                </a:solidFill>
              </a:rPr>
              <a:t>neighbourhood</a:t>
            </a:r>
            <a:r>
              <a:rPr lang="en-US" dirty="0">
                <a:solidFill>
                  <a:schemeClr val="tx1"/>
                </a:solidFill>
              </a:rPr>
              <a:t>)</a:t>
            </a:r>
          </a:p>
          <a:p>
            <a:pPr marL="0" indent="0" algn="just">
              <a:buNone/>
            </a:pPr>
            <a:r>
              <a:rPr lang="en-US" dirty="0">
                <a:solidFill>
                  <a:schemeClr val="tx1"/>
                </a:solidFill>
              </a:rPr>
              <a:t>	</a:t>
            </a:r>
            <a:r>
              <a:rPr lang="en-US" i="1" dirty="0">
                <a:solidFill>
                  <a:schemeClr val="tx1"/>
                </a:solidFill>
              </a:rPr>
              <a:t>“Yes, I feel a lot safe during the day because everyone is around. You see just like now, let’s say I am 	by myself; my door is closed and locked, and I go and sleep, but still, I do not trust that I am safe. 	Even if they were to break into my house, I am by myself, I don’t know what I would do” </a:t>
            </a:r>
            <a:r>
              <a:rPr lang="en-US" dirty="0">
                <a:solidFill>
                  <a:schemeClr val="tx1"/>
                </a:solidFill>
              </a:rPr>
              <a:t>(Mam’ 	</a:t>
            </a:r>
            <a:r>
              <a:rPr lang="en-US" dirty="0" err="1">
                <a:solidFill>
                  <a:schemeClr val="tx1"/>
                </a:solidFill>
              </a:rPr>
              <a:t>Mntambo</a:t>
            </a:r>
            <a:r>
              <a:rPr lang="en-US" dirty="0">
                <a:solidFill>
                  <a:schemeClr val="tx1"/>
                </a:solidFill>
              </a:rPr>
              <a:t>, who stays alone).</a:t>
            </a:r>
          </a:p>
          <a:p>
            <a:pPr algn="just">
              <a:buFont typeface="Wingdings" panose="05000000000000000000" pitchFamily="2" charset="2"/>
              <a:buChar char="§"/>
            </a:pPr>
            <a:r>
              <a:rPr lang="en-US" dirty="0">
                <a:solidFill>
                  <a:schemeClr val="tx1"/>
                </a:solidFill>
              </a:rPr>
              <a:t>Poor dilapidated housing occupied by most older people:</a:t>
            </a:r>
          </a:p>
          <a:p>
            <a:pPr marL="0" indent="0" algn="just">
              <a:buNone/>
            </a:pPr>
            <a:r>
              <a:rPr lang="en-US" i="1" dirty="0">
                <a:solidFill>
                  <a:schemeClr val="tx1"/>
                </a:solidFill>
              </a:rPr>
              <a:t>	“A shack can be dangerous, you end up using candles, but you will be scared that you will fall asleep 	and burn the shack…These are the challenges at the moment. We can’t use our toilets outside at night 	because it’s dangerous. We use buckets and empty them in the morning. Older people are suffering 	here in Alexander.” </a:t>
            </a:r>
            <a:r>
              <a:rPr lang="en-US" dirty="0">
                <a:solidFill>
                  <a:schemeClr val="tx1"/>
                </a:solidFill>
              </a:rPr>
              <a:t>(Mam’ </a:t>
            </a:r>
            <a:r>
              <a:rPr lang="en-US" dirty="0" err="1">
                <a:solidFill>
                  <a:schemeClr val="tx1"/>
                </a:solidFill>
              </a:rPr>
              <a:t>MaNdlovu</a:t>
            </a:r>
            <a:r>
              <a:rPr lang="en-US" dirty="0">
                <a:solidFill>
                  <a:schemeClr val="tx1"/>
                </a:solidFill>
              </a:rPr>
              <a:t>)</a:t>
            </a:r>
            <a:endParaRPr lang="en-ZA" i="1" dirty="0">
              <a:solidFill>
                <a:schemeClr val="tx1"/>
              </a:solidFill>
            </a:endParaRPr>
          </a:p>
        </p:txBody>
      </p:sp>
    </p:spTree>
    <p:extLst>
      <p:ext uri="{BB962C8B-B14F-4D97-AF65-F5344CB8AC3E}">
        <p14:creationId xmlns:p14="http://schemas.microsoft.com/office/powerpoint/2010/main" val="34343383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ED46-8EA7-CB38-3B44-2A040B1844C0}"/>
              </a:ext>
            </a:extLst>
          </p:cNvPr>
          <p:cNvSpPr>
            <a:spLocks noGrp="1"/>
          </p:cNvSpPr>
          <p:nvPr>
            <p:ph type="title"/>
          </p:nvPr>
        </p:nvSpPr>
        <p:spPr>
          <a:xfrm>
            <a:off x="0" y="286603"/>
            <a:ext cx="12192000" cy="1450757"/>
          </a:xfrm>
          <a:solidFill>
            <a:schemeClr val="accent2"/>
          </a:solidFill>
        </p:spPr>
        <p:txBody>
          <a:bodyPr/>
          <a:lstStyle/>
          <a:p>
            <a:pPr algn="ctr"/>
            <a:r>
              <a:rPr lang="en-US" b="1" dirty="0">
                <a:solidFill>
                  <a:schemeClr val="tx1"/>
                </a:solidFill>
              </a:rPr>
              <a:t>Findings: Vulnerability Themes</a:t>
            </a:r>
            <a:endParaRPr lang="en-ZA" b="1" dirty="0">
              <a:solidFill>
                <a:schemeClr val="tx1"/>
              </a:solidFill>
            </a:endParaRPr>
          </a:p>
        </p:txBody>
      </p:sp>
      <p:sp>
        <p:nvSpPr>
          <p:cNvPr id="3" name="Content Placeholder 2">
            <a:extLst>
              <a:ext uri="{FF2B5EF4-FFF2-40B4-BE49-F238E27FC236}">
                <a16:creationId xmlns:a16="http://schemas.microsoft.com/office/drawing/2014/main" id="{AB572D55-3CF5-F27F-37B4-1140BA97AB14}"/>
              </a:ext>
            </a:extLst>
          </p:cNvPr>
          <p:cNvSpPr>
            <a:spLocks noGrp="1"/>
          </p:cNvSpPr>
          <p:nvPr>
            <p:ph idx="1"/>
          </p:nvPr>
        </p:nvSpPr>
        <p:spPr>
          <a:xfrm>
            <a:off x="383059" y="1845733"/>
            <a:ext cx="11343503" cy="4270861"/>
          </a:xfrm>
        </p:spPr>
        <p:txBody>
          <a:bodyPr>
            <a:normAutofit/>
          </a:bodyPr>
          <a:lstStyle/>
          <a:p>
            <a:r>
              <a:rPr lang="en-US" dirty="0">
                <a:solidFill>
                  <a:schemeClr val="tx1"/>
                </a:solidFill>
              </a:rPr>
              <a:t>The above response is different from those shared by other participants in formal housing.</a:t>
            </a:r>
          </a:p>
          <a:p>
            <a:pPr lvl="1"/>
            <a:endParaRPr lang="en-US" sz="2000" dirty="0">
              <a:solidFill>
                <a:schemeClr val="tx1"/>
              </a:solidFill>
            </a:endParaRPr>
          </a:p>
          <a:p>
            <a:pPr marL="384048" lvl="2" indent="0">
              <a:buNone/>
            </a:pPr>
            <a:r>
              <a:rPr lang="en-US" sz="2000" i="1" dirty="0">
                <a:solidFill>
                  <a:schemeClr val="tx1"/>
                </a:solidFill>
              </a:rPr>
              <a:t>“I do have a security gate but its old” and Mam’ </a:t>
            </a:r>
            <a:r>
              <a:rPr lang="en-US" sz="2000" i="1" dirty="0" err="1">
                <a:solidFill>
                  <a:schemeClr val="tx1"/>
                </a:solidFill>
              </a:rPr>
              <a:t>Mntambo</a:t>
            </a:r>
            <a:r>
              <a:rPr lang="en-US" sz="2000" i="1" dirty="0">
                <a:solidFill>
                  <a:schemeClr val="tx1"/>
                </a:solidFill>
              </a:rPr>
              <a:t> pointed out that her house also “has security, and the windows have burglar bars. I do not have a problem; I just lock at night and sleep but still, this is Alex.” </a:t>
            </a:r>
            <a:r>
              <a:rPr lang="en-US" sz="2000" dirty="0">
                <a:solidFill>
                  <a:schemeClr val="tx1"/>
                </a:solidFill>
              </a:rPr>
              <a:t>(Ma </a:t>
            </a:r>
            <a:r>
              <a:rPr lang="en-US" sz="2000" dirty="0" err="1">
                <a:solidFill>
                  <a:schemeClr val="tx1"/>
                </a:solidFill>
              </a:rPr>
              <a:t>MaRadebe</a:t>
            </a:r>
            <a:r>
              <a:rPr lang="en-US" sz="2000" dirty="0">
                <a:solidFill>
                  <a:schemeClr val="tx1"/>
                </a:solidFill>
              </a:rPr>
              <a:t>)</a:t>
            </a:r>
          </a:p>
          <a:p>
            <a:pPr marL="201168" lvl="1" indent="0">
              <a:buNone/>
            </a:pPr>
            <a:endParaRPr lang="en-US" sz="2000" dirty="0">
              <a:solidFill>
                <a:schemeClr val="tx1"/>
              </a:solidFill>
            </a:endParaRPr>
          </a:p>
          <a:p>
            <a:pPr lvl="1">
              <a:buFont typeface="Wingdings" panose="05000000000000000000" pitchFamily="2" charset="2"/>
              <a:buChar char="§"/>
            </a:pPr>
            <a:r>
              <a:rPr lang="en-US" sz="2000" dirty="0">
                <a:solidFill>
                  <a:schemeClr val="tx1"/>
                </a:solidFill>
              </a:rPr>
              <a:t>Whether they stayed alone or with others</a:t>
            </a:r>
          </a:p>
          <a:p>
            <a:pPr marL="201168" lvl="1" indent="0">
              <a:buNone/>
            </a:pPr>
            <a:endParaRPr lang="en-US" sz="2000" dirty="0">
              <a:solidFill>
                <a:schemeClr val="tx1"/>
              </a:solidFill>
            </a:endParaRPr>
          </a:p>
          <a:p>
            <a:pPr marL="384048" lvl="2" indent="0">
              <a:buNone/>
            </a:pPr>
            <a:r>
              <a:rPr lang="en-US" sz="2000" i="1" dirty="0">
                <a:solidFill>
                  <a:schemeClr val="tx1"/>
                </a:solidFill>
              </a:rPr>
              <a:t>“I can sleep with my grandchild but staying in a shack is hard because even when sleeping someone may hit the shack while passing. It’s very insecure here in Alex, I’m just afraid that thugs can come to rape my granddaughter. She can’t fetch water from the tape outside at night or use the toilet.” </a:t>
            </a:r>
            <a:r>
              <a:rPr lang="en-US" sz="2000" dirty="0">
                <a:solidFill>
                  <a:schemeClr val="tx1"/>
                </a:solidFill>
              </a:rPr>
              <a:t>(Mam’ </a:t>
            </a:r>
            <a:r>
              <a:rPr lang="en-US" sz="2000" dirty="0" err="1">
                <a:solidFill>
                  <a:schemeClr val="tx1"/>
                </a:solidFill>
              </a:rPr>
              <a:t>MaDlamini</a:t>
            </a:r>
            <a:r>
              <a:rPr lang="en-US" sz="2000" dirty="0">
                <a:solidFill>
                  <a:schemeClr val="tx1"/>
                </a:solidFill>
              </a:rPr>
              <a:t>)</a:t>
            </a:r>
          </a:p>
          <a:p>
            <a:pPr lvl="1">
              <a:buFont typeface="Wingdings" panose="05000000000000000000" pitchFamily="2" charset="2"/>
              <a:buChar char="v"/>
            </a:pPr>
            <a:endParaRPr lang="en-ZA" sz="2000" dirty="0">
              <a:solidFill>
                <a:schemeClr val="tx1"/>
              </a:solidFill>
            </a:endParaRPr>
          </a:p>
        </p:txBody>
      </p:sp>
    </p:spTree>
    <p:extLst>
      <p:ext uri="{BB962C8B-B14F-4D97-AF65-F5344CB8AC3E}">
        <p14:creationId xmlns:p14="http://schemas.microsoft.com/office/powerpoint/2010/main" val="6838073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BCDC5-4943-605B-139C-091ACFEDD596}"/>
              </a:ext>
            </a:extLst>
          </p:cNvPr>
          <p:cNvSpPr>
            <a:spLocks noGrp="1"/>
          </p:cNvSpPr>
          <p:nvPr>
            <p:ph type="title"/>
          </p:nvPr>
        </p:nvSpPr>
        <p:spPr>
          <a:xfrm>
            <a:off x="0" y="286603"/>
            <a:ext cx="12192000" cy="1450757"/>
          </a:xfrm>
          <a:solidFill>
            <a:schemeClr val="accent2"/>
          </a:solidFill>
        </p:spPr>
        <p:txBody>
          <a:bodyPr/>
          <a:lstStyle/>
          <a:p>
            <a:r>
              <a:rPr lang="en-US" b="1" dirty="0">
                <a:solidFill>
                  <a:schemeClr val="tx1"/>
                </a:solidFill>
              </a:rPr>
              <a:t>Findings cont’d</a:t>
            </a:r>
            <a:endParaRPr lang="en-ZA" b="1" dirty="0">
              <a:solidFill>
                <a:schemeClr val="tx1"/>
              </a:solidFill>
            </a:endParaRPr>
          </a:p>
        </p:txBody>
      </p:sp>
      <p:sp>
        <p:nvSpPr>
          <p:cNvPr id="3" name="Content Placeholder 2">
            <a:extLst>
              <a:ext uri="{FF2B5EF4-FFF2-40B4-BE49-F238E27FC236}">
                <a16:creationId xmlns:a16="http://schemas.microsoft.com/office/drawing/2014/main" id="{AC9A1957-85F2-8FD1-84AE-CA36CDB02AA9}"/>
              </a:ext>
            </a:extLst>
          </p:cNvPr>
          <p:cNvSpPr>
            <a:spLocks noGrp="1"/>
          </p:cNvSpPr>
          <p:nvPr>
            <p:ph idx="1"/>
          </p:nvPr>
        </p:nvSpPr>
        <p:spPr>
          <a:xfrm>
            <a:off x="714375" y="1845734"/>
            <a:ext cx="10441305" cy="4023360"/>
          </a:xfrm>
        </p:spPr>
        <p:txBody>
          <a:bodyPr/>
          <a:lstStyle/>
          <a:p>
            <a:pPr>
              <a:buFont typeface="Wingdings" panose="05000000000000000000" pitchFamily="2" charset="2"/>
              <a:buChar char="§"/>
            </a:pPr>
            <a:r>
              <a:rPr lang="en-US" dirty="0">
                <a:solidFill>
                  <a:schemeClr val="tx1"/>
                </a:solidFill>
              </a:rPr>
              <a:t>Privacy:</a:t>
            </a:r>
          </a:p>
          <a:p>
            <a:pPr marL="201168" lvl="1" indent="0">
              <a:buNone/>
            </a:pPr>
            <a:r>
              <a:rPr lang="en-US" sz="2000" i="1" dirty="0">
                <a:solidFill>
                  <a:schemeClr val="tx1"/>
                </a:solidFill>
              </a:rPr>
              <a:t>	“For example,, staying in formal housing with her parents and siblings shared that: “And 	there is little space in the bedroom, I do not have any privacy. When people are bathing, I 	will be on the bed and I see everything, things like that. And it’s not a good place for 	someone like me to live in. I need a proper house where people like me can live not this one… 	It does not sit well with me because I do not like seeing people bathing.” (65 years old Mam’ 	Joyce</a:t>
            </a:r>
            <a:r>
              <a:rPr lang="en-US" i="1" dirty="0">
                <a:solidFill>
                  <a:schemeClr val="tx1"/>
                </a:solidFill>
              </a:rPr>
              <a:t>)</a:t>
            </a:r>
            <a:endParaRPr lang="en-ZA" i="1" dirty="0">
              <a:solidFill>
                <a:schemeClr val="tx1"/>
              </a:solidFill>
            </a:endParaRPr>
          </a:p>
        </p:txBody>
      </p:sp>
    </p:spTree>
    <p:extLst>
      <p:ext uri="{BB962C8B-B14F-4D97-AF65-F5344CB8AC3E}">
        <p14:creationId xmlns:p14="http://schemas.microsoft.com/office/powerpoint/2010/main" val="33585846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9526A-9921-6F2C-FFD7-57524C093CC1}"/>
              </a:ext>
            </a:extLst>
          </p:cNvPr>
          <p:cNvSpPr>
            <a:spLocks noGrp="1"/>
          </p:cNvSpPr>
          <p:nvPr>
            <p:ph type="title"/>
          </p:nvPr>
        </p:nvSpPr>
        <p:spPr>
          <a:xfrm>
            <a:off x="1" y="286603"/>
            <a:ext cx="12192000" cy="1450757"/>
          </a:xfrm>
          <a:solidFill>
            <a:schemeClr val="accent2"/>
          </a:solidFill>
        </p:spPr>
        <p:txBody>
          <a:bodyPr/>
          <a:lstStyle/>
          <a:p>
            <a:r>
              <a:rPr lang="en-US" b="1" dirty="0"/>
              <a:t>Implications of these experiences on their wellbeing </a:t>
            </a:r>
            <a:endParaRPr lang="en-ZA" b="1" dirty="0"/>
          </a:p>
        </p:txBody>
      </p:sp>
      <p:sp>
        <p:nvSpPr>
          <p:cNvPr id="3" name="Content Placeholder 2">
            <a:extLst>
              <a:ext uri="{FF2B5EF4-FFF2-40B4-BE49-F238E27FC236}">
                <a16:creationId xmlns:a16="http://schemas.microsoft.com/office/drawing/2014/main" id="{6EA8F027-30F1-19B8-D501-47E5264AE00B}"/>
              </a:ext>
            </a:extLst>
          </p:cNvPr>
          <p:cNvSpPr>
            <a:spLocks noGrp="1"/>
          </p:cNvSpPr>
          <p:nvPr>
            <p:ph idx="1"/>
          </p:nvPr>
        </p:nvSpPr>
        <p:spPr>
          <a:xfrm>
            <a:off x="495300" y="1845733"/>
            <a:ext cx="11220450" cy="4374092"/>
          </a:xfrm>
        </p:spPr>
        <p:txBody>
          <a:bodyPr>
            <a:normAutofit/>
          </a:bodyPr>
          <a:lstStyle/>
          <a:p>
            <a:pPr algn="just"/>
            <a:r>
              <a:rPr lang="en-US" sz="2200" dirty="0">
                <a:solidFill>
                  <a:schemeClr val="tx1"/>
                </a:solidFill>
              </a:rPr>
              <a:t>Findings from this empirical study reveal that dilapidated housing and poor surroundings relegate older persons to despondency, depression and perpetual emotional pain. </a:t>
            </a:r>
          </a:p>
          <a:p>
            <a:pPr algn="just"/>
            <a:r>
              <a:rPr lang="en-US" sz="2200" dirty="0">
                <a:solidFill>
                  <a:schemeClr val="tx1"/>
                </a:solidFill>
              </a:rPr>
              <a:t>Such pain is reflected in the below responses:</a:t>
            </a:r>
          </a:p>
          <a:p>
            <a:pPr algn="just"/>
            <a:endParaRPr lang="en-US" sz="2200" dirty="0">
              <a:solidFill>
                <a:schemeClr val="tx1"/>
              </a:solidFill>
            </a:endParaRPr>
          </a:p>
          <a:p>
            <a:pPr marL="201168" lvl="1" indent="0" algn="just">
              <a:buNone/>
            </a:pPr>
            <a:r>
              <a:rPr lang="en-US" sz="2200" i="1" dirty="0">
                <a:solidFill>
                  <a:schemeClr val="tx1"/>
                </a:solidFill>
              </a:rPr>
              <a:t>“It is sad that the place we grew up in has turned violent and our housing is a shame. The bedroom leaks when it rains, and so water comes in. Nothing has improved and it hurts me to think I’ll die in such neglect” </a:t>
            </a:r>
            <a:r>
              <a:rPr lang="en-US" sz="2200" dirty="0">
                <a:solidFill>
                  <a:schemeClr val="tx1"/>
                </a:solidFill>
              </a:rPr>
              <a:t>(Mam’ Majola). </a:t>
            </a:r>
          </a:p>
          <a:p>
            <a:pPr marL="201168" lvl="1" indent="0" algn="just">
              <a:buNone/>
            </a:pPr>
            <a:endParaRPr lang="en-US" sz="2200" dirty="0">
              <a:solidFill>
                <a:schemeClr val="tx1"/>
              </a:solidFill>
            </a:endParaRPr>
          </a:p>
          <a:p>
            <a:pPr marL="201168" lvl="1" indent="0" algn="just">
              <a:buNone/>
            </a:pPr>
            <a:r>
              <a:rPr lang="en-US" sz="2200" i="1" dirty="0">
                <a:solidFill>
                  <a:schemeClr val="tx1"/>
                </a:solidFill>
              </a:rPr>
              <a:t>“There is nothing that I can say is good because there is no one who cares about my poor house and my grandchild who was abandoned by my daughter. I don’t have enough food because my grant isn’t enough. I cry every day. These are the things that worry my soul, I am just praying for the child to finish school and I go” </a:t>
            </a:r>
            <a:r>
              <a:rPr lang="en-US" sz="2200" dirty="0">
                <a:solidFill>
                  <a:schemeClr val="tx1"/>
                </a:solidFill>
              </a:rPr>
              <a:t>(Mam’ Ndlovu).</a:t>
            </a:r>
            <a:endParaRPr lang="en-ZA" sz="2200" dirty="0">
              <a:solidFill>
                <a:schemeClr val="tx1"/>
              </a:solidFill>
            </a:endParaRPr>
          </a:p>
        </p:txBody>
      </p:sp>
    </p:spTree>
    <p:extLst>
      <p:ext uri="{BB962C8B-B14F-4D97-AF65-F5344CB8AC3E}">
        <p14:creationId xmlns:p14="http://schemas.microsoft.com/office/powerpoint/2010/main" val="28558761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2DE09-5CD1-F355-4286-A002557394C7}"/>
              </a:ext>
            </a:extLst>
          </p:cNvPr>
          <p:cNvSpPr>
            <a:spLocks noGrp="1"/>
          </p:cNvSpPr>
          <p:nvPr>
            <p:ph type="title"/>
          </p:nvPr>
        </p:nvSpPr>
        <p:spPr>
          <a:xfrm>
            <a:off x="0" y="286603"/>
            <a:ext cx="12192000" cy="1450757"/>
          </a:xfrm>
          <a:solidFill>
            <a:schemeClr val="accent2"/>
          </a:solidFill>
        </p:spPr>
        <p:txBody>
          <a:bodyPr/>
          <a:lstStyle/>
          <a:p>
            <a:r>
              <a:rPr lang="en-US" b="1" dirty="0"/>
              <a:t>Implications of these experiences on their wellbeing </a:t>
            </a:r>
            <a:endParaRPr lang="en-ZA" dirty="0"/>
          </a:p>
        </p:txBody>
      </p:sp>
      <p:sp>
        <p:nvSpPr>
          <p:cNvPr id="3" name="Content Placeholder 2">
            <a:extLst>
              <a:ext uri="{FF2B5EF4-FFF2-40B4-BE49-F238E27FC236}">
                <a16:creationId xmlns:a16="http://schemas.microsoft.com/office/drawing/2014/main" id="{03C72D4D-1CD4-38C7-6B3D-920AB1AC50D3}"/>
              </a:ext>
            </a:extLst>
          </p:cNvPr>
          <p:cNvSpPr>
            <a:spLocks noGrp="1"/>
          </p:cNvSpPr>
          <p:nvPr>
            <p:ph idx="1"/>
          </p:nvPr>
        </p:nvSpPr>
        <p:spPr>
          <a:xfrm>
            <a:off x="409575" y="1737360"/>
            <a:ext cx="11296649" cy="4491990"/>
          </a:xfrm>
        </p:spPr>
        <p:txBody>
          <a:bodyPr>
            <a:normAutofit/>
          </a:bodyPr>
          <a:lstStyle/>
          <a:p>
            <a:pPr algn="just">
              <a:buFont typeface="Wingdings" panose="05000000000000000000" pitchFamily="2" charset="2"/>
              <a:buChar char="§"/>
            </a:pPr>
            <a:r>
              <a:rPr lang="en-US" sz="2200" dirty="0"/>
              <a:t>Due to their poor housing and unsafe </a:t>
            </a:r>
            <a:r>
              <a:rPr lang="en-US" sz="2200" dirty="0" err="1"/>
              <a:t>neighbourhoods</a:t>
            </a:r>
            <a:r>
              <a:rPr lang="en-US" sz="2200" dirty="0"/>
              <a:t>, their quality of life is diminished. </a:t>
            </a:r>
          </a:p>
          <a:p>
            <a:pPr algn="just">
              <a:buFont typeface="Wingdings" panose="05000000000000000000" pitchFamily="2" charset="2"/>
              <a:buChar char="§"/>
            </a:pPr>
            <a:r>
              <a:rPr lang="en-US" sz="2200" dirty="0"/>
              <a:t>According to Evans et al. (2002), such exclusion diminishes their sense of place attachment, feelings of security, safety and belonging and this affects their mental wellbeing. </a:t>
            </a:r>
          </a:p>
          <a:p>
            <a:pPr algn="just">
              <a:buFont typeface="Wingdings" panose="05000000000000000000" pitchFamily="2" charset="2"/>
              <a:buChar char="§"/>
            </a:pPr>
            <a:r>
              <a:rPr lang="en-US" sz="2200" dirty="0"/>
              <a:t>In essence, such exclusion of older persons from the society’s daily rhythms and activities equals violating their rights.</a:t>
            </a:r>
            <a:endParaRPr lang="en-ZA" sz="2200" dirty="0"/>
          </a:p>
        </p:txBody>
      </p:sp>
    </p:spTree>
    <p:extLst>
      <p:ext uri="{BB962C8B-B14F-4D97-AF65-F5344CB8AC3E}">
        <p14:creationId xmlns:p14="http://schemas.microsoft.com/office/powerpoint/2010/main" val="3224756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FC325-4895-5428-044D-91DFC3776057}"/>
              </a:ext>
            </a:extLst>
          </p:cNvPr>
          <p:cNvSpPr>
            <a:spLocks noGrp="1"/>
          </p:cNvSpPr>
          <p:nvPr>
            <p:ph type="title"/>
          </p:nvPr>
        </p:nvSpPr>
        <p:spPr>
          <a:xfrm>
            <a:off x="0" y="286603"/>
            <a:ext cx="12192000" cy="1450757"/>
          </a:xfrm>
          <a:solidFill>
            <a:schemeClr val="accent2"/>
          </a:solidFill>
        </p:spPr>
        <p:txBody>
          <a:bodyPr/>
          <a:lstStyle/>
          <a:p>
            <a:r>
              <a:rPr lang="en-US" b="1" dirty="0">
                <a:solidFill>
                  <a:schemeClr val="tx1"/>
                </a:solidFill>
              </a:rPr>
              <a:t>Recommendations </a:t>
            </a:r>
            <a:endParaRPr lang="en-ZA" b="1" dirty="0">
              <a:solidFill>
                <a:schemeClr val="tx1"/>
              </a:solidFill>
            </a:endParaRPr>
          </a:p>
        </p:txBody>
      </p:sp>
      <p:sp>
        <p:nvSpPr>
          <p:cNvPr id="3" name="Content Placeholder 2">
            <a:extLst>
              <a:ext uri="{FF2B5EF4-FFF2-40B4-BE49-F238E27FC236}">
                <a16:creationId xmlns:a16="http://schemas.microsoft.com/office/drawing/2014/main" id="{7354E521-A8DC-8A37-AF41-68C5B0E750A9}"/>
              </a:ext>
            </a:extLst>
          </p:cNvPr>
          <p:cNvSpPr>
            <a:spLocks noGrp="1"/>
          </p:cNvSpPr>
          <p:nvPr>
            <p:ph idx="1"/>
          </p:nvPr>
        </p:nvSpPr>
        <p:spPr>
          <a:xfrm>
            <a:off x="401053" y="1737360"/>
            <a:ext cx="11228972" cy="4530090"/>
          </a:xfrm>
        </p:spPr>
        <p:txBody>
          <a:bodyPr>
            <a:normAutofit/>
          </a:bodyPr>
          <a:lstStyle/>
          <a:p>
            <a:pPr algn="just">
              <a:buFont typeface="Wingdings" panose="05000000000000000000" pitchFamily="2" charset="2"/>
              <a:buChar char="§"/>
            </a:pPr>
            <a:r>
              <a:rPr lang="en-US" sz="2300" dirty="0">
                <a:solidFill>
                  <a:schemeClr val="tx1"/>
                </a:solidFill>
              </a:rPr>
              <a:t>Joint/collaborative awareness and educational campaigns in the communities on ageing and older persons in general.  </a:t>
            </a:r>
          </a:p>
          <a:p>
            <a:pPr algn="just">
              <a:buFont typeface="Wingdings" panose="05000000000000000000" pitchFamily="2" charset="2"/>
              <a:buChar char="§"/>
            </a:pPr>
            <a:r>
              <a:rPr lang="en-US" sz="2300" dirty="0">
                <a:solidFill>
                  <a:schemeClr val="tx1"/>
                </a:solidFill>
              </a:rPr>
              <a:t>It is envisaged that this process will strengthen families and institutions in the communities to respect older persons, protect them and promote their rights. </a:t>
            </a:r>
          </a:p>
          <a:p>
            <a:pPr algn="just">
              <a:buFont typeface="Wingdings" panose="05000000000000000000" pitchFamily="2" charset="2"/>
              <a:buChar char="§"/>
            </a:pPr>
            <a:r>
              <a:rPr lang="en-US" sz="2300" dirty="0">
                <a:solidFill>
                  <a:schemeClr val="tx1"/>
                </a:solidFill>
              </a:rPr>
              <a:t>Such campaigns could remind communities that senior citizens are not a burden, but individuals who contributed to socio-economic growth of the society in the early days of their lives.</a:t>
            </a:r>
          </a:p>
          <a:p>
            <a:pPr algn="just">
              <a:buFont typeface="Wingdings" panose="05000000000000000000" pitchFamily="2" charset="2"/>
              <a:buChar char="§"/>
            </a:pPr>
            <a:r>
              <a:rPr lang="en-US" sz="2300" dirty="0">
                <a:solidFill>
                  <a:schemeClr val="tx1"/>
                </a:solidFill>
              </a:rPr>
              <a:t>More financial and policy support to both existing and new community-based </a:t>
            </a:r>
            <a:r>
              <a:rPr lang="en-US" sz="2300" dirty="0" err="1">
                <a:solidFill>
                  <a:schemeClr val="tx1"/>
                </a:solidFill>
              </a:rPr>
              <a:t>organisations</a:t>
            </a:r>
            <a:r>
              <a:rPr lang="en-US" sz="2300" dirty="0">
                <a:solidFill>
                  <a:schemeClr val="tx1"/>
                </a:solidFill>
              </a:rPr>
              <a:t> and care institutions that cater for older persons. This is because RCFs are unevenly spread geographically across the country, with some rural areas having none of these institutions. </a:t>
            </a:r>
            <a:endParaRPr lang="en-ZA" sz="2300" dirty="0">
              <a:solidFill>
                <a:schemeClr val="tx1"/>
              </a:solidFill>
            </a:endParaRPr>
          </a:p>
        </p:txBody>
      </p:sp>
    </p:spTree>
    <p:extLst>
      <p:ext uri="{BB962C8B-B14F-4D97-AF65-F5344CB8AC3E}">
        <p14:creationId xmlns:p14="http://schemas.microsoft.com/office/powerpoint/2010/main" val="31780016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64DA4-B6F9-B39F-944B-3F53BD9A1F99}"/>
              </a:ext>
            </a:extLst>
          </p:cNvPr>
          <p:cNvSpPr>
            <a:spLocks noGrp="1"/>
          </p:cNvSpPr>
          <p:nvPr>
            <p:ph type="title"/>
          </p:nvPr>
        </p:nvSpPr>
        <p:spPr>
          <a:xfrm>
            <a:off x="742949" y="286603"/>
            <a:ext cx="10953749" cy="1450757"/>
          </a:xfrm>
        </p:spPr>
        <p:txBody>
          <a:bodyPr/>
          <a:lstStyle/>
          <a:p>
            <a:pPr algn="ctr"/>
            <a:r>
              <a:rPr lang="en-US" b="1" dirty="0"/>
              <a:t>References</a:t>
            </a:r>
            <a:endParaRPr lang="en-ZA" b="1" dirty="0"/>
          </a:p>
        </p:txBody>
      </p:sp>
      <p:sp>
        <p:nvSpPr>
          <p:cNvPr id="3" name="Content Placeholder 2">
            <a:extLst>
              <a:ext uri="{FF2B5EF4-FFF2-40B4-BE49-F238E27FC236}">
                <a16:creationId xmlns:a16="http://schemas.microsoft.com/office/drawing/2014/main" id="{EFB7BAF3-27C7-DB39-BE22-1B4277164AF3}"/>
              </a:ext>
            </a:extLst>
          </p:cNvPr>
          <p:cNvSpPr>
            <a:spLocks noGrp="1"/>
          </p:cNvSpPr>
          <p:nvPr>
            <p:ph idx="1"/>
          </p:nvPr>
        </p:nvSpPr>
        <p:spPr>
          <a:xfrm>
            <a:off x="600075" y="1737359"/>
            <a:ext cx="10953749" cy="4615815"/>
          </a:xfrm>
        </p:spPr>
        <p:txBody>
          <a:bodyPr>
            <a:normAutofit/>
          </a:bodyPr>
          <a:lstStyle/>
          <a:p>
            <a:pPr marL="0" indent="0" algn="just">
              <a:buNone/>
            </a:pPr>
            <a:r>
              <a:rPr lang="en-ZA" sz="1600" dirty="0" err="1">
                <a:effectLst/>
                <a:ea typeface="Calibri" panose="020F0502020204030204" pitchFamily="34" charset="0"/>
                <a:cs typeface="Times New Roman" panose="02020603050405020304" pitchFamily="18" charset="0"/>
              </a:rPr>
              <a:t>Arku</a:t>
            </a:r>
            <a:r>
              <a:rPr lang="en-ZA" sz="1600" dirty="0">
                <a:effectLst/>
                <a:ea typeface="Calibri" panose="020F0502020204030204" pitchFamily="34" charset="0"/>
                <a:cs typeface="Times New Roman" panose="02020603050405020304" pitchFamily="18" charset="0"/>
              </a:rPr>
              <a:t>, G. (2006). </a:t>
            </a:r>
            <a:r>
              <a:rPr lang="en-ZA" sz="1600" dirty="0">
                <a:effectLst/>
                <a:ea typeface="Times New Roman" panose="02020603050405020304" pitchFamily="18" charset="0"/>
                <a:cs typeface="Times New Roman" panose="02020603050405020304" pitchFamily="18" charset="0"/>
              </a:rPr>
              <a:t>The housing and economic development debate revisited: Economic significance of housing in developing countries. </a:t>
            </a:r>
            <a:r>
              <a:rPr lang="en-ZA" sz="1600" i="1" dirty="0">
                <a:effectLst/>
                <a:ea typeface="Times New Roman" panose="02020603050405020304" pitchFamily="18" charset="0"/>
                <a:cs typeface="Times New Roman" panose="02020603050405020304" pitchFamily="18" charset="0"/>
              </a:rPr>
              <a:t>Journal of Housing and the Built Environment</a:t>
            </a:r>
            <a:r>
              <a:rPr lang="en-ZA" sz="1600" dirty="0">
                <a:effectLst/>
                <a:ea typeface="Times New Roman" panose="02020603050405020304" pitchFamily="18" charset="0"/>
                <a:cs typeface="Times New Roman" panose="02020603050405020304" pitchFamily="18" charset="0"/>
              </a:rPr>
              <a:t>, </a:t>
            </a:r>
            <a:r>
              <a:rPr lang="en-ZA" sz="1600" i="1" dirty="0">
                <a:effectLst/>
                <a:ea typeface="Times New Roman" panose="02020603050405020304" pitchFamily="18" charset="0"/>
                <a:cs typeface="Times New Roman" panose="02020603050405020304" pitchFamily="18" charset="0"/>
              </a:rPr>
              <a:t>21</a:t>
            </a:r>
            <a:r>
              <a:rPr lang="en-ZA" sz="1600" dirty="0">
                <a:effectLst/>
                <a:ea typeface="Times New Roman" panose="02020603050405020304" pitchFamily="18" charset="0"/>
                <a:cs typeface="Times New Roman" panose="02020603050405020304" pitchFamily="18" charset="0"/>
              </a:rPr>
              <a:t>(4), 377–395. </a:t>
            </a:r>
            <a:endParaRPr lang="en-ZA" sz="1600" dirty="0">
              <a:effectLst/>
              <a:ea typeface="Calibri" panose="020F0502020204030204" pitchFamily="34" charset="0"/>
              <a:cs typeface="Times New Roman" panose="02020603050405020304" pitchFamily="18" charset="0"/>
            </a:endParaRPr>
          </a:p>
          <a:p>
            <a:pPr marL="0" indent="0" algn="just">
              <a:buNone/>
            </a:pPr>
            <a:r>
              <a:rPr lang="en-GB" sz="1600" dirty="0">
                <a:effectLst/>
                <a:ea typeface="Calibri" panose="020F0502020204030204" pitchFamily="34" charset="0"/>
                <a:cs typeface="Times New Roman" panose="02020603050405020304" pitchFamily="18" charset="0"/>
              </a:rPr>
              <a:t>Carter, T., &amp; </a:t>
            </a:r>
            <a:r>
              <a:rPr lang="en-GB" sz="1600" dirty="0" err="1">
                <a:effectLst/>
                <a:ea typeface="Calibri" panose="020F0502020204030204" pitchFamily="34" charset="0"/>
                <a:cs typeface="Times New Roman" panose="02020603050405020304" pitchFamily="18" charset="0"/>
              </a:rPr>
              <a:t>Polevychok</a:t>
            </a:r>
            <a:r>
              <a:rPr lang="en-GB" sz="1600" dirty="0">
                <a:effectLst/>
                <a:ea typeface="Calibri" panose="020F0502020204030204" pitchFamily="34" charset="0"/>
                <a:cs typeface="Times New Roman" panose="02020603050405020304" pitchFamily="18" charset="0"/>
              </a:rPr>
              <a:t>, C. (2004). </a:t>
            </a:r>
            <a:r>
              <a:rPr lang="en-GB" sz="1600" i="1" dirty="0">
                <a:effectLst/>
                <a:ea typeface="Calibri" panose="020F0502020204030204" pitchFamily="34" charset="0"/>
                <a:cs typeface="Times New Roman" panose="02020603050405020304" pitchFamily="18" charset="0"/>
              </a:rPr>
              <a:t>Housing is good social policy</a:t>
            </a:r>
            <a:r>
              <a:rPr lang="en-GB" sz="1600" dirty="0">
                <a:effectLst/>
                <a:ea typeface="Calibri" panose="020F0502020204030204" pitchFamily="34" charset="0"/>
                <a:cs typeface="Times New Roman" panose="02020603050405020304" pitchFamily="18" charset="0"/>
              </a:rPr>
              <a:t>. Ottawa: Canadian Policy Research Networks. </a:t>
            </a:r>
            <a:endParaRPr lang="en-ZA" sz="1600" dirty="0">
              <a:effectLst/>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US" sz="1600" dirty="0"/>
              <a:t>DESA 2020. World Population Ageing 2020 Highlights. United Nations. </a:t>
            </a:r>
          </a:p>
          <a:p>
            <a:pPr marL="0" indent="0" algn="just">
              <a:lnSpc>
                <a:spcPct val="107000"/>
              </a:lnSpc>
              <a:spcAft>
                <a:spcPts val="800"/>
              </a:spcAft>
              <a:buNone/>
            </a:pPr>
            <a:r>
              <a:rPr lang="en-US" sz="1600" dirty="0"/>
              <a:t>Howden-Chapman P, Chandola PL, Stafford M, Marmot M 2011. The effect of housing on the mental health of older people: The impact of lifetime housing history in Whitehall II. </a:t>
            </a:r>
            <a:r>
              <a:rPr lang="en-US" sz="1600" i="1" dirty="0"/>
              <a:t>BMC Public Health, 11(1</a:t>
            </a:r>
            <a:r>
              <a:rPr lang="en-US" sz="1600" dirty="0"/>
              <a:t>): 1-8. </a:t>
            </a:r>
            <a:r>
              <a:rPr lang="en-US" sz="1600" dirty="0">
                <a:effectLst/>
                <a:ea typeface="Calibri" panose="020F0502020204030204" pitchFamily="34" charset="0"/>
                <a:cs typeface="Times New Roman" panose="02020603050405020304" pitchFamily="18" charset="0"/>
              </a:rPr>
              <a:t>United Nations, 1948</a:t>
            </a:r>
            <a:endParaRPr lang="en-ZA" sz="1600" dirty="0">
              <a:effectLst/>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US" sz="1600" dirty="0"/>
              <a:t>Howden-Chapman P, Signal L, Crane J 1999. Housing and health in older people: Ageing in place. </a:t>
            </a:r>
            <a:r>
              <a:rPr lang="en-US" sz="1600" i="1" dirty="0"/>
              <a:t>Social Policy Journal of New Zealand</a:t>
            </a:r>
            <a:r>
              <a:rPr lang="en-US" sz="1600" dirty="0"/>
              <a:t>, 13: 14–30. </a:t>
            </a:r>
          </a:p>
          <a:p>
            <a:pPr marL="0" indent="0" algn="just">
              <a:lnSpc>
                <a:spcPct val="107000"/>
              </a:lnSpc>
              <a:spcAft>
                <a:spcPts val="800"/>
              </a:spcAft>
              <a:buNone/>
            </a:pPr>
            <a:r>
              <a:rPr lang="en-US" sz="1600" dirty="0"/>
              <a:t>DESA 2020. World Population Ageing 2020 Highlights. United Nations. F</a:t>
            </a:r>
            <a:endParaRPr lang="en-ZA" sz="1600" dirty="0">
              <a:effectLst/>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US" sz="1600" dirty="0"/>
              <a:t>Evans GW, </a:t>
            </a:r>
            <a:r>
              <a:rPr lang="en-US" sz="1600" dirty="0" err="1"/>
              <a:t>Kantrowitz</a:t>
            </a:r>
            <a:r>
              <a:rPr lang="en-US" sz="1600" dirty="0"/>
              <a:t> E, Eshelman P 2002. Housing quality and psychological well-being among the elderly population</a:t>
            </a:r>
            <a:r>
              <a:rPr lang="en-US" sz="1600" i="1" dirty="0"/>
              <a:t>. The Journals of Gerontology Series: Psychological Sciences and Social Sciences, 57B</a:t>
            </a:r>
            <a:r>
              <a:rPr lang="en-US" sz="1600" dirty="0"/>
              <a:t>(4): 381-383.</a:t>
            </a:r>
            <a:endParaRPr lang="en-ZA" sz="1600" dirty="0"/>
          </a:p>
        </p:txBody>
      </p:sp>
    </p:spTree>
    <p:extLst>
      <p:ext uri="{BB962C8B-B14F-4D97-AF65-F5344CB8AC3E}">
        <p14:creationId xmlns:p14="http://schemas.microsoft.com/office/powerpoint/2010/main" val="42015520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1A8EC1D-A568-907B-FDDD-573DF831F0F9}"/>
              </a:ext>
            </a:extLst>
          </p:cNvPr>
          <p:cNvSpPr txBox="1"/>
          <p:nvPr/>
        </p:nvSpPr>
        <p:spPr>
          <a:xfrm>
            <a:off x="3048000" y="2274838"/>
            <a:ext cx="6096000" cy="769441"/>
          </a:xfrm>
          <a:prstGeom prst="rect">
            <a:avLst/>
          </a:prstGeom>
          <a:solidFill>
            <a:schemeClr val="accent2"/>
          </a:solidFill>
        </p:spPr>
        <p:txBody>
          <a:bodyPr wrap="square">
            <a:spAutoFit/>
          </a:bodyPr>
          <a:lstStyle/>
          <a:p>
            <a:pPr algn="ctr"/>
            <a:r>
              <a:rPr lang="en-US" sz="4400" dirty="0"/>
              <a:t>Thank You </a:t>
            </a:r>
            <a:endParaRPr lang="en-ZA" sz="4400" dirty="0"/>
          </a:p>
        </p:txBody>
      </p:sp>
    </p:spTree>
    <p:extLst>
      <p:ext uri="{BB962C8B-B14F-4D97-AF65-F5344CB8AC3E}">
        <p14:creationId xmlns:p14="http://schemas.microsoft.com/office/powerpoint/2010/main" val="2292895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300CE-3F9C-0710-DE8E-FFFBD11454A8}"/>
              </a:ext>
            </a:extLst>
          </p:cNvPr>
          <p:cNvSpPr>
            <a:spLocks noGrp="1"/>
          </p:cNvSpPr>
          <p:nvPr>
            <p:ph type="title"/>
          </p:nvPr>
        </p:nvSpPr>
        <p:spPr>
          <a:xfrm>
            <a:off x="0" y="286603"/>
            <a:ext cx="12192000" cy="1450757"/>
          </a:xfrm>
          <a:solidFill>
            <a:schemeClr val="accent2"/>
          </a:solidFill>
        </p:spPr>
        <p:txBody>
          <a:bodyPr/>
          <a:lstStyle/>
          <a:p>
            <a:pPr algn="ctr"/>
            <a:r>
              <a:rPr lang="en-US" b="1" dirty="0"/>
              <a:t>Aim of the presentation </a:t>
            </a:r>
            <a:endParaRPr lang="en-ZA" b="1" dirty="0"/>
          </a:p>
        </p:txBody>
      </p:sp>
      <p:sp>
        <p:nvSpPr>
          <p:cNvPr id="3" name="Content Placeholder 2">
            <a:extLst>
              <a:ext uri="{FF2B5EF4-FFF2-40B4-BE49-F238E27FC236}">
                <a16:creationId xmlns:a16="http://schemas.microsoft.com/office/drawing/2014/main" id="{7450626E-353A-E21B-5D11-CC0109BD0753}"/>
              </a:ext>
            </a:extLst>
          </p:cNvPr>
          <p:cNvSpPr>
            <a:spLocks noGrp="1"/>
          </p:cNvSpPr>
          <p:nvPr>
            <p:ph idx="1"/>
          </p:nvPr>
        </p:nvSpPr>
        <p:spPr>
          <a:xfrm>
            <a:off x="933450" y="1737360"/>
            <a:ext cx="10496550" cy="4396740"/>
          </a:xfrm>
        </p:spPr>
        <p:txBody>
          <a:bodyPr>
            <a:normAutofit/>
          </a:bodyPr>
          <a:lstStyle/>
          <a:p>
            <a:r>
              <a:rPr lang="en-US" sz="2400" dirty="0">
                <a:solidFill>
                  <a:schemeClr val="tx1"/>
                </a:solidFill>
              </a:rPr>
              <a:t>To present the empirical findings of a study which explored the housing experiences of older persons in Alexander, Johannesburg, and the impact on levels of vulnerability (safety , security and wellbeing)   </a:t>
            </a:r>
            <a:endParaRPr lang="en-ZA" sz="2400" dirty="0">
              <a:solidFill>
                <a:schemeClr val="tx1"/>
              </a:solidFill>
            </a:endParaRPr>
          </a:p>
        </p:txBody>
      </p:sp>
    </p:spTree>
    <p:extLst>
      <p:ext uri="{BB962C8B-B14F-4D97-AF65-F5344CB8AC3E}">
        <p14:creationId xmlns:p14="http://schemas.microsoft.com/office/powerpoint/2010/main" val="419153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22E23-BE1C-1F18-28F3-22151BEDE659}"/>
              </a:ext>
            </a:extLst>
          </p:cNvPr>
          <p:cNvSpPr>
            <a:spLocks noGrp="1"/>
          </p:cNvSpPr>
          <p:nvPr>
            <p:ph type="title"/>
          </p:nvPr>
        </p:nvSpPr>
        <p:spPr>
          <a:xfrm>
            <a:off x="114300" y="286603"/>
            <a:ext cx="11944350" cy="1450757"/>
          </a:xfrm>
          <a:solidFill>
            <a:schemeClr val="accent2"/>
          </a:solidFill>
        </p:spPr>
        <p:txBody>
          <a:bodyPr/>
          <a:lstStyle/>
          <a:p>
            <a:pPr algn="ctr"/>
            <a:r>
              <a:rPr lang="en-US" b="1" dirty="0">
                <a:solidFill>
                  <a:schemeClr val="tx1"/>
                </a:solidFill>
              </a:rPr>
              <a:t>Presentation Outline </a:t>
            </a:r>
            <a:endParaRPr lang="en-ZA" b="1" dirty="0">
              <a:solidFill>
                <a:schemeClr val="tx1"/>
              </a:solidFill>
            </a:endParaRPr>
          </a:p>
        </p:txBody>
      </p:sp>
      <p:sp>
        <p:nvSpPr>
          <p:cNvPr id="3" name="Content Placeholder 2">
            <a:extLst>
              <a:ext uri="{FF2B5EF4-FFF2-40B4-BE49-F238E27FC236}">
                <a16:creationId xmlns:a16="http://schemas.microsoft.com/office/drawing/2014/main" id="{FC9CE943-50DD-C06E-B4D2-B902849E4504}"/>
              </a:ext>
            </a:extLst>
          </p:cNvPr>
          <p:cNvSpPr>
            <a:spLocks noGrp="1"/>
          </p:cNvSpPr>
          <p:nvPr>
            <p:ph idx="1"/>
          </p:nvPr>
        </p:nvSpPr>
        <p:spPr>
          <a:xfrm>
            <a:off x="523875" y="1737360"/>
            <a:ext cx="10925175" cy="4568190"/>
          </a:xfrm>
        </p:spPr>
        <p:txBody>
          <a:bodyPr>
            <a:noAutofit/>
          </a:bodyPr>
          <a:lstStyle/>
          <a:p>
            <a:pPr algn="just">
              <a:lnSpc>
                <a:spcPct val="107000"/>
              </a:lnSpc>
              <a:spcAft>
                <a:spcPts val="800"/>
              </a:spcAft>
              <a:buFont typeface="Wingdings" panose="05000000000000000000" pitchFamily="2" charset="2"/>
              <a:buChar char="§"/>
            </a:pPr>
            <a:r>
              <a:rPr lang="en-US" sz="2400" dirty="0" err="1">
                <a:solidFill>
                  <a:schemeClr val="tx1"/>
                </a:solidFill>
                <a:effectLst/>
                <a:ea typeface="Calibri" panose="020F0502020204030204" pitchFamily="34" charset="0"/>
                <a:cs typeface="Times New Roman" panose="02020603050405020304" pitchFamily="18" charset="0"/>
              </a:rPr>
              <a:t>Conceptualising</a:t>
            </a:r>
            <a:r>
              <a:rPr lang="en-US" sz="2400" dirty="0">
                <a:solidFill>
                  <a:schemeClr val="tx1"/>
                </a:solidFill>
                <a:effectLst/>
                <a:ea typeface="Calibri" panose="020F0502020204030204" pitchFamily="34" charset="0"/>
                <a:cs typeface="Times New Roman" panose="02020603050405020304" pitchFamily="18" charset="0"/>
              </a:rPr>
              <a:t> housing </a:t>
            </a:r>
            <a:endParaRPr lang="en-ZA" sz="2400" dirty="0">
              <a:solidFill>
                <a:schemeClr val="tx1"/>
              </a:solidFill>
              <a:effectLst/>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
            </a:pPr>
            <a:r>
              <a:rPr lang="en-US" sz="2400" dirty="0">
                <a:solidFill>
                  <a:schemeClr val="tx1"/>
                </a:solidFill>
                <a:effectLst/>
                <a:ea typeface="Calibri" panose="020F0502020204030204" pitchFamily="34" charset="0"/>
                <a:cs typeface="Times New Roman" panose="02020603050405020304" pitchFamily="18" charset="0"/>
              </a:rPr>
              <a:t>Intersection of housing, social work, human rights and social development</a:t>
            </a:r>
            <a:endParaRPr lang="en-ZA" sz="2400" dirty="0">
              <a:solidFill>
                <a:schemeClr val="tx1"/>
              </a:solidFill>
              <a:effectLst/>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
            </a:pPr>
            <a:r>
              <a:rPr lang="en-US" sz="2400" dirty="0">
                <a:solidFill>
                  <a:schemeClr val="tx1"/>
                </a:solidFill>
                <a:effectLst/>
                <a:ea typeface="Calibri" panose="020F0502020204030204" pitchFamily="34" charset="0"/>
                <a:cs typeface="Times New Roman" panose="02020603050405020304" pitchFamily="18" charset="0"/>
              </a:rPr>
              <a:t>Why housing in social work </a:t>
            </a:r>
            <a:endParaRPr lang="en-ZA" sz="2400" dirty="0">
              <a:solidFill>
                <a:schemeClr val="tx1"/>
              </a:solidFill>
              <a:effectLst/>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
            </a:pPr>
            <a:r>
              <a:rPr lang="en-US" sz="2400" dirty="0">
                <a:solidFill>
                  <a:schemeClr val="tx1"/>
                </a:solidFill>
                <a:effectLst/>
                <a:ea typeface="Calibri" panose="020F0502020204030204" pitchFamily="34" charset="0"/>
                <a:cs typeface="Times New Roman" panose="02020603050405020304" pitchFamily="18" charset="0"/>
              </a:rPr>
              <a:t>Adequate housing as an integral asset to older persons</a:t>
            </a:r>
            <a:endParaRPr lang="en-ZA" sz="2400" dirty="0">
              <a:solidFill>
                <a:schemeClr val="tx1"/>
              </a:solidFill>
              <a:effectLst/>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
            </a:pPr>
            <a:r>
              <a:rPr lang="en-US" sz="2400" dirty="0">
                <a:solidFill>
                  <a:schemeClr val="tx1"/>
                </a:solidFill>
                <a:effectLst/>
                <a:ea typeface="Calibri" panose="020F0502020204030204" pitchFamily="34" charset="0"/>
                <a:cs typeface="Times New Roman" panose="02020603050405020304" pitchFamily="18" charset="0"/>
              </a:rPr>
              <a:t>Materials and methods</a:t>
            </a:r>
            <a:endParaRPr lang="en-ZA" sz="2400" dirty="0">
              <a:solidFill>
                <a:schemeClr val="tx1"/>
              </a:solidFill>
              <a:effectLst/>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
            </a:pPr>
            <a:r>
              <a:rPr lang="en-US" sz="2400" dirty="0">
                <a:solidFill>
                  <a:schemeClr val="tx1"/>
                </a:solidFill>
                <a:effectLst/>
                <a:ea typeface="Calibri" panose="020F0502020204030204" pitchFamily="34" charset="0"/>
                <a:cs typeface="Times New Roman" panose="02020603050405020304" pitchFamily="18" charset="0"/>
              </a:rPr>
              <a:t>Finding: Vulnerability Themes</a:t>
            </a:r>
            <a:endParaRPr lang="en-ZA" sz="2400" dirty="0">
              <a:solidFill>
                <a:schemeClr val="tx1"/>
              </a:solidFill>
              <a:effectLst/>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
            </a:pPr>
            <a:r>
              <a:rPr lang="en-US" sz="2400" dirty="0">
                <a:solidFill>
                  <a:schemeClr val="tx1"/>
                </a:solidFill>
                <a:effectLst/>
                <a:ea typeface="Calibri" panose="020F0502020204030204" pitchFamily="34" charset="0"/>
                <a:cs typeface="Times New Roman" panose="02020603050405020304" pitchFamily="18" charset="0"/>
              </a:rPr>
              <a:t>Conclusions and Recommendations </a:t>
            </a:r>
            <a:endParaRPr lang="en-ZA" sz="2400" dirty="0">
              <a:solidFill>
                <a:schemeClr val="tx1"/>
              </a:solidFill>
              <a:effectLst/>
              <a:ea typeface="Calibri" panose="020F0502020204030204" pitchFamily="34" charset="0"/>
              <a:cs typeface="Times New Roman" panose="02020603050405020304" pitchFamily="18" charset="0"/>
            </a:endParaRPr>
          </a:p>
          <a:p>
            <a:endParaRPr lang="en-ZA" sz="2400" dirty="0">
              <a:solidFill>
                <a:schemeClr val="tx1"/>
              </a:solidFill>
            </a:endParaRPr>
          </a:p>
        </p:txBody>
      </p:sp>
    </p:spTree>
    <p:extLst>
      <p:ext uri="{BB962C8B-B14F-4D97-AF65-F5344CB8AC3E}">
        <p14:creationId xmlns:p14="http://schemas.microsoft.com/office/powerpoint/2010/main" val="4078146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45903-50FF-A9B0-8C04-9227A95F02FA}"/>
              </a:ext>
            </a:extLst>
          </p:cNvPr>
          <p:cNvSpPr>
            <a:spLocks noGrp="1"/>
          </p:cNvSpPr>
          <p:nvPr>
            <p:ph type="title"/>
          </p:nvPr>
        </p:nvSpPr>
        <p:spPr>
          <a:xfrm>
            <a:off x="85725" y="286603"/>
            <a:ext cx="12106275" cy="1450757"/>
          </a:xfrm>
          <a:solidFill>
            <a:schemeClr val="accent2"/>
          </a:solidFill>
        </p:spPr>
        <p:txBody>
          <a:bodyPr/>
          <a:lstStyle/>
          <a:p>
            <a:pPr algn="ctr"/>
            <a:r>
              <a:rPr lang="en-US" b="1" dirty="0" err="1">
                <a:solidFill>
                  <a:schemeClr val="tx1"/>
                </a:solidFill>
              </a:rPr>
              <a:t>Conceptualising</a:t>
            </a:r>
            <a:r>
              <a:rPr lang="en-US" b="1" dirty="0">
                <a:solidFill>
                  <a:schemeClr val="tx1"/>
                </a:solidFill>
              </a:rPr>
              <a:t> housing </a:t>
            </a:r>
            <a:endParaRPr lang="en-ZA" b="1" dirty="0">
              <a:solidFill>
                <a:schemeClr val="tx1"/>
              </a:solidFill>
            </a:endParaRPr>
          </a:p>
        </p:txBody>
      </p:sp>
      <p:pic>
        <p:nvPicPr>
          <p:cNvPr id="5" name="Content Placeholder 4">
            <a:extLst>
              <a:ext uri="{FF2B5EF4-FFF2-40B4-BE49-F238E27FC236}">
                <a16:creationId xmlns:a16="http://schemas.microsoft.com/office/drawing/2014/main" id="{0F81319C-92C8-AFFC-D5D3-99CD4D59E8C6}"/>
              </a:ext>
            </a:extLst>
          </p:cNvPr>
          <p:cNvPicPr>
            <a:picLocks noGrp="1" noChangeAspect="1"/>
          </p:cNvPicPr>
          <p:nvPr>
            <p:ph idx="1"/>
          </p:nvPr>
        </p:nvPicPr>
        <p:blipFill>
          <a:blip r:embed="rId2"/>
          <a:stretch>
            <a:fillRect/>
          </a:stretch>
        </p:blipFill>
        <p:spPr>
          <a:xfrm>
            <a:off x="799079" y="1983604"/>
            <a:ext cx="3857625" cy="1009650"/>
          </a:xfrm>
        </p:spPr>
      </p:pic>
      <p:sp>
        <p:nvSpPr>
          <p:cNvPr id="6" name="Rectangle 5">
            <a:extLst>
              <a:ext uri="{FF2B5EF4-FFF2-40B4-BE49-F238E27FC236}">
                <a16:creationId xmlns:a16="http://schemas.microsoft.com/office/drawing/2014/main" id="{0668D63F-4A58-A546-F059-487F1E41DDC8}"/>
              </a:ext>
            </a:extLst>
          </p:cNvPr>
          <p:cNvSpPr/>
          <p:nvPr/>
        </p:nvSpPr>
        <p:spPr>
          <a:xfrm>
            <a:off x="7051494" y="1880394"/>
            <a:ext cx="2756264" cy="1111385"/>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000" dirty="0">
                <a:solidFill>
                  <a:schemeClr val="tx1"/>
                </a:solidFill>
              </a:rPr>
              <a:t>Housing is a right</a:t>
            </a:r>
            <a:endParaRPr lang="en-ZA" sz="2000" dirty="0">
              <a:solidFill>
                <a:schemeClr val="tx1"/>
              </a:solidFill>
            </a:endParaRPr>
          </a:p>
        </p:txBody>
      </p:sp>
      <p:sp>
        <p:nvSpPr>
          <p:cNvPr id="7" name="Rectangle 6">
            <a:extLst>
              <a:ext uri="{FF2B5EF4-FFF2-40B4-BE49-F238E27FC236}">
                <a16:creationId xmlns:a16="http://schemas.microsoft.com/office/drawing/2014/main" id="{DABFCDB5-0F3F-52F9-B0FD-2600043DA953}"/>
              </a:ext>
            </a:extLst>
          </p:cNvPr>
          <p:cNvSpPr/>
          <p:nvPr/>
        </p:nvSpPr>
        <p:spPr>
          <a:xfrm>
            <a:off x="550000" y="3642904"/>
            <a:ext cx="2899955" cy="131934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US" dirty="0">
                <a:solidFill>
                  <a:schemeClr val="tx1"/>
                </a:solidFill>
              </a:rPr>
              <a:t>Multiplier effects of housing </a:t>
            </a:r>
          </a:p>
          <a:p>
            <a:pPr algn="ctr"/>
            <a:endParaRPr lang="en-ZA" dirty="0">
              <a:solidFill>
                <a:schemeClr val="tx1"/>
              </a:solidFill>
            </a:endParaRPr>
          </a:p>
        </p:txBody>
      </p:sp>
      <p:sp>
        <p:nvSpPr>
          <p:cNvPr id="8" name="Rectangle 7">
            <a:extLst>
              <a:ext uri="{FF2B5EF4-FFF2-40B4-BE49-F238E27FC236}">
                <a16:creationId xmlns:a16="http://schemas.microsoft.com/office/drawing/2014/main" id="{F9142019-54A7-1D84-9E42-D40B99130007}"/>
              </a:ext>
            </a:extLst>
          </p:cNvPr>
          <p:cNvSpPr/>
          <p:nvPr/>
        </p:nvSpPr>
        <p:spPr>
          <a:xfrm>
            <a:off x="4999604" y="5052740"/>
            <a:ext cx="2581955" cy="1133475"/>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a:t>Human settlements </a:t>
            </a:r>
            <a:endParaRPr lang="en-ZA" dirty="0"/>
          </a:p>
        </p:txBody>
      </p:sp>
      <p:sp>
        <p:nvSpPr>
          <p:cNvPr id="10" name="Oval 9">
            <a:extLst>
              <a:ext uri="{FF2B5EF4-FFF2-40B4-BE49-F238E27FC236}">
                <a16:creationId xmlns:a16="http://schemas.microsoft.com/office/drawing/2014/main" id="{7B59DCC2-92CD-FA0B-714F-CD229BAD6AE5}"/>
              </a:ext>
            </a:extLst>
          </p:cNvPr>
          <p:cNvSpPr/>
          <p:nvPr/>
        </p:nvSpPr>
        <p:spPr>
          <a:xfrm>
            <a:off x="9077326" y="4030163"/>
            <a:ext cx="2475820" cy="1319348"/>
          </a:xfrm>
          <a:prstGeom prst="ellipse">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lang="en-US" dirty="0"/>
              <a:t>Raising families </a:t>
            </a:r>
            <a:endParaRPr lang="en-ZA" dirty="0"/>
          </a:p>
        </p:txBody>
      </p:sp>
    </p:spTree>
    <p:extLst>
      <p:ext uri="{BB962C8B-B14F-4D97-AF65-F5344CB8AC3E}">
        <p14:creationId xmlns:p14="http://schemas.microsoft.com/office/powerpoint/2010/main" val="1981945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p:cNvGraphicFramePr/>
          <p:nvPr>
            <p:extLst>
              <p:ext uri="{D42A27DB-BD31-4B8C-83A1-F6EECF244321}">
                <p14:modId xmlns:p14="http://schemas.microsoft.com/office/powerpoint/2010/main" val="2613743884"/>
              </p:ext>
            </p:extLst>
          </p:nvPr>
        </p:nvGraphicFramePr>
        <p:xfrm>
          <a:off x="1026160" y="549849"/>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6679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2CB47-416A-3D1C-78F4-336865BBA3A3}"/>
              </a:ext>
            </a:extLst>
          </p:cNvPr>
          <p:cNvSpPr>
            <a:spLocks noGrp="1"/>
          </p:cNvSpPr>
          <p:nvPr>
            <p:ph type="title"/>
          </p:nvPr>
        </p:nvSpPr>
        <p:spPr>
          <a:xfrm>
            <a:off x="104775" y="286603"/>
            <a:ext cx="11934825" cy="1450757"/>
          </a:xfrm>
          <a:solidFill>
            <a:schemeClr val="accent2"/>
          </a:solidFill>
        </p:spPr>
        <p:txBody>
          <a:bodyPr/>
          <a:lstStyle/>
          <a:p>
            <a:pPr algn="ctr"/>
            <a:r>
              <a:rPr lang="en-US" b="1" dirty="0"/>
              <a:t>Why housing in social work  </a:t>
            </a:r>
            <a:endParaRPr lang="en-ZA" b="1" dirty="0"/>
          </a:p>
        </p:txBody>
      </p:sp>
      <p:sp>
        <p:nvSpPr>
          <p:cNvPr id="3" name="Content Placeholder 2">
            <a:extLst>
              <a:ext uri="{FF2B5EF4-FFF2-40B4-BE49-F238E27FC236}">
                <a16:creationId xmlns:a16="http://schemas.microsoft.com/office/drawing/2014/main" id="{839B6F4C-279C-3219-265E-A3FEB617489A}"/>
              </a:ext>
            </a:extLst>
          </p:cNvPr>
          <p:cNvSpPr>
            <a:spLocks noGrp="1"/>
          </p:cNvSpPr>
          <p:nvPr>
            <p:ph idx="1"/>
          </p:nvPr>
        </p:nvSpPr>
        <p:spPr>
          <a:xfrm>
            <a:off x="200025" y="1737360"/>
            <a:ext cx="11887200" cy="4634865"/>
          </a:xfrm>
        </p:spPr>
        <p:txBody>
          <a:bodyPr>
            <a:normAutofit/>
          </a:bodyPr>
          <a:lstStyle/>
          <a:p>
            <a:pPr algn="just">
              <a:buFont typeface="Wingdings" panose="05000000000000000000" pitchFamily="2" charset="2"/>
              <a:buChar char="§"/>
            </a:pPr>
            <a:r>
              <a:rPr lang="en-US" sz="2400" dirty="0">
                <a:solidFill>
                  <a:schemeClr val="tx1"/>
                </a:solidFill>
              </a:rPr>
              <a:t>Early theoretical social policy arguments of whether to </a:t>
            </a:r>
            <a:r>
              <a:rPr lang="en-US" sz="2400" dirty="0" err="1">
                <a:solidFill>
                  <a:schemeClr val="tx1"/>
                </a:solidFill>
              </a:rPr>
              <a:t>prioritise</a:t>
            </a:r>
            <a:r>
              <a:rPr lang="en-US" sz="2400" dirty="0">
                <a:solidFill>
                  <a:schemeClr val="tx1"/>
                </a:solidFill>
              </a:rPr>
              <a:t> housing or capital growth: (</a:t>
            </a:r>
            <a:r>
              <a:rPr lang="en-US" sz="2400" i="1" dirty="0">
                <a:solidFill>
                  <a:schemeClr val="tx1"/>
                </a:solidFill>
              </a:rPr>
              <a:t>consumer goods, social overhead, resource absorbers, tying up financial resources for a long time, contributing to inflation throwing money into a bottomless pit</a:t>
            </a:r>
            <a:r>
              <a:rPr lang="en-US" sz="2400" dirty="0">
                <a:solidFill>
                  <a:schemeClr val="tx1"/>
                </a:solidFill>
              </a:rPr>
              <a:t>) (</a:t>
            </a:r>
            <a:r>
              <a:rPr lang="en-US" sz="2400" dirty="0" err="1">
                <a:solidFill>
                  <a:schemeClr val="tx1"/>
                </a:solidFill>
              </a:rPr>
              <a:t>Arku</a:t>
            </a:r>
            <a:r>
              <a:rPr lang="en-US" sz="2400" dirty="0">
                <a:solidFill>
                  <a:schemeClr val="tx1"/>
                </a:solidFill>
              </a:rPr>
              <a:t>, 2004). </a:t>
            </a:r>
          </a:p>
          <a:p>
            <a:pPr algn="just">
              <a:buFont typeface="Wingdings" panose="05000000000000000000" pitchFamily="2" charset="2"/>
              <a:buChar char="§"/>
            </a:pPr>
            <a:r>
              <a:rPr lang="en-US" sz="2400" dirty="0">
                <a:solidFill>
                  <a:schemeClr val="tx1"/>
                </a:solidFill>
              </a:rPr>
              <a:t>Housing is inherently part of social welfare; it is key to foster social development, and it must be discussed in the same table as other welfare priorities (Carter, &amp; </a:t>
            </a:r>
            <a:r>
              <a:rPr lang="en-US" sz="2400" dirty="0" err="1">
                <a:solidFill>
                  <a:schemeClr val="tx1"/>
                </a:solidFill>
              </a:rPr>
              <a:t>Polevychok</a:t>
            </a:r>
            <a:r>
              <a:rPr lang="en-US" sz="2400" dirty="0">
                <a:solidFill>
                  <a:schemeClr val="tx1"/>
                </a:solidFill>
              </a:rPr>
              <a:t>, 2004). </a:t>
            </a:r>
          </a:p>
          <a:p>
            <a:pPr algn="just">
              <a:buFont typeface="Wingdings" panose="05000000000000000000" pitchFamily="2" charset="2"/>
              <a:buChar char="§"/>
            </a:pPr>
            <a:r>
              <a:rPr lang="en-US" sz="2400" dirty="0">
                <a:solidFill>
                  <a:schemeClr val="tx1"/>
                </a:solidFill>
              </a:rPr>
              <a:t>Housing as a right, fosters access to related rights (food, education, sanitation, water, livelihood, electricity, privacy, dignity, participation, spirituality etc. </a:t>
            </a:r>
          </a:p>
          <a:p>
            <a:pPr algn="just">
              <a:buFont typeface="Wingdings" panose="05000000000000000000" pitchFamily="2" charset="2"/>
              <a:buChar char="§"/>
            </a:pPr>
            <a:r>
              <a:rPr lang="en-US" sz="2400" dirty="0">
                <a:solidFill>
                  <a:schemeClr val="tx1"/>
                </a:solidFill>
              </a:rPr>
              <a:t>Human rights are interdependent, indivisible and interrelated (United Nations, 1948). </a:t>
            </a:r>
          </a:p>
          <a:p>
            <a:pPr algn="just">
              <a:buFont typeface="Wingdings" panose="05000000000000000000" pitchFamily="2" charset="2"/>
              <a:buChar char="§"/>
            </a:pPr>
            <a:r>
              <a:rPr lang="en-US" sz="2400" dirty="0">
                <a:solidFill>
                  <a:schemeClr val="tx1"/>
                </a:solidFill>
              </a:rPr>
              <a:t>The violation of one right affects the enjoyment of many other rights and vice versa. </a:t>
            </a:r>
          </a:p>
          <a:p>
            <a:pPr algn="just">
              <a:buFont typeface="Wingdings" panose="05000000000000000000" pitchFamily="2" charset="2"/>
              <a:buChar char="§"/>
            </a:pPr>
            <a:r>
              <a:rPr lang="en-US" sz="2400" dirty="0">
                <a:solidFill>
                  <a:schemeClr val="tx1"/>
                </a:solidFill>
              </a:rPr>
              <a:t>As emphasized in the Covenant. </a:t>
            </a:r>
          </a:p>
          <a:p>
            <a:pPr algn="just"/>
            <a:endParaRPr lang="en-ZA" sz="2400" dirty="0">
              <a:solidFill>
                <a:schemeClr val="tx1"/>
              </a:solidFill>
            </a:endParaRPr>
          </a:p>
        </p:txBody>
      </p:sp>
    </p:spTree>
    <p:extLst>
      <p:ext uri="{BB962C8B-B14F-4D97-AF65-F5344CB8AC3E}">
        <p14:creationId xmlns:p14="http://schemas.microsoft.com/office/powerpoint/2010/main" val="11689300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7D372-39C7-141F-585F-C12FB28211DF}"/>
              </a:ext>
            </a:extLst>
          </p:cNvPr>
          <p:cNvSpPr>
            <a:spLocks noGrp="1"/>
          </p:cNvSpPr>
          <p:nvPr>
            <p:ph type="title"/>
          </p:nvPr>
        </p:nvSpPr>
        <p:spPr>
          <a:xfrm>
            <a:off x="600075" y="286603"/>
            <a:ext cx="10991850" cy="1450757"/>
          </a:xfrm>
          <a:solidFill>
            <a:schemeClr val="accent2"/>
          </a:solidFill>
        </p:spPr>
        <p:txBody>
          <a:bodyPr/>
          <a:lstStyle/>
          <a:p>
            <a:r>
              <a:rPr lang="en-US" b="1" dirty="0"/>
              <a:t>Adequate housing as an integral asset to older persons </a:t>
            </a:r>
            <a:endParaRPr lang="en-ZA" b="1" dirty="0"/>
          </a:p>
        </p:txBody>
      </p:sp>
      <p:sp>
        <p:nvSpPr>
          <p:cNvPr id="3" name="Content Placeholder 2">
            <a:extLst>
              <a:ext uri="{FF2B5EF4-FFF2-40B4-BE49-F238E27FC236}">
                <a16:creationId xmlns:a16="http://schemas.microsoft.com/office/drawing/2014/main" id="{A61090DA-B0DF-71D7-B7A2-33F440B74279}"/>
              </a:ext>
            </a:extLst>
          </p:cNvPr>
          <p:cNvSpPr>
            <a:spLocks noGrp="1"/>
          </p:cNvSpPr>
          <p:nvPr>
            <p:ph idx="1"/>
          </p:nvPr>
        </p:nvSpPr>
        <p:spPr>
          <a:xfrm>
            <a:off x="438150" y="1737360"/>
            <a:ext cx="11563350" cy="4568190"/>
          </a:xfrm>
        </p:spPr>
        <p:txBody>
          <a:bodyPr>
            <a:normAutofit lnSpcReduction="10000"/>
          </a:bodyPr>
          <a:lstStyle/>
          <a:p>
            <a:pPr>
              <a:buFont typeface="Wingdings" panose="05000000000000000000" pitchFamily="2" charset="2"/>
              <a:buChar char="§"/>
            </a:pPr>
            <a:r>
              <a:rPr lang="en-US" sz="2200" dirty="0">
                <a:solidFill>
                  <a:schemeClr val="tx1"/>
                </a:solidFill>
              </a:rPr>
              <a:t>Housing is critical for older adults, some of whom are frail, have limited mobility due to old age-related comorbidities and disabilities.</a:t>
            </a:r>
          </a:p>
          <a:p>
            <a:pPr>
              <a:buFont typeface="Wingdings" panose="05000000000000000000" pitchFamily="2" charset="2"/>
              <a:buChar char="§"/>
            </a:pPr>
            <a:r>
              <a:rPr lang="en-US" sz="2200" dirty="0">
                <a:solidFill>
                  <a:schemeClr val="tx1"/>
                </a:solidFill>
              </a:rPr>
              <a:t>Howden-Chapman et al. (2011) underline that older adults with dementia and other mental health illnesses need housing and enabling locations that proffer understanding, care, and patience for them to enjoy life in their old age. </a:t>
            </a:r>
          </a:p>
          <a:p>
            <a:pPr>
              <a:buFont typeface="Wingdings" panose="05000000000000000000" pitchFamily="2" charset="2"/>
              <a:buChar char="§"/>
            </a:pPr>
            <a:r>
              <a:rPr lang="en-US" sz="2200" dirty="0">
                <a:solidFill>
                  <a:schemeClr val="tx1"/>
                </a:solidFill>
              </a:rPr>
              <a:t>In their later years of life, it is fundamental that the housing environment aids their independence, affirms their belonging while also enabling them to bond with the larger society (Howden et al. 2011).</a:t>
            </a:r>
            <a:endParaRPr lang="en-ZA" sz="2200" dirty="0">
              <a:solidFill>
                <a:schemeClr val="tx1"/>
              </a:solidFill>
            </a:endParaRPr>
          </a:p>
          <a:p>
            <a:pPr>
              <a:buFont typeface="Wingdings" panose="05000000000000000000" pitchFamily="2" charset="2"/>
              <a:buChar char="§"/>
            </a:pPr>
            <a:r>
              <a:rPr lang="en-US" sz="2200" dirty="0">
                <a:solidFill>
                  <a:schemeClr val="tx1"/>
                </a:solidFill>
              </a:rPr>
              <a:t>Most houses and </a:t>
            </a:r>
            <a:r>
              <a:rPr lang="en-US" sz="2200" dirty="0" err="1">
                <a:solidFill>
                  <a:schemeClr val="tx1"/>
                </a:solidFill>
              </a:rPr>
              <a:t>neighbourhoods</a:t>
            </a:r>
            <a:r>
              <a:rPr lang="en-US" sz="2200" dirty="0">
                <a:solidFill>
                  <a:schemeClr val="tx1"/>
                </a:solidFill>
              </a:rPr>
              <a:t> are not adapted to the needs of poor older persons, making it impossible for this vulnerable population age group to engage in their activities of daily living activities (ADLs) (Howden-Chapman et al. 1999; DESA 2020).</a:t>
            </a:r>
          </a:p>
          <a:p>
            <a:pPr>
              <a:buFont typeface="Wingdings" panose="05000000000000000000" pitchFamily="2" charset="2"/>
              <a:buChar char="§"/>
            </a:pPr>
            <a:r>
              <a:rPr lang="en-US" sz="2200" dirty="0">
                <a:solidFill>
                  <a:schemeClr val="tx1"/>
                </a:solidFill>
              </a:rPr>
              <a:t>It forms part of complex discourses which incorporate shelter, the community, the personal and a nexus of relations that yield either negative or supportive meanings to the older persons.</a:t>
            </a:r>
          </a:p>
        </p:txBody>
      </p:sp>
    </p:spTree>
    <p:extLst>
      <p:ext uri="{BB962C8B-B14F-4D97-AF65-F5344CB8AC3E}">
        <p14:creationId xmlns:p14="http://schemas.microsoft.com/office/powerpoint/2010/main" val="1688986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D07C3-33C8-9109-1D31-F2CC95806AEE}"/>
              </a:ext>
            </a:extLst>
          </p:cNvPr>
          <p:cNvSpPr>
            <a:spLocks noGrp="1"/>
          </p:cNvSpPr>
          <p:nvPr>
            <p:ph type="title"/>
          </p:nvPr>
        </p:nvSpPr>
        <p:spPr>
          <a:xfrm>
            <a:off x="323849" y="286603"/>
            <a:ext cx="11287125" cy="1450757"/>
          </a:xfrm>
        </p:spPr>
        <p:txBody>
          <a:bodyPr/>
          <a:lstStyle/>
          <a:p>
            <a:r>
              <a:rPr lang="en-US" b="1" dirty="0"/>
              <a:t>Adequate housing as an integral asset to older persons </a:t>
            </a:r>
            <a:endParaRPr lang="en-ZA" dirty="0"/>
          </a:p>
        </p:txBody>
      </p:sp>
      <p:sp>
        <p:nvSpPr>
          <p:cNvPr id="3" name="Content Placeholder 2">
            <a:extLst>
              <a:ext uri="{FF2B5EF4-FFF2-40B4-BE49-F238E27FC236}">
                <a16:creationId xmlns:a16="http://schemas.microsoft.com/office/drawing/2014/main" id="{014225AD-555A-A628-E4F9-7DF94BCC6FBE}"/>
              </a:ext>
            </a:extLst>
          </p:cNvPr>
          <p:cNvSpPr>
            <a:spLocks noGrp="1"/>
          </p:cNvSpPr>
          <p:nvPr>
            <p:ph idx="1"/>
          </p:nvPr>
        </p:nvSpPr>
        <p:spPr>
          <a:xfrm>
            <a:off x="523875" y="1845733"/>
            <a:ext cx="10631805" cy="4412191"/>
          </a:xfrm>
        </p:spPr>
        <p:txBody>
          <a:bodyPr>
            <a:normAutofit/>
          </a:bodyPr>
          <a:lstStyle/>
          <a:p>
            <a:pPr marL="201168" lvl="1" indent="0">
              <a:buNone/>
            </a:pPr>
            <a:r>
              <a:rPr lang="en-US" sz="2400" b="0" i="0" dirty="0">
                <a:solidFill>
                  <a:srgbClr val="333333"/>
                </a:solidFill>
                <a:effectLst/>
              </a:rPr>
              <a:t>Overall, initiatives targeting older adults were mentioned under 12 different SDGs:</a:t>
            </a:r>
            <a:endParaRPr lang="en-ZA" sz="2400" b="0" i="0" dirty="0">
              <a:solidFill>
                <a:srgbClr val="202124"/>
              </a:solidFill>
              <a:effectLst/>
            </a:endParaRPr>
          </a:p>
          <a:p>
            <a:pPr lvl="1">
              <a:buFont typeface="Wingdings" panose="05000000000000000000" pitchFamily="2" charset="2"/>
              <a:buChar char="§"/>
            </a:pPr>
            <a:r>
              <a:rPr lang="en-ZA" sz="2000" b="0" i="0" dirty="0">
                <a:solidFill>
                  <a:srgbClr val="202124"/>
                </a:solidFill>
                <a:effectLst/>
              </a:rPr>
              <a:t>SDG 1 (No Poverty), SDG 2 (Zero Hunger) </a:t>
            </a:r>
          </a:p>
          <a:p>
            <a:pPr lvl="1">
              <a:buFont typeface="Wingdings" panose="05000000000000000000" pitchFamily="2" charset="2"/>
              <a:buChar char="§"/>
            </a:pPr>
            <a:r>
              <a:rPr lang="en-ZA" sz="2000" b="0" i="0" dirty="0">
                <a:solidFill>
                  <a:srgbClr val="202124"/>
                </a:solidFill>
                <a:effectLst/>
              </a:rPr>
              <a:t>SDG 3 (Good Health and Wellbeing) </a:t>
            </a:r>
          </a:p>
          <a:p>
            <a:pPr lvl="1">
              <a:buFont typeface="Wingdings" panose="05000000000000000000" pitchFamily="2" charset="2"/>
              <a:buChar char="§"/>
            </a:pPr>
            <a:r>
              <a:rPr lang="en-ZA" sz="2000" b="0" i="0" dirty="0">
                <a:solidFill>
                  <a:srgbClr val="202124"/>
                </a:solidFill>
                <a:effectLst/>
              </a:rPr>
              <a:t>SDG 4 (Quality Education) </a:t>
            </a:r>
          </a:p>
          <a:p>
            <a:pPr lvl="1">
              <a:buFont typeface="Wingdings" panose="05000000000000000000" pitchFamily="2" charset="2"/>
              <a:buChar char="§"/>
            </a:pPr>
            <a:r>
              <a:rPr lang="en-ZA" sz="2000" b="0" i="0" dirty="0">
                <a:solidFill>
                  <a:srgbClr val="202124"/>
                </a:solidFill>
                <a:effectLst/>
              </a:rPr>
              <a:t>SDG 5 (Gender Equality) </a:t>
            </a:r>
          </a:p>
          <a:p>
            <a:pPr lvl="1">
              <a:buFont typeface="Wingdings" panose="05000000000000000000" pitchFamily="2" charset="2"/>
              <a:buChar char="§"/>
            </a:pPr>
            <a:r>
              <a:rPr lang="en-ZA" sz="2000" b="0" i="0" dirty="0">
                <a:solidFill>
                  <a:srgbClr val="202124"/>
                </a:solidFill>
                <a:effectLst/>
              </a:rPr>
              <a:t>SDG 8 (Decent Work and Economic Growth)</a:t>
            </a:r>
          </a:p>
          <a:p>
            <a:pPr lvl="1">
              <a:buFont typeface="Wingdings" panose="05000000000000000000" pitchFamily="2" charset="2"/>
              <a:buChar char="§"/>
            </a:pPr>
            <a:r>
              <a:rPr lang="en-ZA" sz="2000" b="0" i="0" dirty="0">
                <a:solidFill>
                  <a:srgbClr val="202124"/>
                </a:solidFill>
                <a:effectLst/>
              </a:rPr>
              <a:t>SDG 9 (Industry, Innovation and Infrastructure)</a:t>
            </a:r>
          </a:p>
          <a:p>
            <a:pPr lvl="1">
              <a:buFont typeface="Wingdings" panose="05000000000000000000" pitchFamily="2" charset="2"/>
              <a:buChar char="§"/>
            </a:pPr>
            <a:r>
              <a:rPr lang="en-US" sz="2000" b="0" i="0" dirty="0">
                <a:solidFill>
                  <a:srgbClr val="333333"/>
                </a:solidFill>
                <a:effectLst/>
              </a:rPr>
              <a:t>SDG 10 (</a:t>
            </a:r>
            <a:r>
              <a:rPr lang="en-US" sz="2000" b="0" dirty="0">
                <a:solidFill>
                  <a:srgbClr val="333333"/>
                </a:solidFill>
                <a:effectLst/>
              </a:rPr>
              <a:t>Reduced Inequalities)</a:t>
            </a:r>
          </a:p>
          <a:p>
            <a:pPr lvl="1">
              <a:buFont typeface="Wingdings" panose="05000000000000000000" pitchFamily="2" charset="2"/>
              <a:buChar char="§"/>
            </a:pPr>
            <a:r>
              <a:rPr lang="en-US" sz="2000" b="0" dirty="0">
                <a:solidFill>
                  <a:srgbClr val="333333"/>
                </a:solidFill>
                <a:effectLst/>
              </a:rPr>
              <a:t>SDG 11 (Sustainable Cities and Communities)</a:t>
            </a:r>
          </a:p>
          <a:p>
            <a:pPr lvl="1">
              <a:buFont typeface="Wingdings" panose="05000000000000000000" pitchFamily="2" charset="2"/>
              <a:buChar char="§"/>
            </a:pPr>
            <a:r>
              <a:rPr lang="en-US" sz="2000" b="0" dirty="0">
                <a:solidFill>
                  <a:srgbClr val="333333"/>
                </a:solidFill>
                <a:effectLst/>
              </a:rPr>
              <a:t>SDG 13 (Climate Action) </a:t>
            </a:r>
          </a:p>
          <a:p>
            <a:pPr lvl="1">
              <a:buFont typeface="Wingdings" panose="05000000000000000000" pitchFamily="2" charset="2"/>
              <a:buChar char="§"/>
            </a:pPr>
            <a:r>
              <a:rPr lang="en-US" sz="2000" b="0" dirty="0">
                <a:solidFill>
                  <a:srgbClr val="333333"/>
                </a:solidFill>
                <a:effectLst/>
              </a:rPr>
              <a:t>SDG 16 (Peace, Justice and Strong Institutions</a:t>
            </a:r>
            <a:r>
              <a:rPr lang="en-US" sz="2000" b="0" i="0" dirty="0">
                <a:solidFill>
                  <a:srgbClr val="333333"/>
                </a:solidFill>
                <a:effectLst/>
              </a:rPr>
              <a:t>)</a:t>
            </a:r>
          </a:p>
          <a:p>
            <a:pPr lvl="1">
              <a:buFont typeface="Wingdings" panose="05000000000000000000" pitchFamily="2" charset="2"/>
              <a:buChar char="§"/>
            </a:pPr>
            <a:r>
              <a:rPr lang="en-US" sz="2000" b="0" i="0" dirty="0">
                <a:solidFill>
                  <a:srgbClr val="333333"/>
                </a:solidFill>
                <a:effectLst/>
              </a:rPr>
              <a:t>SDG </a:t>
            </a:r>
            <a:r>
              <a:rPr lang="en-US" sz="2000" b="0" dirty="0">
                <a:solidFill>
                  <a:srgbClr val="333333"/>
                </a:solidFill>
                <a:effectLst/>
              </a:rPr>
              <a:t>17 (Partnerships for the Goals).</a:t>
            </a:r>
            <a:endParaRPr lang="en-ZA" sz="2000" dirty="0"/>
          </a:p>
          <a:p>
            <a:endParaRPr lang="en-ZA" dirty="0"/>
          </a:p>
        </p:txBody>
      </p:sp>
    </p:spTree>
    <p:extLst>
      <p:ext uri="{BB962C8B-B14F-4D97-AF65-F5344CB8AC3E}">
        <p14:creationId xmlns:p14="http://schemas.microsoft.com/office/powerpoint/2010/main" val="12523017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91C6E-8041-920A-C694-2FC03F8CBDA0}"/>
              </a:ext>
            </a:extLst>
          </p:cNvPr>
          <p:cNvSpPr>
            <a:spLocks noGrp="1"/>
          </p:cNvSpPr>
          <p:nvPr>
            <p:ph type="title"/>
          </p:nvPr>
        </p:nvSpPr>
        <p:spPr>
          <a:xfrm>
            <a:off x="0" y="286603"/>
            <a:ext cx="12192000" cy="1450757"/>
          </a:xfrm>
          <a:solidFill>
            <a:schemeClr val="accent2"/>
          </a:solidFill>
        </p:spPr>
        <p:txBody>
          <a:bodyPr/>
          <a:lstStyle/>
          <a:p>
            <a:pPr algn="ctr"/>
            <a:r>
              <a:rPr lang="en-US" b="1" dirty="0"/>
              <a:t>Material and Methods </a:t>
            </a:r>
            <a:endParaRPr lang="en-ZA" b="1" dirty="0"/>
          </a:p>
        </p:txBody>
      </p:sp>
      <p:sp>
        <p:nvSpPr>
          <p:cNvPr id="3" name="Content Placeholder 2">
            <a:extLst>
              <a:ext uri="{FF2B5EF4-FFF2-40B4-BE49-F238E27FC236}">
                <a16:creationId xmlns:a16="http://schemas.microsoft.com/office/drawing/2014/main" id="{4E87011A-95A1-7E08-48AE-8E4CB55E53B5}"/>
              </a:ext>
            </a:extLst>
          </p:cNvPr>
          <p:cNvSpPr>
            <a:spLocks noGrp="1"/>
          </p:cNvSpPr>
          <p:nvPr>
            <p:ph idx="1"/>
          </p:nvPr>
        </p:nvSpPr>
        <p:spPr>
          <a:xfrm>
            <a:off x="243840" y="1737360"/>
            <a:ext cx="11605260" cy="4568190"/>
          </a:xfrm>
        </p:spPr>
        <p:txBody>
          <a:bodyPr>
            <a:noAutofit/>
          </a:bodyPr>
          <a:lstStyle/>
          <a:p>
            <a:pPr>
              <a:buFont typeface="Wingdings" panose="05000000000000000000" pitchFamily="2" charset="2"/>
              <a:buChar char="§"/>
            </a:pPr>
            <a:r>
              <a:rPr lang="en-US" sz="2400" dirty="0">
                <a:solidFill>
                  <a:schemeClr val="tx1"/>
                </a:solidFill>
              </a:rPr>
              <a:t>A qualitative study </a:t>
            </a:r>
            <a:r>
              <a:rPr lang="en-US" sz="2400" dirty="0" err="1">
                <a:solidFill>
                  <a:schemeClr val="tx1"/>
                </a:solidFill>
              </a:rPr>
              <a:t>utilising</a:t>
            </a:r>
            <a:r>
              <a:rPr lang="en-US" sz="2400" dirty="0">
                <a:solidFill>
                  <a:schemeClr val="tx1"/>
                </a:solidFill>
              </a:rPr>
              <a:t> an exploratory design aimed to explore the housing experiences of 9 older persons and tapping into their perceptions of vulnerability  (security and safety). </a:t>
            </a:r>
          </a:p>
          <a:p>
            <a:pPr>
              <a:buFont typeface="Wingdings" panose="05000000000000000000" pitchFamily="2" charset="2"/>
              <a:buChar char="§"/>
            </a:pPr>
            <a:r>
              <a:rPr lang="en-US" sz="2400" dirty="0">
                <a:solidFill>
                  <a:schemeClr val="tx1"/>
                </a:solidFill>
              </a:rPr>
              <a:t>The study was conducted in Alexander, a low-income community Northeast of Johannesburg, an area largely known for its largely informal housing, violent crime, and high prevalence of HIV/AIDS (</a:t>
            </a:r>
            <a:r>
              <a:rPr lang="en-US" sz="2400" dirty="0" err="1">
                <a:solidFill>
                  <a:schemeClr val="tx1"/>
                </a:solidFill>
              </a:rPr>
              <a:t>Nyakapoto</a:t>
            </a:r>
            <a:r>
              <a:rPr lang="en-US" sz="2400" dirty="0">
                <a:solidFill>
                  <a:schemeClr val="tx1"/>
                </a:solidFill>
              </a:rPr>
              <a:t>, 2014). </a:t>
            </a:r>
          </a:p>
          <a:p>
            <a:pPr>
              <a:buFont typeface="Wingdings" panose="05000000000000000000" pitchFamily="2" charset="2"/>
              <a:buChar char="§"/>
            </a:pPr>
            <a:r>
              <a:rPr lang="en-US" sz="2400" dirty="0">
                <a:solidFill>
                  <a:schemeClr val="tx1"/>
                </a:solidFill>
              </a:rPr>
              <a:t>Consonant with the social and economic exclusion of this older persons and also this location, the study was underpinned by a social exclusion lens.</a:t>
            </a:r>
          </a:p>
          <a:p>
            <a:pPr>
              <a:buFont typeface="Wingdings" panose="05000000000000000000" pitchFamily="2" charset="2"/>
              <a:buChar char="§"/>
            </a:pPr>
            <a:r>
              <a:rPr lang="en-US" sz="2400" dirty="0">
                <a:solidFill>
                  <a:schemeClr val="tx1"/>
                </a:solidFill>
              </a:rPr>
              <a:t>Population – older adults, male or female who lived in the area and had own form of housing. </a:t>
            </a:r>
          </a:p>
          <a:p>
            <a:pPr>
              <a:buFont typeface="Wingdings" panose="05000000000000000000" pitchFamily="2" charset="2"/>
              <a:buChar char="§"/>
            </a:pPr>
            <a:r>
              <a:rPr lang="en-US" sz="2400" dirty="0">
                <a:solidFill>
                  <a:schemeClr val="tx1"/>
                </a:solidFill>
              </a:rPr>
              <a:t>Sampling – snowball sampling, an NPO used as a gatekeeper. </a:t>
            </a:r>
          </a:p>
          <a:p>
            <a:pPr>
              <a:buFont typeface="Wingdings" panose="05000000000000000000" pitchFamily="2" charset="2"/>
              <a:buChar char="§"/>
            </a:pPr>
            <a:r>
              <a:rPr lang="en-US" sz="2400" dirty="0">
                <a:solidFill>
                  <a:schemeClr val="tx1"/>
                </a:solidFill>
              </a:rPr>
              <a:t>Semi-structured interviews were conducted </a:t>
            </a:r>
          </a:p>
          <a:p>
            <a:pPr>
              <a:buFont typeface="Wingdings" panose="05000000000000000000" pitchFamily="2" charset="2"/>
              <a:buChar char="§"/>
            </a:pPr>
            <a:endParaRPr lang="en-US" sz="2400" dirty="0">
              <a:solidFill>
                <a:schemeClr val="tx1"/>
              </a:solidFill>
            </a:endParaRPr>
          </a:p>
          <a:p>
            <a:pPr>
              <a:buFont typeface="Wingdings" panose="05000000000000000000" pitchFamily="2" charset="2"/>
              <a:buChar char="§"/>
            </a:pPr>
            <a:endParaRPr lang="en-US" sz="2400" dirty="0">
              <a:solidFill>
                <a:schemeClr val="tx1"/>
              </a:solidFill>
            </a:endParaRPr>
          </a:p>
          <a:p>
            <a:pPr marL="0" indent="0">
              <a:buNone/>
            </a:pPr>
            <a:endParaRPr lang="en-US" sz="2400" dirty="0">
              <a:solidFill>
                <a:schemeClr val="tx1"/>
              </a:solidFill>
            </a:endParaRPr>
          </a:p>
          <a:p>
            <a:pPr>
              <a:buFont typeface="Wingdings" panose="05000000000000000000" pitchFamily="2" charset="2"/>
              <a:buChar char="§"/>
            </a:pPr>
            <a:endParaRPr lang="en-ZA" sz="2400" dirty="0">
              <a:solidFill>
                <a:schemeClr val="tx1"/>
              </a:solidFill>
            </a:endParaRPr>
          </a:p>
        </p:txBody>
      </p:sp>
    </p:spTree>
    <p:extLst>
      <p:ext uri="{BB962C8B-B14F-4D97-AF65-F5344CB8AC3E}">
        <p14:creationId xmlns:p14="http://schemas.microsoft.com/office/powerpoint/2010/main" val="3905714790"/>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6736</TotalTime>
  <Words>1771</Words>
  <Application>Microsoft Office PowerPoint</Application>
  <PresentationFormat>Widescreen</PresentationFormat>
  <Paragraphs>99</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Calibri</vt:lpstr>
      <vt:lpstr>Calibri Light</vt:lpstr>
      <vt:lpstr>Wingdings</vt:lpstr>
      <vt:lpstr>Retrospect</vt:lpstr>
      <vt:lpstr>PowerPoint Presentation</vt:lpstr>
      <vt:lpstr>Aim of the presentation </vt:lpstr>
      <vt:lpstr>Presentation Outline </vt:lpstr>
      <vt:lpstr>Conceptualising housing </vt:lpstr>
      <vt:lpstr>PowerPoint Presentation</vt:lpstr>
      <vt:lpstr>Why housing in social work  </vt:lpstr>
      <vt:lpstr>Adequate housing as an integral asset to older persons </vt:lpstr>
      <vt:lpstr>Adequate housing as an integral asset to older persons </vt:lpstr>
      <vt:lpstr>Material and Methods </vt:lpstr>
      <vt:lpstr>PowerPoint Presentation</vt:lpstr>
      <vt:lpstr>Findings: Adapted to Vulnerability Themes</vt:lpstr>
      <vt:lpstr>Findings: Vulnerability Themes</vt:lpstr>
      <vt:lpstr>Findings cont’d</vt:lpstr>
      <vt:lpstr>Implications of these experiences on their wellbeing </vt:lpstr>
      <vt:lpstr>Implications of these experiences on their wellbeing </vt:lpstr>
      <vt:lpstr>Recommendations </vt:lpstr>
      <vt:lpstr>References</vt:lpstr>
      <vt:lpstr>PowerPoint Presentation</vt:lpstr>
    </vt:vector>
  </TitlesOfParts>
  <Company>University of Johannesburg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Housing as a basic human right: A reflection on South Africa</dc:title>
  <dc:creator>Sobantu, Mziwandile</dc:creator>
  <cp:lastModifiedBy>Sobantu, Mziwandile</cp:lastModifiedBy>
  <cp:revision>794</cp:revision>
  <dcterms:created xsi:type="dcterms:W3CDTF">2018-03-10T11:33:28Z</dcterms:created>
  <dcterms:modified xsi:type="dcterms:W3CDTF">2023-09-27T08:01:23Z</dcterms:modified>
</cp:coreProperties>
</file>