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9" r:id="rId22"/>
    <p:sldId id="279" r:id="rId23"/>
    <p:sldId id="280" r:id="rId24"/>
    <p:sldId id="281" r:id="rId25"/>
    <p:sldId id="282" r:id="rId26"/>
    <p:sldId id="283" r:id="rId27"/>
    <p:sldId id="284" r:id="rId28"/>
    <p:sldId id="285" r:id="rId29"/>
    <p:sldId id="286" r:id="rId30"/>
    <p:sldId id="287" r:id="rId31"/>
    <p:sldId id="288"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11056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0430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7558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118587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E23DC-DE3C-439D-B283-CE9B66168E03}" type="datetimeFigureOut">
              <a:rPr lang="en-ZA" smtClean="0"/>
              <a:t>2023/09/27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122648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249088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F7E23DC-DE3C-439D-B283-CE9B66168E03}" type="datetimeFigureOut">
              <a:rPr lang="en-ZA" smtClean="0"/>
              <a:t>2023/09/27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43282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F7E23DC-DE3C-439D-B283-CE9B66168E03}" type="datetimeFigureOut">
              <a:rPr lang="en-ZA" smtClean="0"/>
              <a:t>2023/09/27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31796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E23DC-DE3C-439D-B283-CE9B66168E03}" type="datetimeFigureOut">
              <a:rPr lang="en-ZA" smtClean="0"/>
              <a:t>2023/09/27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5057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92659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E23DC-DE3C-439D-B283-CE9B66168E03}" type="datetimeFigureOut">
              <a:rPr lang="en-ZA" smtClean="0"/>
              <a:t>2023/09/27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D3CA859-A0C5-445A-BD88-51A8948AADB2}" type="slidenum">
              <a:rPr lang="en-ZA" smtClean="0"/>
              <a:t>‹#›</a:t>
            </a:fld>
            <a:endParaRPr lang="en-ZA"/>
          </a:p>
        </p:txBody>
      </p:sp>
    </p:spTree>
    <p:extLst>
      <p:ext uri="{BB962C8B-B14F-4D97-AF65-F5344CB8AC3E}">
        <p14:creationId xmlns:p14="http://schemas.microsoft.com/office/powerpoint/2010/main" val="310663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E23DC-DE3C-439D-B283-CE9B66168E03}" type="datetimeFigureOut">
              <a:rPr lang="en-ZA" smtClean="0"/>
              <a:t>2023/09/27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CA859-A0C5-445A-BD88-51A8948AADB2}" type="slidenum">
              <a:rPr lang="en-ZA" smtClean="0"/>
              <a:t>‹#›</a:t>
            </a:fld>
            <a:endParaRPr lang="en-ZA"/>
          </a:p>
        </p:txBody>
      </p:sp>
    </p:spTree>
    <p:extLst>
      <p:ext uri="{BB962C8B-B14F-4D97-AF65-F5344CB8AC3E}">
        <p14:creationId xmlns:p14="http://schemas.microsoft.com/office/powerpoint/2010/main" val="302636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ectangle 7"/>
          <p:cNvSpPr/>
          <p:nvPr/>
        </p:nvSpPr>
        <p:spPr>
          <a:xfrm>
            <a:off x="0" y="6379408"/>
            <a:ext cx="9144000" cy="4785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4427984" y="2334072"/>
            <a:ext cx="4508400" cy="1477328"/>
          </a:xfrm>
          <a:prstGeom prst="rect">
            <a:avLst/>
          </a:prstGeom>
          <a:noFill/>
        </p:spPr>
        <p:txBody>
          <a:bodyPr wrap="square" rtlCol="0" anchor="ctr">
            <a:spAutoFit/>
            <a:scene3d>
              <a:camera prst="orthographicFront"/>
              <a:lightRig rig="threePt" dir="t">
                <a:rot lat="0" lon="0" rev="3000000"/>
              </a:lightRig>
            </a:scene3d>
            <a:sp3d extrusionH="57150" contourW="38100" prstMaterial="flat">
              <a:bevelT w="101600" h="82550" prst="riblet"/>
              <a:bevelB prst="convex"/>
              <a:extrusionClr>
                <a:schemeClr val="bg1"/>
              </a:extrusionClr>
              <a:contourClr>
                <a:schemeClr val="tx2">
                  <a:lumMod val="60000"/>
                  <a:lumOff val="40000"/>
                </a:schemeClr>
              </a:contourClr>
            </a:sp3d>
          </a:bodyPr>
          <a:lstStyle/>
          <a:p>
            <a:r>
              <a:rPr lang="en-ZA" sz="3000" dirty="0" smtClean="0">
                <a:solidFill>
                  <a:srgbClr val="C8AB4C"/>
                </a:solidFill>
                <a:latin typeface="Square721 BdEx BT" pitchFamily="34" charset="0"/>
              </a:rPr>
              <a:t>2023 ASASWEI CONFERENCE, DURBAN, KZN,SA</a:t>
            </a:r>
            <a:endParaRPr lang="en-ZA" sz="3000" dirty="0">
              <a:solidFill>
                <a:srgbClr val="C8AB4C"/>
              </a:solidFill>
              <a:latin typeface="Square721 BdEx BT" pitchFamily="34" charset="0"/>
            </a:endParaRPr>
          </a:p>
        </p:txBody>
      </p:sp>
      <p:sp>
        <p:nvSpPr>
          <p:cNvPr id="10" name="TextBox 9"/>
          <p:cNvSpPr txBox="1"/>
          <p:nvPr/>
        </p:nvSpPr>
        <p:spPr>
          <a:xfrm>
            <a:off x="5220072" y="5813018"/>
            <a:ext cx="3500288" cy="369332"/>
          </a:xfrm>
          <a:prstGeom prst="rect">
            <a:avLst/>
          </a:prstGeom>
          <a:noFill/>
        </p:spPr>
        <p:txBody>
          <a:bodyPr wrap="square" rtlCol="0" anchor="ctr">
            <a:spAutoFit/>
          </a:bodyPr>
          <a:lstStyle/>
          <a:p>
            <a:r>
              <a:rPr lang="en-ZA" dirty="0">
                <a:solidFill>
                  <a:srgbClr val="FF0000"/>
                </a:solidFill>
                <a:latin typeface="Albertus Extra Bold" pitchFamily="34" charset="0"/>
              </a:rPr>
              <a:t>Prof SF </a:t>
            </a:r>
            <a:r>
              <a:rPr lang="en-ZA" dirty="0" err="1" smtClean="0">
                <a:solidFill>
                  <a:srgbClr val="FF0000"/>
                </a:solidFill>
                <a:latin typeface="Albertus Extra Bold" pitchFamily="34" charset="0"/>
              </a:rPr>
              <a:t>Rapholo</a:t>
            </a:r>
            <a:endParaRPr lang="en-ZA" dirty="0">
              <a:solidFill>
                <a:srgbClr val="FF0000"/>
              </a:solidFill>
              <a:latin typeface="Albertus Extra Bold" pitchFamily="34" charset="0"/>
            </a:endParaRPr>
          </a:p>
        </p:txBody>
      </p:sp>
      <p:sp>
        <p:nvSpPr>
          <p:cNvPr id="11" name="TextBox 10"/>
          <p:cNvSpPr txBox="1"/>
          <p:nvPr/>
        </p:nvSpPr>
        <p:spPr>
          <a:xfrm>
            <a:off x="611560" y="4510620"/>
            <a:ext cx="841262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scene3d>
              <a:camera prst="orthographicFront"/>
              <a:lightRig rig="threePt" dir="t"/>
            </a:scene3d>
            <a:sp3d extrusionH="57150" contourW="12700">
              <a:bevelT w="63500" h="69850" prst="angle"/>
              <a:bevelB h="25400" prst="softRound"/>
              <a:contourClr>
                <a:schemeClr val="bg1"/>
              </a:contourClr>
            </a:sp3d>
          </a:bodyPr>
          <a:lstStyle/>
          <a:p>
            <a:r>
              <a:rPr lang="en-ZA" sz="2000" b="1" dirty="0" smtClean="0">
                <a:solidFill>
                  <a:schemeClr val="accent1"/>
                </a:solidFill>
              </a:rPr>
              <a:t>THE SHUTDOWN OF CHURCH SERVICES DURING COVID-19 IN SOUTH AFRICA: A SOCIAL WORK PERSPECTIVE</a:t>
            </a:r>
            <a:endParaRPr lang="en-ZA" sz="2000" dirty="0">
              <a:solidFill>
                <a:schemeClr val="accent1"/>
              </a:solidFill>
            </a:endParaRPr>
          </a:p>
        </p:txBody>
      </p:sp>
    </p:spTree>
    <p:extLst>
      <p:ext uri="{BB962C8B-B14F-4D97-AF65-F5344CB8AC3E}">
        <p14:creationId xmlns:p14="http://schemas.microsoft.com/office/powerpoint/2010/main" val="31609531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just">
              <a:buFont typeface="Wingdings" panose="05000000000000000000" pitchFamily="2" charset="2"/>
              <a:buChar char="§"/>
            </a:pPr>
            <a:r>
              <a:rPr lang="en-GB" dirty="0">
                <a:solidFill>
                  <a:schemeClr val="accent1"/>
                </a:solidFill>
              </a:rPr>
              <a:t>Social and physical gatherings such as funerals and church services were initially limited to 50 people, but after the President’s national address and introduction of the lockdown, such gatherings, particularly religious gatherings, were totally banned after it was </a:t>
            </a:r>
            <a:r>
              <a:rPr lang="en-GB" dirty="0" smtClean="0">
                <a:solidFill>
                  <a:schemeClr val="accent1"/>
                </a:solidFill>
              </a:rPr>
              <a:t>proven </a:t>
            </a:r>
            <a:r>
              <a:rPr lang="en-GB" dirty="0">
                <a:solidFill>
                  <a:schemeClr val="accent1"/>
                </a:solidFill>
              </a:rPr>
              <a:t>that they were super-spreaders of the virus. </a:t>
            </a:r>
            <a:endParaRPr lang="en-GB" dirty="0" smtClean="0">
              <a:solidFill>
                <a:schemeClr val="accent1"/>
              </a:solidFill>
            </a:endParaRPr>
          </a:p>
          <a:p>
            <a:pPr algn="just">
              <a:buFont typeface="Wingdings" panose="05000000000000000000" pitchFamily="2" charset="2"/>
              <a:buChar char="§"/>
            </a:pPr>
            <a:r>
              <a:rPr lang="en-GB" dirty="0">
                <a:solidFill>
                  <a:schemeClr val="accent1"/>
                </a:solidFill>
              </a:rPr>
              <a:t>Owing to the disturbing number of reported cases of COVID-19 during the initial 21  days of the national lockdown, President </a:t>
            </a:r>
            <a:r>
              <a:rPr lang="en-GB" dirty="0" err="1">
                <a:solidFill>
                  <a:schemeClr val="accent1"/>
                </a:solidFill>
              </a:rPr>
              <a:t>Ramaphosa</a:t>
            </a:r>
            <a:r>
              <a:rPr lang="en-GB" dirty="0">
                <a:solidFill>
                  <a:schemeClr val="accent1"/>
                </a:solidFill>
              </a:rPr>
              <a:t>—after consulting with the National Command Council (NCC) for COVID-19—extended the national lockdown to the end of April 2020, while continuing to observe the situation. </a:t>
            </a:r>
            <a:endParaRPr lang="en-GB" dirty="0" smtClean="0">
              <a:solidFill>
                <a:schemeClr val="accent1"/>
              </a:solidFill>
            </a:endParaRPr>
          </a:p>
          <a:p>
            <a:endParaRPr lang="en-ZA" dirty="0"/>
          </a:p>
        </p:txBody>
      </p:sp>
    </p:spTree>
    <p:extLst>
      <p:ext uri="{BB962C8B-B14F-4D97-AF65-F5344CB8AC3E}">
        <p14:creationId xmlns:p14="http://schemas.microsoft.com/office/powerpoint/2010/main" val="200838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just">
              <a:buFont typeface="Wingdings" panose="05000000000000000000" pitchFamily="2" charset="2"/>
              <a:buChar char="§"/>
            </a:pPr>
            <a:r>
              <a:rPr lang="en-GB" dirty="0">
                <a:solidFill>
                  <a:schemeClr val="accent1"/>
                </a:solidFill>
              </a:rPr>
              <a:t>It was during this time that a risk-adjusted strategy was developed to maintain the economy of South Africa. </a:t>
            </a:r>
          </a:p>
          <a:p>
            <a:pPr algn="just">
              <a:buFont typeface="Wingdings" panose="05000000000000000000" pitchFamily="2" charset="2"/>
              <a:buChar char="§"/>
            </a:pPr>
            <a:r>
              <a:rPr lang="en-GB" dirty="0">
                <a:solidFill>
                  <a:schemeClr val="accent1"/>
                </a:solidFill>
              </a:rPr>
              <a:t>The strategy was designed to include levels one to five, level one had had minimum restrictions while level five was the total shutdown. </a:t>
            </a:r>
          </a:p>
          <a:p>
            <a:pPr algn="just">
              <a:buFont typeface="Wingdings" panose="05000000000000000000" pitchFamily="2" charset="2"/>
              <a:buChar char="§"/>
            </a:pPr>
            <a:r>
              <a:rPr lang="en-GB" dirty="0">
                <a:solidFill>
                  <a:schemeClr val="accent1"/>
                </a:solidFill>
              </a:rPr>
              <a:t>This was done in order to protect peoples’ lives and avoid overwhelming the healthcare system. </a:t>
            </a:r>
            <a:endParaRPr lang="en-ZA" dirty="0">
              <a:solidFill>
                <a:schemeClr val="accent1"/>
              </a:solidFill>
            </a:endParaRPr>
          </a:p>
          <a:p>
            <a:pPr algn="just">
              <a:buFont typeface="Wingdings" panose="05000000000000000000" pitchFamily="2" charset="2"/>
              <a:buChar char="§"/>
            </a:pPr>
            <a:r>
              <a:rPr lang="en-ZA" dirty="0">
                <a:solidFill>
                  <a:schemeClr val="accent1"/>
                </a:solidFill>
              </a:rPr>
              <a:t>Despite the </a:t>
            </a:r>
            <a:r>
              <a:rPr lang="en-ZA" dirty="0" smtClean="0">
                <a:solidFill>
                  <a:schemeClr val="accent1"/>
                </a:solidFill>
              </a:rPr>
              <a:t>positive intention </a:t>
            </a:r>
            <a:r>
              <a:rPr lang="en-ZA" dirty="0">
                <a:solidFill>
                  <a:schemeClr val="accent1"/>
                </a:solidFill>
              </a:rPr>
              <a:t>of this measures, Christians who are reliant on church meetings to cope with their life challenges were tremendously affected.</a:t>
            </a:r>
          </a:p>
          <a:p>
            <a:endParaRPr lang="en-ZA" dirty="0"/>
          </a:p>
        </p:txBody>
      </p:sp>
    </p:spTree>
    <p:extLst>
      <p:ext uri="{BB962C8B-B14F-4D97-AF65-F5344CB8AC3E}">
        <p14:creationId xmlns:p14="http://schemas.microsoft.com/office/powerpoint/2010/main" val="34909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smtClean="0">
                <a:solidFill>
                  <a:schemeClr val="accent1"/>
                </a:solidFill>
              </a:rPr>
              <a:t>Many churches </a:t>
            </a:r>
            <a:r>
              <a:rPr lang="en-GB" dirty="0">
                <a:solidFill>
                  <a:schemeClr val="accent1"/>
                </a:solidFill>
              </a:rPr>
              <a:t>offered worship services via live streaming over the internet or Zoom video </a:t>
            </a:r>
            <a:r>
              <a:rPr lang="en-GB" dirty="0" smtClean="0">
                <a:solidFill>
                  <a:schemeClr val="accent1"/>
                </a:solidFill>
              </a:rPr>
              <a:t>conferencing (Brown,2020) </a:t>
            </a:r>
            <a:r>
              <a:rPr lang="en-GB" dirty="0">
                <a:solidFill>
                  <a:schemeClr val="accent1"/>
                </a:solidFill>
              </a:rPr>
              <a:t>which negatively affected the spiritual lives of many </a:t>
            </a:r>
            <a:r>
              <a:rPr lang="en-GB" dirty="0" smtClean="0">
                <a:solidFill>
                  <a:schemeClr val="accent1"/>
                </a:solidFill>
              </a:rPr>
              <a:t>Christians, </a:t>
            </a:r>
            <a:r>
              <a:rPr lang="en-GB" dirty="0">
                <a:solidFill>
                  <a:schemeClr val="accent1"/>
                </a:solidFill>
              </a:rPr>
              <a:t>particularly those who are used to attending weekly and Sunday fellowship services (e.g. Classical Pentecostals).</a:t>
            </a:r>
            <a:endParaRPr lang="en-ZA" dirty="0">
              <a:solidFill>
                <a:schemeClr val="accent1"/>
              </a:solidFill>
            </a:endParaRPr>
          </a:p>
        </p:txBody>
      </p:sp>
    </p:spTree>
    <p:extLst>
      <p:ext uri="{BB962C8B-B14F-4D97-AF65-F5344CB8AC3E}">
        <p14:creationId xmlns:p14="http://schemas.microsoft.com/office/powerpoint/2010/main" val="798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buFont typeface="Wingdings" panose="05000000000000000000" pitchFamily="2" charset="2"/>
              <a:buChar char="§"/>
            </a:pPr>
            <a:r>
              <a:rPr lang="en-GB" dirty="0">
                <a:solidFill>
                  <a:schemeClr val="accent1"/>
                </a:solidFill>
              </a:rPr>
              <a:t>According to the Bible, fellowship </a:t>
            </a:r>
            <a:r>
              <a:rPr lang="en-GB" dirty="0" smtClean="0">
                <a:solidFill>
                  <a:schemeClr val="accent1"/>
                </a:solidFill>
              </a:rPr>
              <a:t>entails unity </a:t>
            </a:r>
            <a:r>
              <a:rPr lang="en-GB" dirty="0">
                <a:solidFill>
                  <a:schemeClr val="accent1"/>
                </a:solidFill>
              </a:rPr>
              <a:t>of belief among believers that expresses itself as outward </a:t>
            </a:r>
            <a:r>
              <a:rPr lang="en-GB" dirty="0" smtClean="0">
                <a:solidFill>
                  <a:schemeClr val="accent1"/>
                </a:solidFill>
              </a:rPr>
              <a:t>engagement </a:t>
            </a:r>
            <a:r>
              <a:rPr lang="en-GB" dirty="0">
                <a:solidFill>
                  <a:schemeClr val="accent1"/>
                </a:solidFill>
              </a:rPr>
              <a:t>with Christ and one another to accomplish the will of God (refer to the book of Acts 2:24–47). </a:t>
            </a:r>
            <a:endParaRPr lang="en-GB" dirty="0" smtClean="0">
              <a:solidFill>
                <a:schemeClr val="accent1"/>
              </a:solidFill>
            </a:endParaRPr>
          </a:p>
          <a:p>
            <a:pPr algn="just">
              <a:buFont typeface="Wingdings" panose="05000000000000000000" pitchFamily="2" charset="2"/>
              <a:buChar char="§"/>
            </a:pPr>
            <a:r>
              <a:rPr lang="en-GB" dirty="0" smtClean="0">
                <a:solidFill>
                  <a:schemeClr val="accent1"/>
                </a:solidFill>
              </a:rPr>
              <a:t>In </a:t>
            </a:r>
            <a:r>
              <a:rPr lang="en-GB" dirty="0">
                <a:solidFill>
                  <a:schemeClr val="accent1"/>
                </a:solidFill>
              </a:rPr>
              <a:t>other words, for the plan or will of God to be accomplished effectively, believers must come together at one place and empower one another, thus allowing the </a:t>
            </a:r>
            <a:r>
              <a:rPr lang="en-GB" dirty="0" smtClean="0">
                <a:solidFill>
                  <a:schemeClr val="accent1"/>
                </a:solidFill>
              </a:rPr>
              <a:t>flow </a:t>
            </a:r>
            <a:r>
              <a:rPr lang="en-GB" dirty="0">
                <a:solidFill>
                  <a:schemeClr val="accent1"/>
                </a:solidFill>
              </a:rPr>
              <a:t>of the Holy Spirit to take over under the leadership of a spiritual leader. </a:t>
            </a:r>
            <a:endParaRPr lang="en-ZA" dirty="0">
              <a:solidFill>
                <a:schemeClr val="accent1"/>
              </a:solidFill>
            </a:endParaRPr>
          </a:p>
        </p:txBody>
      </p:sp>
    </p:spTree>
    <p:extLst>
      <p:ext uri="{BB962C8B-B14F-4D97-AF65-F5344CB8AC3E}">
        <p14:creationId xmlns:p14="http://schemas.microsoft.com/office/powerpoint/2010/main" val="268560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GB" dirty="0">
                <a:solidFill>
                  <a:schemeClr val="accent1"/>
                </a:solidFill>
              </a:rPr>
              <a:t>That is known as “fellowship” among Pentecostal Christians and COVID-19 has affected it immensely. </a:t>
            </a:r>
            <a:endParaRPr lang="en-ZA" dirty="0" smtClean="0">
              <a:solidFill>
                <a:schemeClr val="accent1"/>
              </a:solidFill>
            </a:endParaRPr>
          </a:p>
          <a:p>
            <a:pPr algn="just">
              <a:buFont typeface="Wingdings" panose="05000000000000000000" pitchFamily="2" charset="2"/>
              <a:buChar char="§"/>
            </a:pPr>
            <a:r>
              <a:rPr lang="en-GB" dirty="0" smtClean="0">
                <a:solidFill>
                  <a:schemeClr val="accent1"/>
                </a:solidFill>
              </a:rPr>
              <a:t>COVID-19 </a:t>
            </a:r>
            <a:r>
              <a:rPr lang="en-GB" dirty="0">
                <a:solidFill>
                  <a:schemeClr val="accent1"/>
                </a:solidFill>
              </a:rPr>
              <a:t>has affected not only Classical Pentecostal Christians, but also social work intervention. </a:t>
            </a:r>
            <a:endParaRPr lang="en-GB" dirty="0" smtClean="0">
              <a:solidFill>
                <a:schemeClr val="accent1"/>
              </a:solidFill>
            </a:endParaRPr>
          </a:p>
        </p:txBody>
      </p:sp>
    </p:spTree>
    <p:extLst>
      <p:ext uri="{BB962C8B-B14F-4D97-AF65-F5344CB8AC3E}">
        <p14:creationId xmlns:p14="http://schemas.microsoft.com/office/powerpoint/2010/main" val="32623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solidFill>
                  <a:schemeClr val="accent1"/>
                </a:solidFill>
              </a:rPr>
              <a:t>Religion and spirituality are important attributes that cannot be ignored during social work intervention. </a:t>
            </a:r>
            <a:endParaRPr lang="en-GB" dirty="0" smtClean="0">
              <a:solidFill>
                <a:schemeClr val="accent1"/>
              </a:solidFill>
            </a:endParaRPr>
          </a:p>
          <a:p>
            <a:pPr>
              <a:buFont typeface="Wingdings" panose="05000000000000000000" pitchFamily="2" charset="2"/>
              <a:buChar char="§"/>
            </a:pPr>
            <a:r>
              <a:rPr lang="en-GB" dirty="0" smtClean="0">
                <a:solidFill>
                  <a:schemeClr val="accent1"/>
                </a:solidFill>
              </a:rPr>
              <a:t>During </a:t>
            </a:r>
            <a:r>
              <a:rPr lang="en-GB" dirty="0">
                <a:solidFill>
                  <a:schemeClr val="accent1"/>
                </a:solidFill>
              </a:rPr>
              <a:t>such intervention, clients cite prayer, meditation, rituals, church services and visualisation as internal resources and coping mechanisms from which they draw strength to cope with their life experiences.</a:t>
            </a:r>
            <a:endParaRPr lang="en-ZA" dirty="0">
              <a:solidFill>
                <a:schemeClr val="accent1"/>
              </a:solidFill>
            </a:endParaRPr>
          </a:p>
        </p:txBody>
      </p:sp>
    </p:spTree>
    <p:extLst>
      <p:ext uri="{BB962C8B-B14F-4D97-AF65-F5344CB8AC3E}">
        <p14:creationId xmlns:p14="http://schemas.microsoft.com/office/powerpoint/2010/main" val="424018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
            </a:pPr>
            <a:r>
              <a:rPr lang="en-ZA" dirty="0" smtClean="0">
                <a:solidFill>
                  <a:schemeClr val="accent1"/>
                </a:solidFill>
              </a:rPr>
              <a:t>Social work embraces the spiritual needs of clients (Oxhandler,2014).</a:t>
            </a:r>
          </a:p>
          <a:p>
            <a:pPr algn="just">
              <a:buFont typeface="Wingdings" panose="05000000000000000000" pitchFamily="2" charset="2"/>
              <a:buChar char="§"/>
            </a:pPr>
            <a:r>
              <a:rPr lang="en-ZA" dirty="0" smtClean="0">
                <a:solidFill>
                  <a:schemeClr val="accent1"/>
                </a:solidFill>
              </a:rPr>
              <a:t>To address these needs, social workers work very closely with spiritual leaders such as pastors.</a:t>
            </a:r>
          </a:p>
          <a:p>
            <a:pPr algn="just">
              <a:buFont typeface="Wingdings" panose="05000000000000000000" pitchFamily="2" charset="2"/>
              <a:buChar char="§"/>
            </a:pPr>
            <a:r>
              <a:rPr lang="en-GB" dirty="0">
                <a:solidFill>
                  <a:schemeClr val="accent1"/>
                </a:solidFill>
              </a:rPr>
              <a:t>The lockdown has required social workers to rethink their approach(</a:t>
            </a:r>
            <a:r>
              <a:rPr lang="en-GB" dirty="0" err="1">
                <a:solidFill>
                  <a:schemeClr val="accent1"/>
                </a:solidFill>
              </a:rPr>
              <a:t>es</a:t>
            </a:r>
            <a:r>
              <a:rPr lang="en-GB" dirty="0">
                <a:solidFill>
                  <a:schemeClr val="accent1"/>
                </a:solidFill>
              </a:rPr>
              <a:t>) to mitigate the absence of churches that have always played a crucial role in social work.</a:t>
            </a:r>
            <a:endParaRPr lang="en-ZA" dirty="0">
              <a:solidFill>
                <a:schemeClr val="accent1"/>
              </a:solidFill>
            </a:endParaRPr>
          </a:p>
        </p:txBody>
      </p:sp>
    </p:spTree>
    <p:extLst>
      <p:ext uri="{BB962C8B-B14F-4D97-AF65-F5344CB8AC3E}">
        <p14:creationId xmlns:p14="http://schemas.microsoft.com/office/powerpoint/2010/main" val="426190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FF0000"/>
                </a:solidFill>
              </a:rPr>
              <a:t>THEORETICAL FRAMEWORK</a:t>
            </a:r>
            <a:endParaRPr lang="en-ZA"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r>
              <a:rPr lang="en-GB" dirty="0">
                <a:solidFill>
                  <a:schemeClr val="accent1"/>
                </a:solidFill>
              </a:rPr>
              <a:t>Resilience theory is used </a:t>
            </a:r>
            <a:r>
              <a:rPr lang="en-GB" dirty="0" smtClean="0">
                <a:solidFill>
                  <a:schemeClr val="accent1"/>
                </a:solidFill>
              </a:rPr>
              <a:t>to </a:t>
            </a:r>
            <a:r>
              <a:rPr lang="en-GB" dirty="0">
                <a:solidFill>
                  <a:schemeClr val="accent1"/>
                </a:solidFill>
              </a:rPr>
              <a:t>understand the </a:t>
            </a:r>
            <a:r>
              <a:rPr lang="en-GB" dirty="0" smtClean="0">
                <a:solidFill>
                  <a:schemeClr val="accent1"/>
                </a:solidFill>
              </a:rPr>
              <a:t>influence </a:t>
            </a:r>
            <a:r>
              <a:rPr lang="en-GB" dirty="0">
                <a:solidFill>
                  <a:schemeClr val="accent1"/>
                </a:solidFill>
              </a:rPr>
              <a:t>of African Christian spirituality (Pentecostal Christianity, in particular) </a:t>
            </a:r>
            <a:r>
              <a:rPr lang="en-GB" dirty="0" smtClean="0">
                <a:solidFill>
                  <a:schemeClr val="accent1"/>
                </a:solidFill>
              </a:rPr>
              <a:t>dur</a:t>
            </a:r>
            <a:r>
              <a:rPr lang="en-GB" dirty="0">
                <a:solidFill>
                  <a:schemeClr val="accent1"/>
                </a:solidFill>
              </a:rPr>
              <a:t>i</a:t>
            </a:r>
            <a:r>
              <a:rPr lang="en-GB" dirty="0" smtClean="0">
                <a:solidFill>
                  <a:schemeClr val="accent1"/>
                </a:solidFill>
              </a:rPr>
              <a:t>ng </a:t>
            </a:r>
            <a:r>
              <a:rPr lang="en-GB" dirty="0">
                <a:solidFill>
                  <a:schemeClr val="accent1"/>
                </a:solidFill>
              </a:rPr>
              <a:t>social work intervention amid COVID-19 in South </a:t>
            </a:r>
            <a:r>
              <a:rPr lang="en-GB" dirty="0" smtClean="0">
                <a:solidFill>
                  <a:schemeClr val="accent1"/>
                </a:solidFill>
              </a:rPr>
              <a:t>Africa.</a:t>
            </a:r>
          </a:p>
          <a:p>
            <a:pPr algn="just">
              <a:buFont typeface="Wingdings" panose="05000000000000000000" pitchFamily="2" charset="2"/>
              <a:buChar char="§"/>
            </a:pPr>
            <a:r>
              <a:rPr lang="en-GB" dirty="0" smtClean="0">
                <a:solidFill>
                  <a:schemeClr val="accent1"/>
                </a:solidFill>
              </a:rPr>
              <a:t>Resilience theory was developed </a:t>
            </a:r>
            <a:r>
              <a:rPr lang="en-GB" dirty="0">
                <a:solidFill>
                  <a:schemeClr val="accent1"/>
                </a:solidFill>
              </a:rPr>
              <a:t>from several studies on </a:t>
            </a:r>
            <a:r>
              <a:rPr lang="en-GB" dirty="0" smtClean="0">
                <a:solidFill>
                  <a:schemeClr val="accent1"/>
                </a:solidFill>
              </a:rPr>
              <a:t>vulnerability</a:t>
            </a:r>
            <a:r>
              <a:rPr lang="en-GB" dirty="0">
                <a:solidFill>
                  <a:schemeClr val="accent1"/>
                </a:solidFill>
              </a:rPr>
              <a:t>, which were conducted by scholars such as </a:t>
            </a:r>
            <a:r>
              <a:rPr lang="en-GB" dirty="0" err="1">
                <a:solidFill>
                  <a:schemeClr val="accent1"/>
                </a:solidFill>
              </a:rPr>
              <a:t>Emmy</a:t>
            </a:r>
            <a:r>
              <a:rPr lang="en-GB" dirty="0">
                <a:solidFill>
                  <a:schemeClr val="accent1"/>
                </a:solidFill>
              </a:rPr>
              <a:t> Werner, Michael Rutter and Norman </a:t>
            </a:r>
            <a:r>
              <a:rPr lang="en-GB" dirty="0" err="1">
                <a:solidFill>
                  <a:schemeClr val="accent1"/>
                </a:solidFill>
              </a:rPr>
              <a:t>Garmezy</a:t>
            </a:r>
            <a:r>
              <a:rPr lang="en-GB" dirty="0">
                <a:solidFill>
                  <a:schemeClr val="accent1"/>
                </a:solidFill>
              </a:rPr>
              <a:t> in the late 1970s and early 1980s</a:t>
            </a:r>
            <a:endParaRPr lang="en-ZA" dirty="0">
              <a:solidFill>
                <a:schemeClr val="accent1"/>
              </a:solidFill>
            </a:endParaRPr>
          </a:p>
        </p:txBody>
      </p:sp>
    </p:spTree>
    <p:extLst>
      <p:ext uri="{BB962C8B-B14F-4D97-AF65-F5344CB8AC3E}">
        <p14:creationId xmlns:p14="http://schemas.microsoft.com/office/powerpoint/2010/main" val="234718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THEORETICAL FRAMEWORK</a:t>
            </a:r>
            <a:endParaRPr lang="en-ZA" dirty="0"/>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r>
              <a:rPr lang="en-ZA" dirty="0" smtClean="0">
                <a:solidFill>
                  <a:schemeClr val="accent1"/>
                </a:solidFill>
              </a:rPr>
              <a:t>Resilience Theory began to gain popularity in South Africa and currently critiqued by scholars such as Professor Adrian Van Breda from the University of Johannesburg (Van Breda,2001).</a:t>
            </a:r>
          </a:p>
          <a:p>
            <a:pPr algn="just">
              <a:buFont typeface="Wingdings" panose="05000000000000000000" pitchFamily="2" charset="2"/>
              <a:buChar char="§"/>
            </a:pPr>
            <a:r>
              <a:rPr lang="en-ZA" dirty="0" smtClean="0">
                <a:solidFill>
                  <a:schemeClr val="accent1"/>
                </a:solidFill>
              </a:rPr>
              <a:t>CPC resilience: Prayer, Actual church services,</a:t>
            </a:r>
            <a:r>
              <a:rPr lang="en-GB" dirty="0">
                <a:solidFill>
                  <a:schemeClr val="accent1"/>
                </a:solidFill>
              </a:rPr>
              <a:t> spiritual </a:t>
            </a:r>
            <a:r>
              <a:rPr lang="en-GB" dirty="0" smtClean="0">
                <a:solidFill>
                  <a:schemeClr val="accent1"/>
                </a:solidFill>
              </a:rPr>
              <a:t>values </a:t>
            </a:r>
            <a:r>
              <a:rPr lang="en-GB" dirty="0">
                <a:solidFill>
                  <a:schemeClr val="accent1"/>
                </a:solidFill>
              </a:rPr>
              <a:t>through </a:t>
            </a:r>
            <a:r>
              <a:rPr lang="en-GB" dirty="0" smtClean="0">
                <a:solidFill>
                  <a:schemeClr val="accent1"/>
                </a:solidFill>
              </a:rPr>
              <a:t>preaching and attending </a:t>
            </a:r>
            <a:r>
              <a:rPr lang="en-GB" dirty="0">
                <a:solidFill>
                  <a:schemeClr val="accent1"/>
                </a:solidFill>
              </a:rPr>
              <a:t>church, which </a:t>
            </a:r>
            <a:r>
              <a:rPr lang="en-GB" dirty="0" smtClean="0">
                <a:solidFill>
                  <a:schemeClr val="accent1"/>
                </a:solidFill>
              </a:rPr>
              <a:t>help </a:t>
            </a:r>
            <a:r>
              <a:rPr lang="en-GB" dirty="0">
                <a:solidFill>
                  <a:schemeClr val="accent1"/>
                </a:solidFill>
              </a:rPr>
              <a:t>them to manage their lives and relate well to others in their </a:t>
            </a:r>
            <a:r>
              <a:rPr lang="en-GB" dirty="0" smtClean="0">
                <a:solidFill>
                  <a:schemeClr val="accent1"/>
                </a:solidFill>
              </a:rPr>
              <a:t>surroundings</a:t>
            </a:r>
            <a:r>
              <a:rPr lang="en-GB" dirty="0">
                <a:solidFill>
                  <a:schemeClr val="accent1"/>
                </a:solidFill>
              </a:rPr>
              <a:t>.</a:t>
            </a:r>
            <a:endParaRPr lang="en-ZA" dirty="0">
              <a:solidFill>
                <a:schemeClr val="accent1"/>
              </a:solidFill>
            </a:endParaRPr>
          </a:p>
        </p:txBody>
      </p:sp>
    </p:spTree>
    <p:extLst>
      <p:ext uri="{BB962C8B-B14F-4D97-AF65-F5344CB8AC3E}">
        <p14:creationId xmlns:p14="http://schemas.microsoft.com/office/powerpoint/2010/main" val="234972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THEORETICAL FRAMEWORK</a:t>
            </a:r>
            <a:endParaRPr lang="en-ZA" dirty="0"/>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solidFill>
                  <a:schemeClr val="accent1"/>
                </a:solidFill>
              </a:rPr>
              <a:t>When facing adversity, Pentecostals turn to the church led by a pastor, where they encounter the power of the Holy Spirit through their full-body engagement with God. </a:t>
            </a:r>
            <a:endParaRPr lang="en-GB" dirty="0" smtClean="0">
              <a:solidFill>
                <a:schemeClr val="accent1"/>
              </a:solidFill>
            </a:endParaRPr>
          </a:p>
          <a:p>
            <a:pPr algn="just">
              <a:buFont typeface="Wingdings" panose="05000000000000000000" pitchFamily="2" charset="2"/>
              <a:buChar char="§"/>
            </a:pPr>
            <a:r>
              <a:rPr lang="en-GB" dirty="0" smtClean="0">
                <a:solidFill>
                  <a:schemeClr val="accent1"/>
                </a:solidFill>
              </a:rPr>
              <a:t>This </a:t>
            </a:r>
            <a:r>
              <a:rPr lang="en-GB" dirty="0">
                <a:solidFill>
                  <a:schemeClr val="accent1"/>
                </a:solidFill>
              </a:rPr>
              <a:t>enables them to bounce back and return to their normal level of functioning. </a:t>
            </a:r>
            <a:endParaRPr lang="en-ZA" dirty="0">
              <a:solidFill>
                <a:schemeClr val="accent1"/>
              </a:solidFill>
            </a:endParaRPr>
          </a:p>
        </p:txBody>
      </p:sp>
    </p:spTree>
    <p:extLst>
      <p:ext uri="{BB962C8B-B14F-4D97-AF65-F5344CB8AC3E}">
        <p14:creationId xmlns:p14="http://schemas.microsoft.com/office/powerpoint/2010/main" val="42762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FF0000"/>
                </a:solidFill>
                <a:latin typeface="Calibri" panose="020F0502020204030204" pitchFamily="34" charset="0"/>
              </a:rPr>
              <a:t>INTRODUCTION</a:t>
            </a:r>
            <a:endParaRPr lang="en-GB" sz="4000" b="1" dirty="0">
              <a:solidFill>
                <a:srgbClr val="FF0000"/>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algn="just">
              <a:lnSpc>
                <a:spcPct val="150000"/>
              </a:lnSpc>
              <a:buFont typeface="Wingdings" panose="05000000000000000000" pitchFamily="2" charset="2"/>
              <a:buChar char="§"/>
            </a:pPr>
            <a:r>
              <a:rPr lang="en-GB" sz="2800" dirty="0" smtClean="0">
                <a:solidFill>
                  <a:srgbClr val="0070C0"/>
                </a:solidFill>
                <a:latin typeface="Calibri" panose="020F0502020204030204" pitchFamily="34" charset="0"/>
              </a:rPr>
              <a:t>COVID-19 declared as a global pandemic (WHO,2020).</a:t>
            </a:r>
          </a:p>
          <a:p>
            <a:pPr algn="just">
              <a:lnSpc>
                <a:spcPct val="150000"/>
              </a:lnSpc>
              <a:buFont typeface="Wingdings" panose="05000000000000000000" pitchFamily="2" charset="2"/>
              <a:buChar char="§"/>
            </a:pPr>
            <a:r>
              <a:rPr lang="en-GB" sz="2800" dirty="0">
                <a:solidFill>
                  <a:srgbClr val="0070C0"/>
                </a:solidFill>
                <a:latin typeface="Calibri" panose="020F0502020204030204" pitchFamily="34" charset="0"/>
              </a:rPr>
              <a:t>Numerous entities-including churches were shut down to control the spread of coronavirus disease</a:t>
            </a:r>
            <a:r>
              <a:rPr lang="en-GB" sz="2800" dirty="0" smtClean="0">
                <a:solidFill>
                  <a:srgbClr val="0070C0"/>
                </a:solidFill>
                <a:latin typeface="Calibri" panose="020F0502020204030204" pitchFamily="34" charset="0"/>
              </a:rPr>
              <a:t>.</a:t>
            </a:r>
          </a:p>
          <a:p>
            <a:pPr algn="just">
              <a:lnSpc>
                <a:spcPct val="150000"/>
              </a:lnSpc>
              <a:buFont typeface="Wingdings" panose="05000000000000000000" pitchFamily="2" charset="2"/>
              <a:buChar char="§"/>
            </a:pPr>
            <a:r>
              <a:rPr lang="en-GB" sz="2800" dirty="0" smtClean="0">
                <a:solidFill>
                  <a:srgbClr val="0070C0"/>
                </a:solidFill>
                <a:latin typeface="Calibri" panose="020F0502020204030204" pitchFamily="34" charset="0"/>
              </a:rPr>
              <a:t>The outbreak of COVID-19 left many people including Christians devastated.</a:t>
            </a:r>
          </a:p>
          <a:p>
            <a:pPr algn="just">
              <a:lnSpc>
                <a:spcPct val="150000"/>
              </a:lnSpc>
              <a:buFont typeface="Wingdings" panose="05000000000000000000" pitchFamily="2" charset="2"/>
              <a:buChar char="§"/>
            </a:pPr>
            <a:endParaRPr lang="en-GB" sz="2800" dirty="0" smtClean="0">
              <a:solidFill>
                <a:srgbClr val="0070C0"/>
              </a:solidFill>
              <a:latin typeface="Calibri" panose="020F0502020204030204" pitchFamily="34" charset="0"/>
            </a:endParaRPr>
          </a:p>
          <a:p>
            <a:pPr algn="just">
              <a:lnSpc>
                <a:spcPct val="150000"/>
              </a:lnSpc>
              <a:buFont typeface="Wingdings" panose="05000000000000000000" pitchFamily="2" charset="2"/>
              <a:buChar char="§"/>
            </a:pPr>
            <a:endParaRPr lang="en-GB" sz="2800" b="1"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356595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THEORETICAL FRAMEWORK</a:t>
            </a:r>
            <a:endParaRPr lang="en-ZA" dirty="0"/>
          </a:p>
        </p:txBody>
      </p:sp>
      <p:sp>
        <p:nvSpPr>
          <p:cNvPr id="3" name="Content Placeholder 2"/>
          <p:cNvSpPr>
            <a:spLocks noGrp="1"/>
          </p:cNvSpPr>
          <p:nvPr>
            <p:ph idx="1"/>
          </p:nvPr>
        </p:nvSpPr>
        <p:spPr/>
        <p:txBody>
          <a:bodyPr>
            <a:normAutofit/>
          </a:bodyPr>
          <a:lstStyle/>
          <a:p>
            <a:pPr algn="just"/>
            <a:r>
              <a:rPr lang="en-GB" dirty="0">
                <a:solidFill>
                  <a:schemeClr val="accent1"/>
                </a:solidFill>
              </a:rPr>
              <a:t>The church plays an enormous role in building </a:t>
            </a:r>
            <a:r>
              <a:rPr lang="en-GB" dirty="0" smtClean="0">
                <a:solidFill>
                  <a:schemeClr val="accent1"/>
                </a:solidFill>
              </a:rPr>
              <a:t>resilience </a:t>
            </a:r>
            <a:r>
              <a:rPr lang="en-GB" dirty="0">
                <a:solidFill>
                  <a:schemeClr val="accent1"/>
                </a:solidFill>
              </a:rPr>
              <a:t>among congregants. </a:t>
            </a:r>
            <a:endParaRPr lang="en-GB" dirty="0" smtClean="0">
              <a:solidFill>
                <a:schemeClr val="accent1"/>
              </a:solidFill>
            </a:endParaRPr>
          </a:p>
          <a:p>
            <a:pPr algn="just"/>
            <a:r>
              <a:rPr lang="en-GB" dirty="0" smtClean="0">
                <a:solidFill>
                  <a:schemeClr val="accent1"/>
                </a:solidFill>
              </a:rPr>
              <a:t>It </a:t>
            </a:r>
            <a:r>
              <a:rPr lang="en-GB" dirty="0">
                <a:solidFill>
                  <a:schemeClr val="accent1"/>
                </a:solidFill>
              </a:rPr>
              <a:t>is also within the church that congregants are taught strategies that help them to become resilient. </a:t>
            </a:r>
            <a:endParaRPr lang="en-GB" dirty="0" smtClean="0">
              <a:solidFill>
                <a:schemeClr val="accent1"/>
              </a:solidFill>
            </a:endParaRPr>
          </a:p>
          <a:p>
            <a:pPr algn="just"/>
            <a:r>
              <a:rPr lang="en-GB" dirty="0" smtClean="0">
                <a:solidFill>
                  <a:schemeClr val="accent1"/>
                </a:solidFill>
              </a:rPr>
              <a:t>Christians overcome </a:t>
            </a:r>
            <a:r>
              <a:rPr lang="en-GB" dirty="0">
                <a:solidFill>
                  <a:schemeClr val="accent1"/>
                </a:solidFill>
              </a:rPr>
              <a:t>life challenges by being strengthened by </a:t>
            </a:r>
            <a:r>
              <a:rPr lang="en-GB" dirty="0" smtClean="0">
                <a:solidFill>
                  <a:schemeClr val="accent1"/>
                </a:solidFill>
              </a:rPr>
              <a:t>scriptures </a:t>
            </a:r>
            <a:r>
              <a:rPr lang="en-GB" dirty="0">
                <a:solidFill>
                  <a:schemeClr val="accent1"/>
                </a:solidFill>
              </a:rPr>
              <a:t>that they are taught at church on a </a:t>
            </a:r>
            <a:r>
              <a:rPr lang="en-GB" dirty="0" smtClean="0">
                <a:solidFill>
                  <a:schemeClr val="accent1"/>
                </a:solidFill>
              </a:rPr>
              <a:t>contact basis.</a:t>
            </a:r>
            <a:endParaRPr lang="en-ZA" dirty="0">
              <a:solidFill>
                <a:schemeClr val="accent1"/>
              </a:solidFill>
            </a:endParaRPr>
          </a:p>
        </p:txBody>
      </p:sp>
    </p:spTree>
    <p:extLst>
      <p:ext uri="{BB962C8B-B14F-4D97-AF65-F5344CB8AC3E}">
        <p14:creationId xmlns:p14="http://schemas.microsoft.com/office/powerpoint/2010/main" val="369244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FF0000"/>
                </a:solidFill>
              </a:rPr>
              <a:t>METHODOLOGY</a:t>
            </a:r>
            <a:endParaRPr lang="en-ZA" b="1"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GB" dirty="0">
                <a:solidFill>
                  <a:schemeClr val="accent1"/>
                </a:solidFill>
              </a:rPr>
              <a:t>An extensive integrative literature review was </a:t>
            </a:r>
            <a:r>
              <a:rPr lang="en-GB" dirty="0" smtClean="0">
                <a:solidFill>
                  <a:schemeClr val="accent1"/>
                </a:solidFill>
              </a:rPr>
              <a:t>conducted </a:t>
            </a:r>
            <a:r>
              <a:rPr lang="en-GB" dirty="0">
                <a:solidFill>
                  <a:schemeClr val="accent1"/>
                </a:solidFill>
              </a:rPr>
              <a:t>to give a clear picture of how COVID-19 has affected Pentecostal Christians and social work practice in South </a:t>
            </a:r>
            <a:r>
              <a:rPr lang="en-GB" dirty="0" smtClean="0">
                <a:solidFill>
                  <a:schemeClr val="accent1"/>
                </a:solidFill>
              </a:rPr>
              <a:t>Africa.</a:t>
            </a:r>
            <a:endParaRPr lang="en-ZA" dirty="0">
              <a:solidFill>
                <a:schemeClr val="accent1"/>
              </a:solidFill>
            </a:endParaRPr>
          </a:p>
        </p:txBody>
      </p:sp>
    </p:spTree>
    <p:extLst>
      <p:ext uri="{BB962C8B-B14F-4D97-AF65-F5344CB8AC3E}">
        <p14:creationId xmlns:p14="http://schemas.microsoft.com/office/powerpoint/2010/main" val="173963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08720"/>
            <a:ext cx="8208912" cy="566936"/>
          </a:xfrm>
        </p:spPr>
        <p:txBody>
          <a:bodyPr>
            <a:noAutofit/>
          </a:bodyPr>
          <a:lstStyle/>
          <a:p>
            <a:pPr algn="l"/>
            <a:r>
              <a:rPr lang="en-GB" sz="2400" b="1" dirty="0" smtClean="0">
                <a:solidFill>
                  <a:srgbClr val="FF0000"/>
                </a:solidFill>
              </a:rPr>
              <a:t>PENTECOSTAL CHRISTIANITY AND SOCIAL WORK INTERVENTION DURING COVID-19 IN SOUTH AFRICA</a:t>
            </a:r>
            <a:endParaRPr lang="en-ZA" sz="24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solidFill>
                  <a:schemeClr val="accent1"/>
                </a:solidFill>
              </a:rPr>
              <a:t>Church </a:t>
            </a:r>
            <a:r>
              <a:rPr lang="en-GB" dirty="0" smtClean="0">
                <a:solidFill>
                  <a:schemeClr val="accent1"/>
                </a:solidFill>
              </a:rPr>
              <a:t>services </a:t>
            </a:r>
            <a:r>
              <a:rPr lang="en-GB" dirty="0">
                <a:solidFill>
                  <a:schemeClr val="accent1"/>
                </a:solidFill>
              </a:rPr>
              <a:t>are part and parcel of Christian </a:t>
            </a:r>
            <a:r>
              <a:rPr lang="en-GB" dirty="0" smtClean="0">
                <a:solidFill>
                  <a:schemeClr val="accent1"/>
                </a:solidFill>
              </a:rPr>
              <a:t>spirituality.</a:t>
            </a:r>
          </a:p>
          <a:p>
            <a:pPr algn="just">
              <a:buFont typeface="Wingdings" panose="05000000000000000000" pitchFamily="2" charset="2"/>
              <a:buChar char="§"/>
            </a:pPr>
            <a:r>
              <a:rPr lang="en-GB" dirty="0">
                <a:solidFill>
                  <a:schemeClr val="accent1"/>
                </a:solidFill>
              </a:rPr>
              <a:t>For decades, social work practice has been largely </a:t>
            </a:r>
            <a:r>
              <a:rPr lang="en-GB" dirty="0" smtClean="0">
                <a:solidFill>
                  <a:schemeClr val="accent1"/>
                </a:solidFill>
              </a:rPr>
              <a:t>influenced </a:t>
            </a:r>
            <a:r>
              <a:rPr lang="en-GB" dirty="0">
                <a:solidFill>
                  <a:schemeClr val="accent1"/>
                </a:solidFill>
              </a:rPr>
              <a:t>by Christian spirituality; however, there has not been studies that rigorously and </a:t>
            </a:r>
            <a:r>
              <a:rPr lang="en-GB" dirty="0" smtClean="0">
                <a:solidFill>
                  <a:schemeClr val="accent1"/>
                </a:solidFill>
              </a:rPr>
              <a:t>specifically </a:t>
            </a:r>
            <a:r>
              <a:rPr lang="en-GB" dirty="0">
                <a:solidFill>
                  <a:schemeClr val="accent1"/>
                </a:solidFill>
              </a:rPr>
              <a:t>looked into </a:t>
            </a:r>
            <a:r>
              <a:rPr lang="en-GB" dirty="0" smtClean="0">
                <a:solidFill>
                  <a:schemeClr val="accent1"/>
                </a:solidFill>
              </a:rPr>
              <a:t>classical </a:t>
            </a:r>
            <a:r>
              <a:rPr lang="en-GB" dirty="0">
                <a:solidFill>
                  <a:schemeClr val="accent1"/>
                </a:solidFill>
              </a:rPr>
              <a:t>Pentecostalism.</a:t>
            </a:r>
            <a:endParaRPr lang="en-ZA" dirty="0">
              <a:solidFill>
                <a:schemeClr val="accent1"/>
              </a:solidFill>
            </a:endParaRPr>
          </a:p>
        </p:txBody>
      </p:sp>
    </p:spTree>
    <p:extLst>
      <p:ext uri="{BB962C8B-B14F-4D97-AF65-F5344CB8AC3E}">
        <p14:creationId xmlns:p14="http://schemas.microsoft.com/office/powerpoint/2010/main" val="270407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FF0000"/>
                </a:solidFill>
              </a:rPr>
              <a:t>PENTECOSTAL CHRISTIANITY AND SOCIAL WORK INTERVENTION DURING COVID-19 IN SOUTH AFRICA</a:t>
            </a:r>
            <a:endParaRPr lang="en-ZA" sz="2400" dirty="0"/>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smtClean="0">
                <a:solidFill>
                  <a:schemeClr val="accent1"/>
                </a:solidFill>
              </a:rPr>
              <a:t>Social </a:t>
            </a:r>
            <a:r>
              <a:rPr lang="en-GB" dirty="0">
                <a:solidFill>
                  <a:schemeClr val="accent1"/>
                </a:solidFill>
              </a:rPr>
              <a:t>workers </a:t>
            </a:r>
            <a:r>
              <a:rPr lang="en-GB" dirty="0" smtClean="0">
                <a:solidFill>
                  <a:schemeClr val="accent1"/>
                </a:solidFill>
              </a:rPr>
              <a:t>should be </a:t>
            </a:r>
            <a:r>
              <a:rPr lang="en-GB" dirty="0">
                <a:solidFill>
                  <a:schemeClr val="accent1"/>
                </a:solidFill>
              </a:rPr>
              <a:t>cognisant of the role that Christian spirituality plays in the well-being of their clients</a:t>
            </a:r>
            <a:r>
              <a:rPr lang="en-GB" dirty="0" smtClean="0">
                <a:solidFill>
                  <a:schemeClr val="accent1"/>
                </a:solidFill>
              </a:rPr>
              <a:t>.</a:t>
            </a:r>
          </a:p>
          <a:p>
            <a:pPr algn="just">
              <a:buFont typeface="Wingdings" panose="05000000000000000000" pitchFamily="2" charset="2"/>
              <a:buChar char="§"/>
            </a:pPr>
            <a:r>
              <a:rPr lang="en-GB" dirty="0" smtClean="0">
                <a:solidFill>
                  <a:schemeClr val="accent1"/>
                </a:solidFill>
              </a:rPr>
              <a:t>Clients </a:t>
            </a:r>
            <a:r>
              <a:rPr lang="en-GB" dirty="0">
                <a:solidFill>
                  <a:schemeClr val="accent1"/>
                </a:solidFill>
              </a:rPr>
              <a:t>indicate their faith in God and its related spiritual practices as major coping mechanism for their daily problems and </a:t>
            </a:r>
            <a:r>
              <a:rPr lang="en-GB" dirty="0" smtClean="0">
                <a:solidFill>
                  <a:schemeClr val="accent1"/>
                </a:solidFill>
              </a:rPr>
              <a:t>adversities (</a:t>
            </a:r>
            <a:r>
              <a:rPr lang="en-ZA" dirty="0">
                <a:solidFill>
                  <a:schemeClr val="accent1"/>
                </a:solidFill>
              </a:rPr>
              <a:t>Dykes &amp;</a:t>
            </a:r>
            <a:r>
              <a:rPr lang="en-ZA" dirty="0" smtClean="0">
                <a:solidFill>
                  <a:schemeClr val="accent1"/>
                </a:solidFill>
              </a:rPr>
              <a:t> Carelse,2019).</a:t>
            </a:r>
            <a:endParaRPr lang="en-ZA" dirty="0">
              <a:solidFill>
                <a:schemeClr val="accent1"/>
              </a:solidFill>
            </a:endParaRPr>
          </a:p>
        </p:txBody>
      </p:sp>
    </p:spTree>
    <p:extLst>
      <p:ext uri="{BB962C8B-B14F-4D97-AF65-F5344CB8AC3E}">
        <p14:creationId xmlns:p14="http://schemas.microsoft.com/office/powerpoint/2010/main" val="151371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FF0000"/>
                </a:solidFill>
              </a:rPr>
              <a:t>PENTECOSTAL CHRISTIANITY AND SOCIAL WORK INTERVENTION DURING COVID-19 IN SOUTH AFRICA</a:t>
            </a:r>
            <a:endParaRPr lang="en-ZA" sz="2400" dirty="0"/>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solidFill>
                  <a:schemeClr val="accent1"/>
                </a:solidFill>
              </a:rPr>
              <a:t>Spiritual practices are extremely </a:t>
            </a:r>
            <a:r>
              <a:rPr lang="en-GB" dirty="0" smtClean="0">
                <a:solidFill>
                  <a:schemeClr val="accent1"/>
                </a:solidFill>
              </a:rPr>
              <a:t>important </a:t>
            </a:r>
            <a:r>
              <a:rPr lang="en-GB" dirty="0">
                <a:solidFill>
                  <a:schemeClr val="accent1"/>
                </a:solidFill>
              </a:rPr>
              <a:t>among African people </a:t>
            </a:r>
            <a:r>
              <a:rPr lang="en-GB" dirty="0" smtClean="0">
                <a:solidFill>
                  <a:schemeClr val="accent1"/>
                </a:solidFill>
              </a:rPr>
              <a:t>.</a:t>
            </a:r>
          </a:p>
          <a:p>
            <a:pPr algn="just">
              <a:buFont typeface="Wingdings" panose="05000000000000000000" pitchFamily="2" charset="2"/>
              <a:buChar char="§"/>
            </a:pPr>
            <a:r>
              <a:rPr lang="en-GB" dirty="0" smtClean="0">
                <a:solidFill>
                  <a:schemeClr val="accent1"/>
                </a:solidFill>
              </a:rPr>
              <a:t>African </a:t>
            </a:r>
            <a:r>
              <a:rPr lang="en-GB" dirty="0">
                <a:solidFill>
                  <a:schemeClr val="accent1"/>
                </a:solidFill>
              </a:rPr>
              <a:t>people rely on God and/or their ancestors to cope with their life experiences</a:t>
            </a:r>
            <a:r>
              <a:rPr lang="en-GB" dirty="0" smtClean="0">
                <a:solidFill>
                  <a:schemeClr val="accent1"/>
                </a:solidFill>
              </a:rPr>
              <a:t>.</a:t>
            </a:r>
          </a:p>
          <a:p>
            <a:pPr algn="just">
              <a:buFont typeface="Wingdings" panose="05000000000000000000" pitchFamily="2" charset="2"/>
              <a:buChar char="§"/>
            </a:pPr>
            <a:r>
              <a:rPr lang="en-GB" dirty="0" smtClean="0">
                <a:solidFill>
                  <a:schemeClr val="accent1"/>
                </a:solidFill>
              </a:rPr>
              <a:t>Ignorance </a:t>
            </a:r>
            <a:r>
              <a:rPr lang="en-GB" dirty="0">
                <a:solidFill>
                  <a:schemeClr val="accent1"/>
                </a:solidFill>
              </a:rPr>
              <a:t>of the </a:t>
            </a:r>
            <a:r>
              <a:rPr lang="en-GB" dirty="0" smtClean="0">
                <a:solidFill>
                  <a:schemeClr val="accent1"/>
                </a:solidFill>
              </a:rPr>
              <a:t>spiritual </a:t>
            </a:r>
            <a:r>
              <a:rPr lang="en-GB" dirty="0">
                <a:solidFill>
                  <a:schemeClr val="accent1"/>
                </a:solidFill>
              </a:rPr>
              <a:t>needs of clients in Africa amounts to belittling </a:t>
            </a:r>
            <a:r>
              <a:rPr lang="en-GB" dirty="0" smtClean="0">
                <a:solidFill>
                  <a:schemeClr val="accent1"/>
                </a:solidFill>
              </a:rPr>
              <a:t>people’s faith in God and/or their ancestors.</a:t>
            </a:r>
            <a:endParaRPr lang="en-ZA" dirty="0">
              <a:solidFill>
                <a:schemeClr val="accent1"/>
              </a:solidFill>
            </a:endParaRPr>
          </a:p>
        </p:txBody>
      </p:sp>
    </p:spTree>
    <p:extLst>
      <p:ext uri="{BB962C8B-B14F-4D97-AF65-F5344CB8AC3E}">
        <p14:creationId xmlns:p14="http://schemas.microsoft.com/office/powerpoint/2010/main" val="3374330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FF0000"/>
                </a:solidFill>
              </a:rPr>
              <a:t>PENTECOSTAL CHRISTIANITY AND SOCIAL WORK INTERVENTION DURING COVID-19 IN SOUTH AFRICA</a:t>
            </a:r>
            <a:endParaRPr lang="en-ZA" sz="2400"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
            </a:pPr>
            <a:r>
              <a:rPr lang="en-GB" dirty="0">
                <a:solidFill>
                  <a:schemeClr val="accent1"/>
                </a:solidFill>
              </a:rPr>
              <a:t>Pentecostal Christians rely on the divine power of God through full-body engagement with him at church for their resilience. </a:t>
            </a:r>
            <a:endParaRPr lang="en-GB" dirty="0" smtClean="0">
              <a:solidFill>
                <a:schemeClr val="accent1"/>
              </a:solidFill>
            </a:endParaRPr>
          </a:p>
          <a:p>
            <a:pPr algn="just">
              <a:buFont typeface="Wingdings" panose="05000000000000000000" pitchFamily="2" charset="2"/>
              <a:buChar char="§"/>
            </a:pPr>
            <a:r>
              <a:rPr lang="en-GB" dirty="0" smtClean="0">
                <a:solidFill>
                  <a:schemeClr val="accent1"/>
                </a:solidFill>
              </a:rPr>
              <a:t>They come </a:t>
            </a:r>
            <a:r>
              <a:rPr lang="en-GB" dirty="0">
                <a:solidFill>
                  <a:schemeClr val="accent1"/>
                </a:solidFill>
              </a:rPr>
              <a:t>to the church with many adversities and the Holy Spirit immediately takes over within the church, enabling these people to be set free from their problems. </a:t>
            </a:r>
            <a:endParaRPr lang="en-ZA" dirty="0">
              <a:solidFill>
                <a:schemeClr val="accent1"/>
              </a:solidFill>
            </a:endParaRPr>
          </a:p>
        </p:txBody>
      </p:sp>
    </p:spTree>
    <p:extLst>
      <p:ext uri="{BB962C8B-B14F-4D97-AF65-F5344CB8AC3E}">
        <p14:creationId xmlns:p14="http://schemas.microsoft.com/office/powerpoint/2010/main" val="376163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FF0000"/>
                </a:solidFill>
              </a:rPr>
              <a:t>PENTECOSTAL CHRISTIANITY AND SOCIAL WORK INTERVENTION DURING COVID-19 IN SOUTH AFRICA</a:t>
            </a:r>
            <a:endParaRPr lang="en-ZA" sz="2400"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GB" sz="2400" dirty="0">
                <a:solidFill>
                  <a:schemeClr val="accent1"/>
                </a:solidFill>
              </a:rPr>
              <a:t>Many Christians believe that a church </a:t>
            </a:r>
            <a:r>
              <a:rPr lang="en-GB" sz="2400" dirty="0" smtClean="0">
                <a:solidFill>
                  <a:schemeClr val="accent1"/>
                </a:solidFill>
              </a:rPr>
              <a:t>service </a:t>
            </a:r>
            <a:r>
              <a:rPr lang="en-GB" sz="2400" dirty="0">
                <a:solidFill>
                  <a:schemeClr val="accent1"/>
                </a:solidFill>
              </a:rPr>
              <a:t>is very helpful in boosting their morale, particularly when they have fellowship with other </a:t>
            </a:r>
            <a:r>
              <a:rPr lang="en-GB" sz="2400" dirty="0" smtClean="0">
                <a:solidFill>
                  <a:schemeClr val="accent1"/>
                </a:solidFill>
              </a:rPr>
              <a:t>Christians (Seleina,2009).</a:t>
            </a:r>
          </a:p>
          <a:p>
            <a:pPr algn="just">
              <a:buFont typeface="Wingdings" panose="05000000000000000000" pitchFamily="2" charset="2"/>
              <a:buChar char="§"/>
            </a:pPr>
            <a:r>
              <a:rPr lang="en-GB" sz="2400" dirty="0">
                <a:solidFill>
                  <a:schemeClr val="accent1"/>
                </a:solidFill>
              </a:rPr>
              <a:t>Some Christians rely on the altar call by pastors (invitation to come forward and be prayed for) to experience relief from problems caused by evil </a:t>
            </a:r>
            <a:r>
              <a:rPr lang="en-GB" sz="2400" dirty="0" smtClean="0">
                <a:solidFill>
                  <a:schemeClr val="accent1"/>
                </a:solidFill>
              </a:rPr>
              <a:t>spirits.</a:t>
            </a:r>
          </a:p>
          <a:p>
            <a:pPr algn="just">
              <a:buFont typeface="Wingdings" panose="05000000000000000000" pitchFamily="2" charset="2"/>
              <a:buChar char="§"/>
            </a:pPr>
            <a:r>
              <a:rPr lang="en-GB" sz="2400" dirty="0">
                <a:solidFill>
                  <a:schemeClr val="accent1"/>
                </a:solidFill>
              </a:rPr>
              <a:t>It is within churches that people learn values such as respect for the dignity and worth of other people, the plight of the poor and caring for others.</a:t>
            </a:r>
            <a:endParaRPr lang="en-ZA" sz="2400" dirty="0">
              <a:solidFill>
                <a:schemeClr val="accent1"/>
              </a:solidFill>
            </a:endParaRPr>
          </a:p>
        </p:txBody>
      </p:sp>
    </p:spTree>
    <p:extLst>
      <p:ext uri="{BB962C8B-B14F-4D97-AF65-F5344CB8AC3E}">
        <p14:creationId xmlns:p14="http://schemas.microsoft.com/office/powerpoint/2010/main" val="105676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FF0000"/>
                </a:solidFill>
              </a:rPr>
              <a:t>PENTECOSTAL CHRISTIANITY AND SOCIAL WORK INTERVENTION DURING COVID-19 IN SOUTH AFRICA</a:t>
            </a:r>
            <a:endParaRPr lang="en-ZA" sz="2400" dirty="0"/>
          </a:p>
        </p:txBody>
      </p:sp>
      <p:sp>
        <p:nvSpPr>
          <p:cNvPr id="3" name="Content Placeholder 2"/>
          <p:cNvSpPr>
            <a:spLocks noGrp="1"/>
          </p:cNvSpPr>
          <p:nvPr>
            <p:ph idx="1"/>
          </p:nvPr>
        </p:nvSpPr>
        <p:spPr/>
        <p:txBody>
          <a:bodyPr>
            <a:normAutofit fontScale="85000" lnSpcReduction="10000"/>
          </a:bodyPr>
          <a:lstStyle/>
          <a:p>
            <a:pPr algn="just">
              <a:buFont typeface="Wingdings" panose="05000000000000000000" pitchFamily="2" charset="2"/>
              <a:buChar char="§"/>
            </a:pPr>
            <a:r>
              <a:rPr lang="en-GB" dirty="0">
                <a:solidFill>
                  <a:schemeClr val="accent1"/>
                </a:solidFill>
              </a:rPr>
              <a:t>Social work, as a profession, was founded on spirituality and religion based on Judeo-Christian </a:t>
            </a:r>
            <a:r>
              <a:rPr lang="en-GB" dirty="0" smtClean="0">
                <a:solidFill>
                  <a:schemeClr val="accent1"/>
                </a:solidFill>
              </a:rPr>
              <a:t>beliefs (Furman et al.,2005).</a:t>
            </a:r>
          </a:p>
          <a:p>
            <a:pPr algn="just">
              <a:buFont typeface="Wingdings" panose="05000000000000000000" pitchFamily="2" charset="2"/>
              <a:buChar char="§"/>
            </a:pPr>
            <a:r>
              <a:rPr lang="en-GB" dirty="0" err="1" smtClean="0">
                <a:solidFill>
                  <a:schemeClr val="accent1"/>
                </a:solidFill>
              </a:rPr>
              <a:t>Saleebey</a:t>
            </a:r>
            <a:r>
              <a:rPr lang="en-GB" dirty="0" smtClean="0">
                <a:solidFill>
                  <a:schemeClr val="accent1"/>
                </a:solidFill>
              </a:rPr>
              <a:t> (2013), </a:t>
            </a:r>
            <a:r>
              <a:rPr lang="en-GB" dirty="0">
                <a:solidFill>
                  <a:schemeClr val="accent1"/>
                </a:solidFill>
              </a:rPr>
              <a:t>the pioneer of strength-based theory, postulates that social </a:t>
            </a:r>
            <a:r>
              <a:rPr lang="en-GB" dirty="0" smtClean="0">
                <a:solidFill>
                  <a:schemeClr val="accent1"/>
                </a:solidFill>
              </a:rPr>
              <a:t>workers </a:t>
            </a:r>
            <a:r>
              <a:rPr lang="en-GB" dirty="0">
                <a:solidFill>
                  <a:schemeClr val="accent1"/>
                </a:solidFill>
              </a:rPr>
              <a:t>should serve clients by collaborating with </a:t>
            </a:r>
            <a:r>
              <a:rPr lang="en-GB" dirty="0" smtClean="0">
                <a:solidFill>
                  <a:schemeClr val="accent1"/>
                </a:solidFill>
              </a:rPr>
              <a:t>them.</a:t>
            </a:r>
          </a:p>
          <a:p>
            <a:pPr algn="just">
              <a:buFont typeface="Wingdings" panose="05000000000000000000" pitchFamily="2" charset="2"/>
              <a:buChar char="§"/>
            </a:pPr>
            <a:r>
              <a:rPr lang="en-GB" dirty="0" smtClean="0">
                <a:solidFill>
                  <a:schemeClr val="accent1"/>
                </a:solidFill>
              </a:rPr>
              <a:t> </a:t>
            </a:r>
            <a:r>
              <a:rPr lang="en-GB" dirty="0">
                <a:solidFill>
                  <a:schemeClr val="accent1"/>
                </a:solidFill>
              </a:rPr>
              <a:t>In essence, the strength-based approach argues that, during COVID-19, social workers should not become disabling objects that prevent clients from </a:t>
            </a:r>
            <a:r>
              <a:rPr lang="en-GB" dirty="0" smtClean="0">
                <a:solidFill>
                  <a:schemeClr val="accent1"/>
                </a:solidFill>
              </a:rPr>
              <a:t>finding </a:t>
            </a:r>
            <a:r>
              <a:rPr lang="en-GB" dirty="0">
                <a:solidFill>
                  <a:schemeClr val="accent1"/>
                </a:solidFill>
              </a:rPr>
              <a:t>ways to resolve their own </a:t>
            </a:r>
            <a:r>
              <a:rPr lang="en-GB" dirty="0" smtClean="0">
                <a:solidFill>
                  <a:schemeClr val="accent1"/>
                </a:solidFill>
              </a:rPr>
              <a:t>problems. </a:t>
            </a:r>
            <a:endParaRPr lang="en-ZA" dirty="0">
              <a:solidFill>
                <a:schemeClr val="accent1"/>
              </a:solidFill>
            </a:endParaRPr>
          </a:p>
        </p:txBody>
      </p:sp>
    </p:spTree>
    <p:extLst>
      <p:ext uri="{BB962C8B-B14F-4D97-AF65-F5344CB8AC3E}">
        <p14:creationId xmlns:p14="http://schemas.microsoft.com/office/powerpoint/2010/main" val="131623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b="1" dirty="0" smtClean="0">
                <a:solidFill>
                  <a:srgbClr val="FF0000"/>
                </a:solidFill>
              </a:rPr>
              <a:t>IMPLICATIONS FOR SOCIAL WORK INTERVENTION IN WORKING WITH CLASSICAL PENTECOSTAL CHRISTIANS DURING COVID-19</a:t>
            </a:r>
            <a:endParaRPr lang="en-ZA" sz="2400"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lgn="ctr">
              <a:buNone/>
            </a:pPr>
            <a:r>
              <a:rPr lang="en-GB" b="1" dirty="0">
                <a:solidFill>
                  <a:schemeClr val="accent1"/>
                </a:solidFill>
              </a:rPr>
              <a:t>Lessons Brought by </a:t>
            </a:r>
            <a:r>
              <a:rPr lang="en-GB" b="1" dirty="0" smtClean="0">
                <a:solidFill>
                  <a:schemeClr val="accent1"/>
                </a:solidFill>
              </a:rPr>
              <a:t>COVID-19</a:t>
            </a:r>
          </a:p>
          <a:p>
            <a:pPr algn="just">
              <a:buFont typeface="Wingdings" panose="05000000000000000000" pitchFamily="2" charset="2"/>
              <a:buChar char="§"/>
            </a:pPr>
            <a:r>
              <a:rPr lang="en-GB" dirty="0" smtClean="0">
                <a:solidFill>
                  <a:schemeClr val="accent1"/>
                </a:solidFill>
              </a:rPr>
              <a:t>COVID-19 </a:t>
            </a:r>
            <a:r>
              <a:rPr lang="en-GB" dirty="0">
                <a:solidFill>
                  <a:schemeClr val="accent1"/>
                </a:solidFill>
              </a:rPr>
              <a:t>has demonstrated the essence of the Pentecostal church in the communities that social workers serve. </a:t>
            </a:r>
          </a:p>
          <a:p>
            <a:pPr algn="just">
              <a:buFont typeface="Wingdings" panose="05000000000000000000" pitchFamily="2" charset="2"/>
              <a:buChar char="§"/>
            </a:pPr>
            <a:r>
              <a:rPr lang="en-GB" dirty="0" smtClean="0">
                <a:solidFill>
                  <a:schemeClr val="accent1"/>
                </a:solidFill>
              </a:rPr>
              <a:t>Prior </a:t>
            </a:r>
            <a:r>
              <a:rPr lang="en-GB" dirty="0">
                <a:solidFill>
                  <a:schemeClr val="accent1"/>
                </a:solidFill>
              </a:rPr>
              <a:t>to COVID-19, most Classical Pentecostal Christians relied more on fellowship and worship services rendered in the church for their breakthrough from social ills that are more spiritual base. </a:t>
            </a:r>
          </a:p>
          <a:p>
            <a:pPr algn="just">
              <a:buFont typeface="Wingdings" panose="05000000000000000000" pitchFamily="2" charset="2"/>
              <a:buChar char="§"/>
            </a:pPr>
            <a:r>
              <a:rPr lang="en-GB" dirty="0" smtClean="0">
                <a:solidFill>
                  <a:schemeClr val="accent1"/>
                </a:solidFill>
              </a:rPr>
              <a:t>COVID-19 </a:t>
            </a:r>
            <a:r>
              <a:rPr lang="en-GB" dirty="0">
                <a:solidFill>
                  <a:schemeClr val="accent1"/>
                </a:solidFill>
              </a:rPr>
              <a:t>has shown that social workers and spiritual leaders should intensively work together in addressing some of the social </a:t>
            </a:r>
            <a:r>
              <a:rPr lang="en-GB" dirty="0" smtClean="0">
                <a:solidFill>
                  <a:schemeClr val="accent1"/>
                </a:solidFill>
              </a:rPr>
              <a:t>ills.</a:t>
            </a:r>
          </a:p>
          <a:p>
            <a:pPr algn="just">
              <a:buFont typeface="Wingdings" panose="05000000000000000000" pitchFamily="2" charset="2"/>
              <a:buChar char="§"/>
            </a:pPr>
            <a:r>
              <a:rPr lang="en-GB" dirty="0" smtClean="0">
                <a:solidFill>
                  <a:schemeClr val="accent1"/>
                </a:solidFill>
              </a:rPr>
              <a:t>There </a:t>
            </a:r>
            <a:r>
              <a:rPr lang="en-GB" dirty="0">
                <a:solidFill>
                  <a:schemeClr val="accent1"/>
                </a:solidFill>
              </a:rPr>
              <a:t>is less </a:t>
            </a:r>
            <a:r>
              <a:rPr lang="en-GB" dirty="0" smtClean="0">
                <a:solidFill>
                  <a:schemeClr val="accent1"/>
                </a:solidFill>
              </a:rPr>
              <a:t>scientific </a:t>
            </a:r>
            <a:r>
              <a:rPr lang="en-GB" dirty="0">
                <a:solidFill>
                  <a:schemeClr val="accent1"/>
                </a:solidFill>
              </a:rPr>
              <a:t>engagement in Classical Pentecostal Christianity and social work. </a:t>
            </a:r>
            <a:endParaRPr lang="en-ZA" dirty="0">
              <a:solidFill>
                <a:schemeClr val="accent1"/>
              </a:solidFill>
            </a:endParaRPr>
          </a:p>
        </p:txBody>
      </p:sp>
    </p:spTree>
    <p:extLst>
      <p:ext uri="{BB962C8B-B14F-4D97-AF65-F5344CB8AC3E}">
        <p14:creationId xmlns:p14="http://schemas.microsoft.com/office/powerpoint/2010/main" val="14286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b="1" dirty="0" smtClean="0">
                <a:solidFill>
                  <a:srgbClr val="FF0000"/>
                </a:solidFill>
              </a:rPr>
              <a:t>IMPLICATIONS FOR SOCIAL WORK INTERVENTION IN WORKING WITH CLASSICAL PENTECOSTAL CHRISTIANS DURING COVID-19</a:t>
            </a:r>
            <a:endParaRPr lang="en-ZA" sz="2400"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GB" dirty="0" smtClean="0"/>
              <a:t> </a:t>
            </a:r>
            <a:r>
              <a:rPr lang="en-GB" b="1" dirty="0">
                <a:solidFill>
                  <a:schemeClr val="accent1"/>
                </a:solidFill>
              </a:rPr>
              <a:t>New </a:t>
            </a:r>
            <a:r>
              <a:rPr lang="en-GB" b="1" dirty="0" smtClean="0">
                <a:solidFill>
                  <a:schemeClr val="accent1"/>
                </a:solidFill>
              </a:rPr>
              <a:t>Approaches</a:t>
            </a:r>
          </a:p>
          <a:p>
            <a:pPr algn="just">
              <a:buFont typeface="Wingdings" panose="05000000000000000000" pitchFamily="2" charset="2"/>
              <a:buChar char="§"/>
            </a:pPr>
            <a:r>
              <a:rPr lang="en-GB" dirty="0" smtClean="0"/>
              <a:t> </a:t>
            </a:r>
            <a:r>
              <a:rPr lang="en-GB" dirty="0" smtClean="0">
                <a:solidFill>
                  <a:schemeClr val="accent1"/>
                </a:solidFill>
              </a:rPr>
              <a:t>During </a:t>
            </a:r>
            <a:r>
              <a:rPr lang="en-GB" dirty="0">
                <a:solidFill>
                  <a:schemeClr val="accent1"/>
                </a:solidFill>
              </a:rPr>
              <a:t>social work education, students should be made thoroughly aware of the role of a Pentecostal church in social work </a:t>
            </a:r>
            <a:r>
              <a:rPr lang="en-GB" dirty="0" smtClean="0">
                <a:solidFill>
                  <a:schemeClr val="accent1"/>
                </a:solidFill>
              </a:rPr>
              <a:t>practice</a:t>
            </a:r>
          </a:p>
          <a:p>
            <a:pPr algn="just">
              <a:buFont typeface="Wingdings" panose="05000000000000000000" pitchFamily="2" charset="2"/>
              <a:buChar char="§"/>
            </a:pPr>
            <a:r>
              <a:rPr lang="en-GB" dirty="0">
                <a:solidFill>
                  <a:schemeClr val="accent1"/>
                </a:solidFill>
              </a:rPr>
              <a:t>Social workers should rethink their approach to mitigate the absence of churches during COVID-19, knowing the crucial role that </a:t>
            </a:r>
            <a:r>
              <a:rPr lang="en-GB" dirty="0" err="1">
                <a:solidFill>
                  <a:schemeClr val="accent1"/>
                </a:solidFill>
              </a:rPr>
              <a:t>spirituality</a:t>
            </a:r>
            <a:r>
              <a:rPr lang="en-GB" dirty="0">
                <a:solidFill>
                  <a:schemeClr val="accent1"/>
                </a:solidFill>
              </a:rPr>
              <a:t> plays in social work. </a:t>
            </a:r>
          </a:p>
          <a:p>
            <a:pPr algn="just">
              <a:buFont typeface="Wingdings" panose="05000000000000000000" pitchFamily="2" charset="2"/>
              <a:buChar char="§"/>
            </a:pPr>
            <a:r>
              <a:rPr lang="en-GB" dirty="0" smtClean="0">
                <a:solidFill>
                  <a:schemeClr val="accent1"/>
                </a:solidFill>
              </a:rPr>
              <a:t>Social </a:t>
            </a:r>
            <a:r>
              <a:rPr lang="en-GB" dirty="0">
                <a:solidFill>
                  <a:schemeClr val="accent1"/>
                </a:solidFill>
              </a:rPr>
              <a:t>workers should possess extensive knowledge of different </a:t>
            </a:r>
            <a:r>
              <a:rPr lang="en-GB" dirty="0" smtClean="0">
                <a:solidFill>
                  <a:schemeClr val="accent1"/>
                </a:solidFill>
              </a:rPr>
              <a:t>religions </a:t>
            </a:r>
            <a:r>
              <a:rPr lang="en-GB" dirty="0">
                <a:solidFill>
                  <a:schemeClr val="accent1"/>
                </a:solidFill>
              </a:rPr>
              <a:t>and the various Christian denominations in South Africa including Classical Pentecostalism, as well as how these affect </a:t>
            </a:r>
            <a:r>
              <a:rPr lang="en-GB" dirty="0" err="1">
                <a:solidFill>
                  <a:schemeClr val="accent1"/>
                </a:solidFill>
              </a:rPr>
              <a:t>people’s</a:t>
            </a:r>
            <a:r>
              <a:rPr lang="en-GB" dirty="0">
                <a:solidFill>
                  <a:schemeClr val="accent1"/>
                </a:solidFill>
              </a:rPr>
              <a:t> behaviours. </a:t>
            </a:r>
          </a:p>
        </p:txBody>
      </p:sp>
    </p:spTree>
    <p:extLst>
      <p:ext uri="{BB962C8B-B14F-4D97-AF65-F5344CB8AC3E}">
        <p14:creationId xmlns:p14="http://schemas.microsoft.com/office/powerpoint/2010/main" val="241788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Calibri" panose="020F0502020204030204" pitchFamily="34" charset="0"/>
              </a:rPr>
              <a:t>INTRODUCTION</a:t>
            </a:r>
            <a:endParaRPr lang="en-ZA"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solidFill>
                  <a:schemeClr val="accent1"/>
                </a:solidFill>
              </a:rPr>
              <a:t>Classical Pentecostal </a:t>
            </a:r>
            <a:r>
              <a:rPr lang="en-GB" dirty="0" smtClean="0">
                <a:solidFill>
                  <a:schemeClr val="accent1"/>
                </a:solidFill>
              </a:rPr>
              <a:t>Christians [CPC] </a:t>
            </a:r>
            <a:r>
              <a:rPr lang="en-GB" dirty="0" smtClean="0">
                <a:solidFill>
                  <a:srgbClr val="FF0000"/>
                </a:solidFill>
              </a:rPr>
              <a:t>(who form the basis of this presentation) </a:t>
            </a:r>
            <a:r>
              <a:rPr lang="en-GB" dirty="0">
                <a:solidFill>
                  <a:schemeClr val="accent1"/>
                </a:solidFill>
              </a:rPr>
              <a:t>in South Africa were not spared this tragedy. </a:t>
            </a:r>
            <a:endParaRPr lang="en-GB" dirty="0" smtClean="0">
              <a:solidFill>
                <a:schemeClr val="accent1"/>
              </a:solidFill>
            </a:endParaRPr>
          </a:p>
          <a:p>
            <a:pPr algn="just">
              <a:buFont typeface="Wingdings" panose="05000000000000000000" pitchFamily="2" charset="2"/>
              <a:buChar char="§"/>
            </a:pPr>
            <a:r>
              <a:rPr lang="en-GB" dirty="0" smtClean="0">
                <a:solidFill>
                  <a:schemeClr val="accent1"/>
                </a:solidFill>
              </a:rPr>
              <a:t>CPC </a:t>
            </a:r>
            <a:r>
              <a:rPr lang="en-GB" dirty="0" smtClean="0">
                <a:solidFill>
                  <a:srgbClr val="FF0000"/>
                </a:solidFill>
              </a:rPr>
              <a:t>(Associated as </a:t>
            </a:r>
            <a:r>
              <a:rPr lang="en-GB" dirty="0" err="1" smtClean="0">
                <a:solidFill>
                  <a:srgbClr val="FF0000"/>
                </a:solidFill>
              </a:rPr>
              <a:t>abazalwane</a:t>
            </a:r>
            <a:r>
              <a:rPr lang="en-GB" dirty="0" smtClean="0">
                <a:solidFill>
                  <a:srgbClr val="FF0000"/>
                </a:solidFill>
              </a:rPr>
              <a:t>) </a:t>
            </a:r>
            <a:r>
              <a:rPr lang="en-GB" dirty="0" smtClean="0">
                <a:solidFill>
                  <a:schemeClr val="accent1"/>
                </a:solidFill>
              </a:rPr>
              <a:t>believe </a:t>
            </a:r>
            <a:r>
              <a:rPr lang="en-GB" dirty="0">
                <a:solidFill>
                  <a:schemeClr val="accent1"/>
                </a:solidFill>
              </a:rPr>
              <a:t>that </a:t>
            </a:r>
            <a:r>
              <a:rPr lang="en-GB" dirty="0" smtClean="0">
                <a:solidFill>
                  <a:schemeClr val="accent1"/>
                </a:solidFill>
              </a:rPr>
              <a:t>worship </a:t>
            </a:r>
            <a:r>
              <a:rPr lang="en-GB" dirty="0">
                <a:solidFill>
                  <a:schemeClr val="accent1"/>
                </a:solidFill>
              </a:rPr>
              <a:t>is a full-body (participatory) engagement with </a:t>
            </a:r>
            <a:r>
              <a:rPr lang="en-GB" dirty="0" smtClean="0">
                <a:solidFill>
                  <a:schemeClr val="accent1"/>
                </a:solidFill>
              </a:rPr>
              <a:t>God (Wolfgang,2020).</a:t>
            </a:r>
          </a:p>
          <a:p>
            <a:pPr>
              <a:buFont typeface="Wingdings" panose="05000000000000000000" pitchFamily="2" charset="2"/>
              <a:buChar char="§"/>
            </a:pPr>
            <a:endParaRPr lang="en-ZA" dirty="0">
              <a:solidFill>
                <a:schemeClr val="accent1"/>
              </a:solidFill>
            </a:endParaRPr>
          </a:p>
        </p:txBody>
      </p:sp>
    </p:spTree>
    <p:extLst>
      <p:ext uri="{BB962C8B-B14F-4D97-AF65-F5344CB8AC3E}">
        <p14:creationId xmlns:p14="http://schemas.microsoft.com/office/powerpoint/2010/main" val="650003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400" b="1" dirty="0" smtClean="0">
                <a:solidFill>
                  <a:srgbClr val="FF0000"/>
                </a:solidFill>
              </a:rPr>
              <a:t>IMPLICATIONS FOR SOCIAL WORK INTERVENTION IN WORKING WITH CLASSICAL PENTECOSTAL CHRISTIANS DURING COVID-19</a:t>
            </a:r>
            <a:endParaRPr lang="en-ZA" sz="2400" dirty="0"/>
          </a:p>
        </p:txBody>
      </p:sp>
      <p:sp>
        <p:nvSpPr>
          <p:cNvPr id="3" name="Content Placeholder 2"/>
          <p:cNvSpPr>
            <a:spLocks noGrp="1"/>
          </p:cNvSpPr>
          <p:nvPr>
            <p:ph idx="1"/>
          </p:nvPr>
        </p:nvSpPr>
        <p:spPr/>
        <p:txBody>
          <a:bodyPr>
            <a:normAutofit fontScale="70000" lnSpcReduction="20000"/>
          </a:bodyPr>
          <a:lstStyle/>
          <a:p>
            <a:pPr algn="just">
              <a:buFont typeface="Wingdings" panose="05000000000000000000" pitchFamily="2" charset="2"/>
              <a:buChar char="§"/>
            </a:pPr>
            <a:r>
              <a:rPr lang="en-GB" dirty="0">
                <a:solidFill>
                  <a:schemeClr val="accent1"/>
                </a:solidFill>
              </a:rPr>
              <a:t>Social workers should develop a very strong relationship with religious leaders within the communities that they serve so that they can help clients from different religious backgrounds. </a:t>
            </a:r>
          </a:p>
          <a:p>
            <a:pPr algn="just">
              <a:buFont typeface="Wingdings" panose="05000000000000000000" pitchFamily="2" charset="2"/>
              <a:buChar char="§"/>
            </a:pPr>
            <a:r>
              <a:rPr lang="en-GB" dirty="0">
                <a:solidFill>
                  <a:schemeClr val="accent1"/>
                </a:solidFill>
              </a:rPr>
              <a:t>During the helping process, social workers should assess the spiritual background of their clients so that they can help them to make decisions when dealing with adversities in life. </a:t>
            </a:r>
          </a:p>
          <a:p>
            <a:pPr algn="just">
              <a:buFont typeface="Wingdings" panose="05000000000000000000" pitchFamily="2" charset="2"/>
              <a:buChar char="§"/>
            </a:pPr>
            <a:r>
              <a:rPr lang="en-GB" dirty="0">
                <a:solidFill>
                  <a:schemeClr val="accent1"/>
                </a:solidFill>
              </a:rPr>
              <a:t>Social workers should understand the spiritual needs of clients during holistic service provision</a:t>
            </a:r>
            <a:r>
              <a:rPr lang="en-GB" dirty="0" smtClean="0">
                <a:solidFill>
                  <a:schemeClr val="accent1"/>
                </a:solidFill>
              </a:rPr>
              <a:t>.</a:t>
            </a:r>
          </a:p>
          <a:p>
            <a:pPr algn="just">
              <a:buFont typeface="Wingdings" panose="05000000000000000000" pitchFamily="2" charset="2"/>
              <a:buChar char="§"/>
            </a:pPr>
            <a:r>
              <a:rPr lang="en-GB" dirty="0">
                <a:solidFill>
                  <a:schemeClr val="accent1"/>
                </a:solidFill>
              </a:rPr>
              <a:t>Social workers should familiarise themselves with the African indigenous knowledge systems and traditions that clients subscribe to so that they can help them to deal with their life experiences. </a:t>
            </a:r>
            <a:endParaRPr lang="en-ZA" dirty="0">
              <a:solidFill>
                <a:schemeClr val="accent1"/>
              </a:solidFill>
            </a:endParaRPr>
          </a:p>
        </p:txBody>
      </p:sp>
    </p:spTree>
    <p:extLst>
      <p:ext uri="{BB962C8B-B14F-4D97-AF65-F5344CB8AC3E}">
        <p14:creationId xmlns:p14="http://schemas.microsoft.com/office/powerpoint/2010/main" val="3587140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FF0000"/>
                </a:solidFill>
              </a:rPr>
              <a:t>CONCLUSION</a:t>
            </a:r>
            <a:endParaRPr lang="en-ZA"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
            </a:pPr>
            <a:r>
              <a:rPr lang="en-GB" dirty="0">
                <a:solidFill>
                  <a:schemeClr val="accent1"/>
                </a:solidFill>
              </a:rPr>
              <a:t>The temporary closure of churches to curtail the spread of COVID-19 has had a </a:t>
            </a:r>
            <a:r>
              <a:rPr lang="en-GB" dirty="0" err="1">
                <a:solidFill>
                  <a:schemeClr val="accent1"/>
                </a:solidFill>
              </a:rPr>
              <a:t>signifcant</a:t>
            </a:r>
            <a:r>
              <a:rPr lang="en-GB" dirty="0">
                <a:solidFill>
                  <a:schemeClr val="accent1"/>
                </a:solidFill>
              </a:rPr>
              <a:t> impact on the lives of people (Christians, in particular</a:t>
            </a:r>
            <a:r>
              <a:rPr lang="en-GB" dirty="0" smtClean="0">
                <a:solidFill>
                  <a:schemeClr val="accent1"/>
                </a:solidFill>
              </a:rPr>
              <a:t>).</a:t>
            </a:r>
          </a:p>
          <a:p>
            <a:pPr algn="just">
              <a:buFont typeface="Wingdings" panose="05000000000000000000" pitchFamily="2" charset="2"/>
              <a:buChar char="§"/>
            </a:pPr>
            <a:r>
              <a:rPr lang="en-GB" dirty="0">
                <a:solidFill>
                  <a:schemeClr val="accent1"/>
                </a:solidFill>
              </a:rPr>
              <a:t>COVID-19 and the banning of religious gatherings have had a major impact on social work intervention</a:t>
            </a:r>
            <a:endParaRPr lang="en-ZA" dirty="0">
              <a:solidFill>
                <a:schemeClr val="accent1"/>
              </a:solidFill>
            </a:endParaRPr>
          </a:p>
        </p:txBody>
      </p:sp>
    </p:spTree>
    <p:extLst>
      <p:ext uri="{BB962C8B-B14F-4D97-AF65-F5344CB8AC3E}">
        <p14:creationId xmlns:p14="http://schemas.microsoft.com/office/powerpoint/2010/main" val="296218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05" y="0"/>
            <a:ext cx="95717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44413" y="1392943"/>
            <a:ext cx="7257217" cy="1584176"/>
          </a:xfrm>
        </p:spPr>
        <p:txBody>
          <a:bodyPr anchor="ctr">
            <a:normAutofit/>
          </a:bodyPr>
          <a:lstStyle/>
          <a:p>
            <a:pPr marL="0" indent="0" algn="ctr">
              <a:buNone/>
            </a:pPr>
            <a:endParaRPr lang="en-ZA" b="1" dirty="0">
              <a:solidFill>
                <a:schemeClr val="tx2">
                  <a:lumMod val="60000"/>
                  <a:lumOff val="40000"/>
                </a:schemeClr>
              </a:solidFill>
            </a:endParaRPr>
          </a:p>
          <a:p>
            <a:pPr marL="0" indent="0" algn="ctr">
              <a:buNone/>
            </a:pPr>
            <a:r>
              <a:rPr lang="en-ZA" b="1" dirty="0">
                <a:solidFill>
                  <a:schemeClr val="tx2">
                    <a:lumMod val="60000"/>
                    <a:lumOff val="40000"/>
                  </a:schemeClr>
                </a:solidFill>
              </a:rPr>
              <a:t>Prof </a:t>
            </a:r>
            <a:r>
              <a:rPr lang="en-ZA" b="1" dirty="0" smtClean="0">
                <a:solidFill>
                  <a:schemeClr val="tx2">
                    <a:lumMod val="60000"/>
                    <a:lumOff val="40000"/>
                  </a:schemeClr>
                </a:solidFill>
              </a:rPr>
              <a:t>SF </a:t>
            </a:r>
            <a:r>
              <a:rPr lang="en-ZA" b="1" dirty="0" err="1" smtClean="0">
                <a:solidFill>
                  <a:schemeClr val="tx2">
                    <a:lumMod val="60000"/>
                    <a:lumOff val="40000"/>
                  </a:schemeClr>
                </a:solidFill>
              </a:rPr>
              <a:t>Rapholo</a:t>
            </a:r>
            <a:endParaRPr lang="en-ZA" b="1" dirty="0">
              <a:solidFill>
                <a:schemeClr val="tx2">
                  <a:lumMod val="60000"/>
                  <a:lumOff val="40000"/>
                </a:schemeClr>
              </a:solidFill>
            </a:endParaRPr>
          </a:p>
          <a:p>
            <a:pPr marL="0" indent="0" algn="ctr">
              <a:buNone/>
            </a:pPr>
            <a:r>
              <a:rPr lang="en-ZA" sz="1900" dirty="0">
                <a:solidFill>
                  <a:schemeClr val="tx2">
                    <a:lumMod val="60000"/>
                    <a:lumOff val="40000"/>
                  </a:schemeClr>
                </a:solidFill>
              </a:rPr>
              <a:t>(Department of Social Work)</a:t>
            </a:r>
          </a:p>
          <a:p>
            <a:endParaRPr lang="en-ZA" dirty="0">
              <a:solidFill>
                <a:schemeClr val="tx2">
                  <a:lumMod val="60000"/>
                  <a:lumOff val="40000"/>
                </a:schemeClr>
              </a:solidFill>
            </a:endParaRPr>
          </a:p>
        </p:txBody>
      </p:sp>
      <p:sp>
        <p:nvSpPr>
          <p:cNvPr id="6" name="TextBox 5"/>
          <p:cNvSpPr txBox="1"/>
          <p:nvPr/>
        </p:nvSpPr>
        <p:spPr>
          <a:xfrm>
            <a:off x="107504" y="188640"/>
            <a:ext cx="7244291" cy="28623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endParaRPr lang="en-ZA" sz="3000" b="1" dirty="0"/>
          </a:p>
          <a:p>
            <a:r>
              <a:rPr lang="en-ZA" sz="3000" b="1" dirty="0">
                <a:solidFill>
                  <a:srgbClr val="0070C0"/>
                </a:solidFill>
              </a:rPr>
              <a:t>I</a:t>
            </a:r>
            <a:r>
              <a:rPr lang="en-ZA" sz="3000" b="1" dirty="0" smtClean="0">
                <a:solidFill>
                  <a:srgbClr val="0070C0"/>
                </a:solidFill>
              </a:rPr>
              <a:t> </a:t>
            </a:r>
            <a:r>
              <a:rPr lang="en-ZA" sz="3000" b="1" dirty="0">
                <a:solidFill>
                  <a:srgbClr val="0070C0"/>
                </a:solidFill>
              </a:rPr>
              <a:t>t</a:t>
            </a:r>
            <a:r>
              <a:rPr lang="en-ZA" sz="3000" b="1" dirty="0" smtClean="0">
                <a:solidFill>
                  <a:srgbClr val="0070C0"/>
                </a:solidFill>
              </a:rPr>
              <a:t>hank you! Kea </a:t>
            </a:r>
            <a:r>
              <a:rPr lang="en-ZA" sz="3000" b="1" dirty="0" err="1" smtClean="0">
                <a:solidFill>
                  <a:srgbClr val="0070C0"/>
                </a:solidFill>
              </a:rPr>
              <a:t>leboga</a:t>
            </a:r>
            <a:r>
              <a:rPr lang="en-ZA" sz="3000" b="1" dirty="0" smtClean="0">
                <a:solidFill>
                  <a:srgbClr val="0070C0"/>
                </a:solidFill>
              </a:rPr>
              <a:t>! </a:t>
            </a:r>
            <a:r>
              <a:rPr lang="en-ZA" sz="3000" b="1" dirty="0" err="1" smtClean="0">
                <a:solidFill>
                  <a:srgbClr val="0070C0"/>
                </a:solidFill>
              </a:rPr>
              <a:t>Vho</a:t>
            </a:r>
            <a:r>
              <a:rPr lang="en-ZA" sz="3000" b="1" dirty="0" smtClean="0">
                <a:solidFill>
                  <a:srgbClr val="0070C0"/>
                </a:solidFill>
              </a:rPr>
              <a:t> </a:t>
            </a:r>
            <a:r>
              <a:rPr lang="en-ZA" sz="3000" b="1" dirty="0" err="1" smtClean="0">
                <a:solidFill>
                  <a:srgbClr val="0070C0"/>
                </a:solidFill>
              </a:rPr>
              <a:t>Livhuwa</a:t>
            </a:r>
            <a:r>
              <a:rPr lang="en-ZA" sz="3000" b="1" dirty="0" smtClean="0">
                <a:solidFill>
                  <a:srgbClr val="0070C0"/>
                </a:solidFill>
              </a:rPr>
              <a:t>!</a:t>
            </a:r>
          </a:p>
          <a:p>
            <a:r>
              <a:rPr lang="en-ZA" sz="3000" b="1" dirty="0" smtClean="0">
                <a:solidFill>
                  <a:srgbClr val="0070C0"/>
                </a:solidFill>
              </a:rPr>
              <a:t>          God bless you all</a:t>
            </a:r>
          </a:p>
          <a:p>
            <a:endParaRPr lang="en-ZA" sz="3000" b="1" dirty="0">
              <a:solidFill>
                <a:srgbClr val="0070C0"/>
              </a:solidFill>
            </a:endParaRPr>
          </a:p>
          <a:p>
            <a:endParaRPr lang="en-ZA" sz="3000" b="1" dirty="0" smtClean="0">
              <a:solidFill>
                <a:srgbClr val="0070C0"/>
              </a:solidFill>
            </a:endParaRPr>
          </a:p>
          <a:p>
            <a:endParaRPr lang="en-ZA" sz="3000" b="1" dirty="0">
              <a:solidFill>
                <a:srgbClr val="0070C0"/>
              </a:solidFill>
            </a:endParaRPr>
          </a:p>
        </p:txBody>
      </p:sp>
    </p:spTree>
    <p:extLst>
      <p:ext uri="{BB962C8B-B14F-4D97-AF65-F5344CB8AC3E}">
        <p14:creationId xmlns:p14="http://schemas.microsoft.com/office/powerpoint/2010/main" val="275040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Calibri" panose="020F0502020204030204" pitchFamily="34" charset="0"/>
              </a:rPr>
              <a:t>INTRODUCTION</a:t>
            </a:r>
            <a:endParaRPr lang="en-ZA" dirty="0">
              <a:solidFill>
                <a:srgbClr val="FF0000"/>
              </a:solidFill>
            </a:endParaRPr>
          </a:p>
        </p:txBody>
      </p:sp>
      <p:sp>
        <p:nvSpPr>
          <p:cNvPr id="3" name="Content Placeholder 2"/>
          <p:cNvSpPr>
            <a:spLocks noGrp="1"/>
          </p:cNvSpPr>
          <p:nvPr>
            <p:ph idx="1"/>
          </p:nvPr>
        </p:nvSpPr>
        <p:spPr/>
        <p:txBody>
          <a:bodyPr>
            <a:normAutofit fontScale="92500"/>
          </a:bodyPr>
          <a:lstStyle/>
          <a:p>
            <a:pPr algn="just">
              <a:buFont typeface="Wingdings" panose="05000000000000000000" pitchFamily="2" charset="2"/>
              <a:buChar char="§"/>
            </a:pPr>
            <a:r>
              <a:rPr lang="en-GB" dirty="0" smtClean="0">
                <a:solidFill>
                  <a:schemeClr val="accent1"/>
                </a:solidFill>
              </a:rPr>
              <a:t>CPCs believe </a:t>
            </a:r>
            <a:r>
              <a:rPr lang="en-GB" dirty="0">
                <a:solidFill>
                  <a:schemeClr val="accent1"/>
                </a:solidFill>
              </a:rPr>
              <a:t>in the power of physically coming together in the church for </a:t>
            </a:r>
            <a:r>
              <a:rPr lang="en-GB" dirty="0" smtClean="0">
                <a:solidFill>
                  <a:schemeClr val="accent1"/>
                </a:solidFill>
              </a:rPr>
              <a:t>fellowship.</a:t>
            </a:r>
          </a:p>
          <a:p>
            <a:pPr algn="just">
              <a:buFont typeface="Wingdings" panose="05000000000000000000" pitchFamily="2" charset="2"/>
              <a:buChar char="§"/>
            </a:pPr>
            <a:r>
              <a:rPr lang="en-GB" dirty="0" smtClean="0">
                <a:solidFill>
                  <a:schemeClr val="accent1"/>
                </a:solidFill>
              </a:rPr>
              <a:t>CPCs believe in the Baptist of the Holy </a:t>
            </a:r>
            <a:r>
              <a:rPr lang="en-GB" dirty="0">
                <a:solidFill>
                  <a:schemeClr val="accent1"/>
                </a:solidFill>
              </a:rPr>
              <a:t>S</a:t>
            </a:r>
            <a:r>
              <a:rPr lang="en-GB" dirty="0" smtClean="0">
                <a:solidFill>
                  <a:schemeClr val="accent1"/>
                </a:solidFill>
              </a:rPr>
              <a:t>pirit which should result in visible evidence of God’s presence, such as speaking in tongues, prophesying, healing and exuberant praise.</a:t>
            </a:r>
          </a:p>
          <a:p>
            <a:pPr algn="just">
              <a:buFont typeface="Wingdings" panose="05000000000000000000" pitchFamily="2" charset="2"/>
              <a:buChar char="§"/>
            </a:pPr>
            <a:r>
              <a:rPr lang="en-GB" dirty="0" smtClean="0">
                <a:solidFill>
                  <a:schemeClr val="accent1"/>
                </a:solidFill>
              </a:rPr>
              <a:t>Social </a:t>
            </a:r>
            <a:r>
              <a:rPr lang="en-GB" dirty="0">
                <a:solidFill>
                  <a:schemeClr val="accent1"/>
                </a:solidFill>
              </a:rPr>
              <a:t>work and spirituality in Pentecostalism </a:t>
            </a:r>
            <a:r>
              <a:rPr lang="en-GB" dirty="0" smtClean="0">
                <a:solidFill>
                  <a:schemeClr val="accent1"/>
                </a:solidFill>
              </a:rPr>
              <a:t>are complementary.</a:t>
            </a:r>
          </a:p>
        </p:txBody>
      </p:sp>
    </p:spTree>
    <p:extLst>
      <p:ext uri="{BB962C8B-B14F-4D97-AF65-F5344CB8AC3E}">
        <p14:creationId xmlns:p14="http://schemas.microsoft.com/office/powerpoint/2010/main" val="201728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Calibri" panose="020F0502020204030204" pitchFamily="34" charset="0"/>
              </a:rPr>
              <a:t>INTRODUCTION</a:t>
            </a:r>
            <a:endParaRPr lang="en-ZA"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buFont typeface="Wingdings" panose="05000000000000000000" pitchFamily="2" charset="2"/>
              <a:buChar char="§"/>
            </a:pPr>
            <a:r>
              <a:rPr lang="en-GB" dirty="0">
                <a:solidFill>
                  <a:schemeClr val="accent1"/>
                </a:solidFill>
              </a:rPr>
              <a:t>Social workers are trained and poised to deliver a variety of social and supportive services to clients from diverse populations, including Pentecostal Christians. </a:t>
            </a:r>
          </a:p>
          <a:p>
            <a:pPr algn="just">
              <a:buFont typeface="Wingdings" panose="05000000000000000000" pitchFamily="2" charset="2"/>
              <a:buChar char="§"/>
            </a:pPr>
            <a:r>
              <a:rPr lang="en-GB" dirty="0">
                <a:solidFill>
                  <a:schemeClr val="accent1"/>
                </a:solidFill>
              </a:rPr>
              <a:t>Social workers are often confronted with various biopsychosocial challenges that clients, including Pentecostal Christians, face. </a:t>
            </a:r>
          </a:p>
          <a:p>
            <a:pPr algn="just">
              <a:buFont typeface="Wingdings" panose="05000000000000000000" pitchFamily="2" charset="2"/>
              <a:buChar char="§"/>
            </a:pPr>
            <a:r>
              <a:rPr lang="en-GB" dirty="0">
                <a:solidFill>
                  <a:schemeClr val="accent1"/>
                </a:solidFill>
              </a:rPr>
              <a:t>There is therefore an intersection between religious pastoral support and clinical social work in addressing social problems that clients (in this case, Classical Pentecostal Christians) face.</a:t>
            </a:r>
            <a:endParaRPr lang="en-ZA" dirty="0">
              <a:solidFill>
                <a:schemeClr val="accent1"/>
              </a:solidFill>
            </a:endParaRPr>
          </a:p>
          <a:p>
            <a:endParaRPr lang="en-ZA" dirty="0"/>
          </a:p>
        </p:txBody>
      </p:sp>
    </p:spTree>
    <p:extLst>
      <p:ext uri="{BB962C8B-B14F-4D97-AF65-F5344CB8AC3E}">
        <p14:creationId xmlns:p14="http://schemas.microsoft.com/office/powerpoint/2010/main" val="296283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Calibri" panose="020F0502020204030204" pitchFamily="34" charset="0"/>
              </a:rPr>
              <a:t>INTRODUCTION</a:t>
            </a:r>
            <a:endParaRPr lang="en-ZA"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r>
              <a:rPr lang="en-GB" dirty="0" smtClean="0">
                <a:solidFill>
                  <a:schemeClr val="accent1"/>
                </a:solidFill>
              </a:rPr>
              <a:t>Faith </a:t>
            </a:r>
            <a:r>
              <a:rPr lang="en-GB" dirty="0">
                <a:solidFill>
                  <a:schemeClr val="accent1"/>
                </a:solidFill>
              </a:rPr>
              <a:t>leaders or pastors often have greater direct access than social workers in supporting religious </a:t>
            </a:r>
            <a:r>
              <a:rPr lang="en-GB" dirty="0" smtClean="0">
                <a:solidFill>
                  <a:schemeClr val="accent1"/>
                </a:solidFill>
              </a:rPr>
              <a:t>populations (Sytner,2018).</a:t>
            </a:r>
          </a:p>
          <a:p>
            <a:pPr algn="just">
              <a:buFont typeface="Wingdings" panose="05000000000000000000" pitchFamily="2" charset="2"/>
              <a:buChar char="§"/>
            </a:pPr>
            <a:r>
              <a:rPr lang="en-GB" dirty="0" smtClean="0">
                <a:solidFill>
                  <a:schemeClr val="accent1"/>
                </a:solidFill>
              </a:rPr>
              <a:t>During </a:t>
            </a:r>
            <a:r>
              <a:rPr lang="en-GB" dirty="0">
                <a:solidFill>
                  <a:schemeClr val="accent1"/>
                </a:solidFill>
              </a:rPr>
              <a:t>social work intervention, some clients—especially Pentecostals—cite </a:t>
            </a:r>
            <a:r>
              <a:rPr lang="en-GB" dirty="0" smtClean="0">
                <a:solidFill>
                  <a:schemeClr val="accent1"/>
                </a:solidFill>
              </a:rPr>
              <a:t>full body </a:t>
            </a:r>
            <a:r>
              <a:rPr lang="en-GB" dirty="0">
                <a:solidFill>
                  <a:schemeClr val="accent1"/>
                </a:solidFill>
              </a:rPr>
              <a:t>prayer sessions led by their spiritual leaders (pastors) as a powerful mechanism to cope with </a:t>
            </a:r>
            <a:r>
              <a:rPr lang="en-GB" dirty="0" smtClean="0">
                <a:solidFill>
                  <a:schemeClr val="accent1"/>
                </a:solidFill>
              </a:rPr>
              <a:t>adversities/hardships (</a:t>
            </a:r>
            <a:r>
              <a:rPr lang="en-ZA" dirty="0" smtClean="0">
                <a:solidFill>
                  <a:schemeClr val="accent1"/>
                </a:solidFill>
              </a:rPr>
              <a:t>Dykes &amp; Carelse,2019).</a:t>
            </a:r>
            <a:endParaRPr lang="en-ZA" dirty="0">
              <a:solidFill>
                <a:schemeClr val="accent1"/>
              </a:solidFill>
            </a:endParaRPr>
          </a:p>
        </p:txBody>
      </p:sp>
    </p:spTree>
    <p:extLst>
      <p:ext uri="{BB962C8B-B14F-4D97-AF65-F5344CB8AC3E}">
        <p14:creationId xmlns:p14="http://schemas.microsoft.com/office/powerpoint/2010/main" val="328235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Calibri" panose="020F0502020204030204" pitchFamily="34" charset="0"/>
              </a:rPr>
              <a:t>INTRODUCTION</a:t>
            </a:r>
            <a:endParaRPr lang="en-ZA" dirty="0">
              <a:solidFill>
                <a:srgbClr val="FF0000"/>
              </a:solidFill>
            </a:endParaRPr>
          </a:p>
        </p:txBody>
      </p:sp>
      <p:sp>
        <p:nvSpPr>
          <p:cNvPr id="3" name="Content Placeholder 2"/>
          <p:cNvSpPr>
            <a:spLocks noGrp="1"/>
          </p:cNvSpPr>
          <p:nvPr>
            <p:ph idx="1"/>
          </p:nvPr>
        </p:nvSpPr>
        <p:spPr/>
        <p:txBody>
          <a:bodyPr>
            <a:normAutofit fontScale="92500"/>
          </a:bodyPr>
          <a:lstStyle/>
          <a:p>
            <a:pPr algn="just">
              <a:buFont typeface="Wingdings" panose="05000000000000000000" pitchFamily="2" charset="2"/>
              <a:buChar char="§"/>
            </a:pPr>
            <a:r>
              <a:rPr lang="en-ZA" dirty="0" smtClean="0">
                <a:solidFill>
                  <a:schemeClr val="accent1"/>
                </a:solidFill>
              </a:rPr>
              <a:t>Social Workers should understand spiritual needs of clients they serve.</a:t>
            </a:r>
          </a:p>
          <a:p>
            <a:pPr algn="just">
              <a:buFont typeface="Wingdings" panose="05000000000000000000" pitchFamily="2" charset="2"/>
              <a:buChar char="§"/>
            </a:pPr>
            <a:r>
              <a:rPr lang="en-GB" dirty="0">
                <a:solidFill>
                  <a:schemeClr val="accent1"/>
                </a:solidFill>
              </a:rPr>
              <a:t>Several studies have been conducted globally on the impact of COVID-19 on several spheres of human life, but there is very little research on religion and spirituality in South Africa and according to my knowledge at the time of writing, none on Pentecostalism and social work practice.</a:t>
            </a:r>
            <a:endParaRPr lang="en-ZA" dirty="0">
              <a:solidFill>
                <a:schemeClr val="accent1"/>
              </a:solidFill>
            </a:endParaRPr>
          </a:p>
        </p:txBody>
      </p:sp>
    </p:spTree>
    <p:extLst>
      <p:ext uri="{BB962C8B-B14F-4D97-AF65-F5344CB8AC3E}">
        <p14:creationId xmlns:p14="http://schemas.microsoft.com/office/powerpoint/2010/main" val="215213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BACKGROUND INFORMATION ON COVID-19 IN SOUTH AFRICA</a:t>
            </a:r>
            <a:endParaRPr lang="en-ZA" b="1" dirty="0">
              <a:solidFill>
                <a:srgbClr val="FF0000"/>
              </a:solidFill>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GB" dirty="0" smtClean="0">
                <a:solidFill>
                  <a:schemeClr val="accent1"/>
                </a:solidFill>
              </a:rPr>
              <a:t>Discovered </a:t>
            </a:r>
            <a:r>
              <a:rPr lang="en-GB" dirty="0">
                <a:solidFill>
                  <a:schemeClr val="accent1"/>
                </a:solidFill>
              </a:rPr>
              <a:t>in Wuhan, China, in December </a:t>
            </a:r>
            <a:r>
              <a:rPr lang="en-GB" dirty="0" smtClean="0">
                <a:solidFill>
                  <a:schemeClr val="accent1"/>
                </a:solidFill>
              </a:rPr>
              <a:t>2019.</a:t>
            </a:r>
          </a:p>
          <a:p>
            <a:pPr algn="just">
              <a:buFont typeface="Wingdings" panose="05000000000000000000" pitchFamily="2" charset="2"/>
              <a:buChar char="§"/>
            </a:pPr>
            <a:r>
              <a:rPr lang="en-GB" dirty="0">
                <a:solidFill>
                  <a:schemeClr val="accent1"/>
                </a:solidFill>
              </a:rPr>
              <a:t>The sub-Saharan African countries, including South Africa</a:t>
            </a:r>
            <a:r>
              <a:rPr lang="en-GB" dirty="0" smtClean="0">
                <a:solidFill>
                  <a:schemeClr val="accent1"/>
                </a:solidFill>
              </a:rPr>
              <a:t>, then </a:t>
            </a:r>
            <a:r>
              <a:rPr lang="en-GB" dirty="0" smtClean="0">
                <a:solidFill>
                  <a:srgbClr val="FF0000"/>
                </a:solidFill>
              </a:rPr>
              <a:t>reported </a:t>
            </a:r>
            <a:r>
              <a:rPr lang="en-GB" dirty="0">
                <a:solidFill>
                  <a:srgbClr val="FF0000"/>
                </a:solidFill>
              </a:rPr>
              <a:t>a high number of COVID-19 cases</a:t>
            </a:r>
            <a:r>
              <a:rPr lang="en-GB" dirty="0">
                <a:solidFill>
                  <a:schemeClr val="accent1"/>
                </a:solidFill>
              </a:rPr>
              <a:t>, resulting in the health sector’s </a:t>
            </a:r>
            <a:r>
              <a:rPr lang="en-GB" dirty="0" smtClean="0">
                <a:solidFill>
                  <a:schemeClr val="accent1"/>
                </a:solidFill>
              </a:rPr>
              <a:t>struggling </a:t>
            </a:r>
            <a:r>
              <a:rPr lang="en-GB" dirty="0">
                <a:solidFill>
                  <a:schemeClr val="accent1"/>
                </a:solidFill>
              </a:rPr>
              <a:t>to control the </a:t>
            </a:r>
            <a:r>
              <a:rPr lang="en-GB" dirty="0">
                <a:solidFill>
                  <a:srgbClr val="FF0000"/>
                </a:solidFill>
              </a:rPr>
              <a:t>high mortality </a:t>
            </a:r>
            <a:r>
              <a:rPr lang="en-GB" dirty="0">
                <a:solidFill>
                  <a:schemeClr val="accent1"/>
                </a:solidFill>
              </a:rPr>
              <a:t>rate linked with other chronic </a:t>
            </a:r>
            <a:r>
              <a:rPr lang="en-GB" dirty="0" smtClean="0">
                <a:solidFill>
                  <a:schemeClr val="accent1"/>
                </a:solidFill>
              </a:rPr>
              <a:t>diseases.</a:t>
            </a:r>
          </a:p>
          <a:p>
            <a:pPr>
              <a:buFont typeface="Wingdings" panose="05000000000000000000" pitchFamily="2" charset="2"/>
              <a:buChar char="§"/>
            </a:pPr>
            <a:endParaRPr lang="en-ZA" dirty="0" smtClean="0">
              <a:solidFill>
                <a:schemeClr val="accent1"/>
              </a:solidFill>
            </a:endParaRPr>
          </a:p>
          <a:p>
            <a:pPr>
              <a:buFont typeface="Wingdings" panose="05000000000000000000" pitchFamily="2" charset="2"/>
              <a:buChar char="§"/>
            </a:pPr>
            <a:endParaRPr lang="en-ZA" dirty="0" smtClean="0">
              <a:solidFill>
                <a:schemeClr val="accent1"/>
              </a:solidFill>
            </a:endParaRPr>
          </a:p>
          <a:p>
            <a:pPr>
              <a:buFont typeface="Wingdings" panose="05000000000000000000" pitchFamily="2" charset="2"/>
              <a:buChar char="§"/>
            </a:pPr>
            <a:endParaRPr lang="en-ZA" dirty="0">
              <a:solidFill>
                <a:schemeClr val="accent1"/>
              </a:solidFill>
            </a:endParaRPr>
          </a:p>
        </p:txBody>
      </p:sp>
    </p:spTree>
    <p:extLst>
      <p:ext uri="{BB962C8B-B14F-4D97-AF65-F5344CB8AC3E}">
        <p14:creationId xmlns:p14="http://schemas.microsoft.com/office/powerpoint/2010/main" val="68867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rPr>
              <a:t>BACKGROUND INFORMATION ON COVID-19 IN SOUTH AFRICA</a:t>
            </a:r>
            <a:endParaRPr lang="en-ZA"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just">
              <a:buFont typeface="Wingdings" panose="05000000000000000000" pitchFamily="2" charset="2"/>
              <a:buChar char="§"/>
            </a:pPr>
            <a:r>
              <a:rPr lang="en-GB" dirty="0">
                <a:solidFill>
                  <a:schemeClr val="accent1"/>
                </a:solidFill>
              </a:rPr>
              <a:t>To curb the spread of this virus, heads of state, together with the support of local leaders across most countries, instituted emergency </a:t>
            </a:r>
            <a:r>
              <a:rPr lang="en-GB" dirty="0" smtClean="0">
                <a:solidFill>
                  <a:schemeClr val="accent1"/>
                </a:solidFill>
              </a:rPr>
              <a:t>measures (</a:t>
            </a:r>
            <a:r>
              <a:rPr lang="en-GB" dirty="0" err="1" smtClean="0">
                <a:solidFill>
                  <a:schemeClr val="accent1"/>
                </a:solidFill>
              </a:rPr>
              <a:t>i.e</a:t>
            </a:r>
            <a:r>
              <a:rPr lang="en-GB" dirty="0" smtClean="0">
                <a:solidFill>
                  <a:schemeClr val="accent1"/>
                </a:solidFill>
              </a:rPr>
              <a:t> lockdown and shut down of church services) </a:t>
            </a:r>
            <a:r>
              <a:rPr lang="en-GB" dirty="0">
                <a:solidFill>
                  <a:schemeClr val="accent1"/>
                </a:solidFill>
              </a:rPr>
              <a:t>to slow it down. </a:t>
            </a:r>
            <a:endParaRPr lang="en-GB" dirty="0" smtClean="0">
              <a:solidFill>
                <a:schemeClr val="accent1"/>
              </a:solidFill>
            </a:endParaRPr>
          </a:p>
          <a:p>
            <a:pPr algn="just">
              <a:buFont typeface="Wingdings" panose="05000000000000000000" pitchFamily="2" charset="2"/>
              <a:buChar char="§"/>
            </a:pPr>
            <a:r>
              <a:rPr lang="en-GB" dirty="0">
                <a:solidFill>
                  <a:schemeClr val="accent1"/>
                </a:solidFill>
              </a:rPr>
              <a:t>In South Africa, President </a:t>
            </a:r>
            <a:r>
              <a:rPr lang="en-GB" dirty="0" err="1">
                <a:solidFill>
                  <a:schemeClr val="accent1"/>
                </a:solidFill>
              </a:rPr>
              <a:t>Ramaphosa</a:t>
            </a:r>
            <a:r>
              <a:rPr lang="en-GB" dirty="0">
                <a:solidFill>
                  <a:schemeClr val="accent1"/>
                </a:solidFill>
              </a:rPr>
              <a:t>, instructed the nation on 23 March 2020 to stay at home (national lockdown) to remain safe, while complying with health regulations and protocols issued by the national Department of Health. </a:t>
            </a:r>
            <a:endParaRPr lang="en-GB" dirty="0" smtClean="0">
              <a:solidFill>
                <a:schemeClr val="accent1"/>
              </a:solidFill>
            </a:endParaRPr>
          </a:p>
          <a:p>
            <a:pPr algn="just">
              <a:buFont typeface="Wingdings" panose="05000000000000000000" pitchFamily="2" charset="2"/>
              <a:buChar char="§"/>
            </a:pPr>
            <a:r>
              <a:rPr lang="en-GB" dirty="0" smtClean="0">
                <a:solidFill>
                  <a:schemeClr val="accent1"/>
                </a:solidFill>
              </a:rPr>
              <a:t>The </a:t>
            </a:r>
            <a:r>
              <a:rPr lang="en-GB" dirty="0">
                <a:solidFill>
                  <a:schemeClr val="accent1"/>
                </a:solidFill>
              </a:rPr>
              <a:t>lockdown was effective from midnight on 26 March 2020 for a period of 21 days, which was supposed to end at </a:t>
            </a:r>
            <a:r>
              <a:rPr lang="en-GB" dirty="0" smtClean="0">
                <a:solidFill>
                  <a:schemeClr val="accent1"/>
                </a:solidFill>
              </a:rPr>
              <a:t>midnight </a:t>
            </a:r>
            <a:r>
              <a:rPr lang="en-GB" dirty="0">
                <a:solidFill>
                  <a:schemeClr val="accent1"/>
                </a:solidFill>
              </a:rPr>
              <a:t>on 15 April 2020. </a:t>
            </a:r>
            <a:endParaRPr lang="en-GB" dirty="0" smtClean="0">
              <a:solidFill>
                <a:schemeClr val="accent1"/>
              </a:solidFill>
            </a:endParaRPr>
          </a:p>
        </p:txBody>
      </p:sp>
    </p:spTree>
    <p:extLst>
      <p:ext uri="{BB962C8B-B14F-4D97-AF65-F5344CB8AC3E}">
        <p14:creationId xmlns:p14="http://schemas.microsoft.com/office/powerpoint/2010/main" val="949217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5183</TotalTime>
  <Words>2099</Words>
  <Application>Microsoft Office PowerPoint</Application>
  <PresentationFormat>On-screen Show (4:3)</PresentationFormat>
  <Paragraphs>117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Albertus Extra Bold</vt:lpstr>
      <vt:lpstr>Arial</vt:lpstr>
      <vt:lpstr>Calibri</vt:lpstr>
      <vt:lpstr>Square721 BdEx BT</vt:lpstr>
      <vt:lpstr>Wingdings</vt:lpstr>
      <vt:lpstr>Office Theme</vt:lpstr>
      <vt:lpstr>PowerPoint Presentation</vt:lpstr>
      <vt:lpstr>INTRODUCTION</vt:lpstr>
      <vt:lpstr>INTRODUCTION</vt:lpstr>
      <vt:lpstr>INTRODUCTION</vt:lpstr>
      <vt:lpstr>INTRODUCTION</vt:lpstr>
      <vt:lpstr>INTRODUCTION</vt:lpstr>
      <vt:lpstr>INTRODUCTION</vt:lpstr>
      <vt:lpstr>BACKGROUND INFORMATION ON COVID-19 IN SOUTH AFRICA</vt:lpstr>
      <vt:lpstr>BACKGROUND INFORMATION ON COVID-19 IN SOUTH AFRICA</vt:lpstr>
      <vt:lpstr>BACKGROUND INFORMATION ON COVID-19 IN SOUTH AFRICA</vt:lpstr>
      <vt:lpstr>BACKGROUND INFORMATION ON COVID-19 IN SOUTH AFRICA</vt:lpstr>
      <vt:lpstr>BACKGROUND INFORMATION ON COVID-19 IN SOUTH AFRICA</vt:lpstr>
      <vt:lpstr>BACKGROUND INFORMATION ON COVID-19 IN SOUTH AFRICA</vt:lpstr>
      <vt:lpstr>BACKGROUND INFORMATION ON COVID-19 IN SOUTH AFRICA</vt:lpstr>
      <vt:lpstr>BACKGROUND INFORMATION ON COVID-19 IN SOUTH AFRICA</vt:lpstr>
      <vt:lpstr>BACKGROUND INFORMATION ON COVID-19 IN SOUTH AFRICA</vt:lpstr>
      <vt:lpstr>THEORETICAL FRAMEWORK</vt:lpstr>
      <vt:lpstr>THEORETICAL FRAMEWORK</vt:lpstr>
      <vt:lpstr>THEORETICAL FRAMEWORK</vt:lpstr>
      <vt:lpstr>THEORETICAL FRAMEWORK</vt:lpstr>
      <vt:lpstr>METHODOLOGY</vt:lpstr>
      <vt:lpstr>PENTECOSTAL CHRISTIANITY AND SOCIAL WORK INTERVENTION DURING COVID-19 IN SOUTH AFRICA</vt:lpstr>
      <vt:lpstr>PENTECOSTAL CHRISTIANITY AND SOCIAL WORK INTERVENTION DURING COVID-19 IN SOUTH AFRICA</vt:lpstr>
      <vt:lpstr>PENTECOSTAL CHRISTIANITY AND SOCIAL WORK INTERVENTION DURING COVID-19 IN SOUTH AFRICA</vt:lpstr>
      <vt:lpstr>PENTECOSTAL CHRISTIANITY AND SOCIAL WORK INTERVENTION DURING COVID-19 IN SOUTH AFRICA</vt:lpstr>
      <vt:lpstr>PENTECOSTAL CHRISTIANITY AND SOCIAL WORK INTERVENTION DURING COVID-19 IN SOUTH AFRICA</vt:lpstr>
      <vt:lpstr>PENTECOSTAL CHRISTIANITY AND SOCIAL WORK INTERVENTION DURING COVID-19 IN SOUTH AFRICA</vt:lpstr>
      <vt:lpstr>IMPLICATIONS FOR SOCIAL WORK INTERVENTION IN WORKING WITH CLASSICAL PENTECOSTAL CHRISTIANS DURING COVID-19</vt:lpstr>
      <vt:lpstr>IMPLICATIONS FOR SOCIAL WORK INTERVENTION IN WORKING WITH CLASSICAL PENTECOSTAL CHRISTIANS DURING COVID-19</vt:lpstr>
      <vt:lpstr>IMPLICATIONS FOR SOCIAL WORK INTERVENTION IN WORKING WITH CLASSICAL PENTECOSTAL CHRISTIANS DURING COVID-19</vt:lpstr>
      <vt:lpstr>CONCLUSION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Madisha, Thabo</dc:creator>
  <cp:lastModifiedBy>Rapholo, Frank</cp:lastModifiedBy>
  <cp:revision>173</cp:revision>
  <dcterms:created xsi:type="dcterms:W3CDTF">2011-10-05T09:38:13Z</dcterms:created>
  <dcterms:modified xsi:type="dcterms:W3CDTF">2023-09-28T03:58:28Z</dcterms:modified>
</cp:coreProperties>
</file>