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30"/>
  </p:notesMasterIdLst>
  <p:handoutMasterIdLst>
    <p:handoutMasterId r:id="rId31"/>
  </p:handoutMasterIdLst>
  <p:sldIdLst>
    <p:sldId id="256" r:id="rId5"/>
    <p:sldId id="300" r:id="rId6"/>
    <p:sldId id="302" r:id="rId7"/>
    <p:sldId id="304" r:id="rId8"/>
    <p:sldId id="303" r:id="rId9"/>
    <p:sldId id="257" r:id="rId10"/>
    <p:sldId id="274" r:id="rId11"/>
    <p:sldId id="276" r:id="rId12"/>
    <p:sldId id="295" r:id="rId13"/>
    <p:sldId id="296" r:id="rId14"/>
    <p:sldId id="297" r:id="rId15"/>
    <p:sldId id="298" r:id="rId16"/>
    <p:sldId id="278" r:id="rId17"/>
    <p:sldId id="260" r:id="rId18"/>
    <p:sldId id="293" r:id="rId19"/>
    <p:sldId id="291" r:id="rId20"/>
    <p:sldId id="292" r:id="rId21"/>
    <p:sldId id="285" r:id="rId22"/>
    <p:sldId id="299" r:id="rId23"/>
    <p:sldId id="286" r:id="rId24"/>
    <p:sldId id="266" r:id="rId25"/>
    <p:sldId id="267" r:id="rId26"/>
    <p:sldId id="269" r:id="rId27"/>
    <p:sldId id="287" r:id="rId28"/>
    <p:sldId id="288" r:id="rId29"/>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3D91"/>
    <a:srgbClr val="78848E"/>
    <a:srgbClr val="0088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707"/>
  </p:normalViewPr>
  <p:slideViewPr>
    <p:cSldViewPr snapToGrid="0" snapToObjects="1">
      <p:cViewPr varScale="1">
        <p:scale>
          <a:sx n="67" d="100"/>
          <a:sy n="67" d="100"/>
        </p:scale>
        <p:origin x="1500" y="72"/>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7" d="100"/>
          <a:sy n="67" d="100"/>
        </p:scale>
        <p:origin x="3120"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688285-5851-4C91-BAB5-0330854CC28D}" type="datetimeFigureOut">
              <a:rPr lang="en-ZA" smtClean="0"/>
              <a:t>2023/09/28</a:t>
            </a:fld>
            <a:endParaRPr lang="en-Z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6270B5A-80FC-4E2F-88DF-4847C78B6BC1}" type="slidenum">
              <a:rPr lang="en-ZA" smtClean="0"/>
              <a:t>‹#›</a:t>
            </a:fld>
            <a:endParaRPr lang="en-ZA"/>
          </a:p>
        </p:txBody>
      </p:sp>
    </p:spTree>
    <p:extLst>
      <p:ext uri="{BB962C8B-B14F-4D97-AF65-F5344CB8AC3E}">
        <p14:creationId xmlns:p14="http://schemas.microsoft.com/office/powerpoint/2010/main" val="77605408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3T09:34:04.224"/>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6F781-C774-354D-A82E-25D0CDEA6942}" type="datetimeFigureOut">
              <a:rPr lang="en-US" smtClean="0"/>
              <a:t>9/28/2023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C15650-CA33-A740-ADD5-EB46FA1DD63F}" type="slidenum">
              <a:rPr lang="en-US" smtClean="0"/>
              <a:t>‹#›</a:t>
            </a:fld>
            <a:endParaRPr lang="en-US"/>
          </a:p>
        </p:txBody>
      </p:sp>
    </p:spTree>
    <p:extLst>
      <p:ext uri="{BB962C8B-B14F-4D97-AF65-F5344CB8AC3E}">
        <p14:creationId xmlns:p14="http://schemas.microsoft.com/office/powerpoint/2010/main" val="1095711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24" name="Text Placeholder 23"/>
          <p:cNvSpPr>
            <a:spLocks noGrp="1"/>
          </p:cNvSpPr>
          <p:nvPr>
            <p:ph type="body" sz="quarter" idx="10" hasCustomPrompt="1"/>
          </p:nvPr>
        </p:nvSpPr>
        <p:spPr>
          <a:xfrm>
            <a:off x="638665" y="5346777"/>
            <a:ext cx="4819945" cy="820765"/>
          </a:xfrm>
        </p:spPr>
        <p:txBody>
          <a:bodyPr>
            <a:noAutofit/>
          </a:bodyPr>
          <a:lstStyle>
            <a:lvl1pPr marL="0" indent="0">
              <a:buNone/>
              <a:defRPr sz="1200">
                <a:solidFill>
                  <a:schemeClr val="tx1">
                    <a:lumMod val="75000"/>
                    <a:lumOff val="25000"/>
                  </a:schemeClr>
                </a:solidFill>
                <a:latin typeface="Arial" charset="0"/>
                <a:ea typeface="Arial" charset="0"/>
                <a:cs typeface="Arial" charset="0"/>
              </a:defRPr>
            </a:lvl1pPr>
            <a:lvl2pPr marL="457200" indent="0">
              <a:buNone/>
              <a:defRPr sz="1200">
                <a:latin typeface="Arial" charset="0"/>
                <a:ea typeface="Arial" charset="0"/>
                <a:cs typeface="Arial" charset="0"/>
              </a:defRPr>
            </a:lvl2pPr>
            <a:lvl3pPr marL="914400" indent="0">
              <a:buNone/>
              <a:defRPr sz="1200">
                <a:latin typeface="Arial" charset="0"/>
                <a:ea typeface="Arial" charset="0"/>
                <a:cs typeface="Arial" charset="0"/>
              </a:defRPr>
            </a:lvl3pPr>
            <a:lvl4pPr marL="1371600" indent="0">
              <a:buNone/>
              <a:defRPr sz="1200">
                <a:latin typeface="Arial" charset="0"/>
                <a:ea typeface="Arial" charset="0"/>
                <a:cs typeface="Arial" charset="0"/>
              </a:defRPr>
            </a:lvl4pPr>
            <a:lvl5pPr marL="1828800" indent="0">
              <a:buNone/>
              <a:defRPr sz="1200">
                <a:latin typeface="Arial" charset="0"/>
                <a:ea typeface="Arial" charset="0"/>
                <a:cs typeface="Arial" charset="0"/>
              </a:defRPr>
            </a:lvl5pPr>
          </a:lstStyle>
          <a:p>
            <a:pPr lvl="0"/>
            <a:r>
              <a:rPr lang="en-US" dirty="0"/>
              <a:t>CLICK TO EDIT MASTER TEXT STYLES</a:t>
            </a:r>
          </a:p>
        </p:txBody>
      </p:sp>
      <p:sp>
        <p:nvSpPr>
          <p:cNvPr id="2" name="Title 1"/>
          <p:cNvSpPr>
            <a:spLocks noGrp="1"/>
          </p:cNvSpPr>
          <p:nvPr>
            <p:ph type="ctrTitle" hasCustomPrompt="1"/>
          </p:nvPr>
        </p:nvSpPr>
        <p:spPr>
          <a:xfrm>
            <a:off x="638665" y="3325467"/>
            <a:ext cx="5573598" cy="917592"/>
          </a:xfrm>
        </p:spPr>
        <p:txBody>
          <a:bodyPr anchor="b">
            <a:noAutofit/>
          </a:bodyPr>
          <a:lstStyle>
            <a:lvl1pPr algn="l">
              <a:defRPr sz="3200" b="1" i="0">
                <a:solidFill>
                  <a:srgbClr val="6C3D91"/>
                </a:solidFill>
                <a:latin typeface="Arial" charset="0"/>
                <a:ea typeface="Arial" charset="0"/>
                <a:cs typeface="Arial" charset="0"/>
              </a:defRPr>
            </a:lvl1pPr>
          </a:lstStyle>
          <a:p>
            <a:r>
              <a:rPr lang="en-US" dirty="0"/>
              <a:t>CLICK TO EDIT MASTER TITLE STYLE</a:t>
            </a:r>
          </a:p>
        </p:txBody>
      </p:sp>
      <p:sp>
        <p:nvSpPr>
          <p:cNvPr id="3" name="Subtitle 2"/>
          <p:cNvSpPr>
            <a:spLocks noGrp="1"/>
          </p:cNvSpPr>
          <p:nvPr>
            <p:ph type="subTitle" idx="1" hasCustomPrompt="1"/>
          </p:nvPr>
        </p:nvSpPr>
        <p:spPr>
          <a:xfrm>
            <a:off x="638665" y="4375034"/>
            <a:ext cx="5573598" cy="819133"/>
          </a:xfrm>
        </p:spPr>
        <p:txBody>
          <a:bodyPr>
            <a:normAutofit/>
          </a:bodyPr>
          <a:lstStyle>
            <a:lvl1pPr marL="0" indent="0" algn="l">
              <a:buNone/>
              <a:defRPr sz="2400" b="0" i="1">
                <a:solidFill>
                  <a:srgbClr val="00889C"/>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3370384" cy="1538088"/>
          </a:xfrm>
          <a:prstGeom prst="rect">
            <a:avLst/>
          </a:prstGeom>
        </p:spPr>
      </p:pic>
    </p:spTree>
    <p:custDataLst>
      <p:tags r:id="rId1"/>
    </p:custData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604" y="365127"/>
            <a:ext cx="8458792" cy="898066"/>
          </a:xfrm>
        </p:spPr>
        <p:txBody>
          <a:bodyPr anchor="t">
            <a:normAutofit/>
          </a:bodyPr>
          <a:lstStyle>
            <a:lvl1pPr>
              <a:defRPr sz="3000" b="1" i="0">
                <a:solidFill>
                  <a:srgbClr val="6C3D91"/>
                </a:solidFill>
                <a:latin typeface="Arial" charset="0"/>
                <a:ea typeface="Arial" charset="0"/>
                <a:cs typeface="Arial" charset="0"/>
              </a:defRPr>
            </a:lvl1pPr>
          </a:lstStyle>
          <a:p>
            <a:r>
              <a:rPr lang="en-US"/>
              <a:t>Click to edit Master title style</a:t>
            </a:r>
            <a:endParaRPr lang="en-US" dirty="0"/>
          </a:p>
        </p:txBody>
      </p:sp>
      <p:sp>
        <p:nvSpPr>
          <p:cNvPr id="3" name="Content Placeholder 2"/>
          <p:cNvSpPr>
            <a:spLocks noGrp="1"/>
          </p:cNvSpPr>
          <p:nvPr>
            <p:ph idx="1"/>
          </p:nvPr>
        </p:nvSpPr>
        <p:spPr>
          <a:xfrm>
            <a:off x="342604" y="1460980"/>
            <a:ext cx="8458792" cy="4515613"/>
          </a:xfrm>
        </p:spPr>
        <p:txBody>
          <a:bodyPr/>
          <a:lstStyle>
            <a:lvl1pPr>
              <a:defRPr>
                <a:latin typeface="Arial" charset="0"/>
                <a:ea typeface="Arial" charset="0"/>
                <a:cs typeface="Arial" charset="0"/>
              </a:defRPr>
            </a:lvl1pPr>
            <a:lvl2pPr>
              <a:defRPr>
                <a:latin typeface="Arial" charset="0"/>
                <a:ea typeface="Arial" charset="0"/>
                <a:cs typeface="Arial" charset="0"/>
              </a:defRPr>
            </a:lvl2pPr>
            <a:lvl3pPr>
              <a:defRPr>
                <a:latin typeface="Arial" charset="0"/>
                <a:ea typeface="Arial" charset="0"/>
                <a:cs typeface="Arial" charset="0"/>
              </a:defRPr>
            </a:lvl3pPr>
            <a:lvl4pPr>
              <a:defRPr>
                <a:latin typeface="Arial" charset="0"/>
                <a:ea typeface="Arial" charset="0"/>
                <a:cs typeface="Arial" charset="0"/>
              </a:defRPr>
            </a:lvl4pPr>
            <a:lvl5pPr>
              <a:defRPr>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ustDataLst>
      <p:tags r:id="rId1"/>
    </p:custData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030134" y="6489932"/>
            <a:ext cx="1083732" cy="271528"/>
          </a:xfrm>
          <a:prstGeom prst="rect">
            <a:avLst/>
          </a:prstGeom>
        </p:spPr>
      </p:pic>
      <p:pic>
        <p:nvPicPr>
          <p:cNvPr id="6" name="Picture 5"/>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6591561"/>
            <a:ext cx="3877732" cy="143927"/>
          </a:xfrm>
          <a:prstGeom prst="rect">
            <a:avLst/>
          </a:prstGeom>
        </p:spPr>
      </p:pic>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164667" y="6587790"/>
            <a:ext cx="3979333" cy="147698"/>
          </a:xfrm>
          <a:prstGeom prst="rect">
            <a:avLst/>
          </a:prstGeom>
        </p:spPr>
      </p:pic>
    </p:spTree>
    <p:extLst>
      <p:ext uri="{BB962C8B-B14F-4D97-AF65-F5344CB8AC3E}">
        <p14:creationId xmlns:p14="http://schemas.microsoft.com/office/powerpoint/2010/main" val="17522109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oi.org/10.1080/0312407X.2018.1484501" TargetMode="External"/><Relationship Id="rId2" Type="http://schemas.openxmlformats.org/officeDocument/2006/relationships/hyperlink" Target="https://doi:org/10.15270/59-1-1097" TargetMode="External"/><Relationship Id="rId1" Type="http://schemas.openxmlformats.org/officeDocument/2006/relationships/slideLayout" Target="../slideLayouts/slideLayout2.xml"/><Relationship Id="rId4" Type="http://schemas.openxmlformats.org/officeDocument/2006/relationships/hyperlink" Target="https://doi.org/10.1177/0020872815570073"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doi.org/10.1177/0020872815570073"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nonviolenceny.org/post/social-and-sustainable-developme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8664" y="1700212"/>
            <a:ext cx="7819535" cy="2674821"/>
          </a:xfrm>
        </p:spPr>
        <p:txBody>
          <a:bodyPr/>
          <a:lstStyle/>
          <a:p>
            <a:pPr>
              <a:lnSpc>
                <a:spcPct val="107000"/>
              </a:lnSpc>
              <a:spcAft>
                <a:spcPts val="800"/>
              </a:spcAft>
            </a:pPr>
            <a:r>
              <a:rPr lang="en-ZA" sz="2800" b="1" kern="100" dirty="0">
                <a:effectLst/>
                <a:latin typeface="Times New Roman" panose="02020603050405020304" pitchFamily="18" charset="0"/>
                <a:ea typeface="Calibri" panose="020F0502020204030204" pitchFamily="34" charset="0"/>
                <a:cs typeface="Times New Roman" panose="02020603050405020304" pitchFamily="18" charset="0"/>
              </a:rPr>
              <a:t>A framework to cultivate </a:t>
            </a:r>
            <a:r>
              <a:rPr lang="en-ZA" sz="2800" kern="100" dirty="0">
                <a:latin typeface="Times New Roman" panose="02020603050405020304" pitchFamily="18" charset="0"/>
                <a:ea typeface="Calibri" panose="020F0502020204030204" pitchFamily="34" charset="0"/>
                <a:cs typeface="Times New Roman" panose="02020603050405020304" pitchFamily="18" charset="0"/>
              </a:rPr>
              <a:t>e</a:t>
            </a:r>
            <a:r>
              <a:rPr lang="en-ZA" sz="2800" b="1" kern="100" dirty="0">
                <a:effectLst/>
                <a:latin typeface="Times New Roman" panose="02020603050405020304" pitchFamily="18" charset="0"/>
                <a:ea typeface="Calibri" panose="020F0502020204030204" pitchFamily="34" charset="0"/>
                <a:cs typeface="Times New Roman" panose="02020603050405020304" pitchFamily="18" charset="0"/>
              </a:rPr>
              <a:t>nvironmental </a:t>
            </a:r>
            <a:r>
              <a:rPr lang="en-ZA" sz="2800" kern="100" dirty="0">
                <a:latin typeface="Times New Roman" panose="02020603050405020304" pitchFamily="18" charset="0"/>
                <a:ea typeface="Calibri" panose="020F0502020204030204" pitchFamily="34" charset="0"/>
                <a:cs typeface="Times New Roman" panose="02020603050405020304" pitchFamily="18" charset="0"/>
              </a:rPr>
              <a:t>s</a:t>
            </a:r>
            <a:r>
              <a:rPr lang="en-ZA" sz="2800" b="1" kern="100" dirty="0">
                <a:effectLst/>
                <a:latin typeface="Times New Roman" panose="02020603050405020304" pitchFamily="18" charset="0"/>
                <a:ea typeface="Calibri" panose="020F0502020204030204" pitchFamily="34" charset="0"/>
                <a:cs typeface="Times New Roman" panose="02020603050405020304" pitchFamily="18" charset="0"/>
              </a:rPr>
              <a:t>ocial </a:t>
            </a:r>
            <a:r>
              <a:rPr lang="en-ZA" sz="2800" kern="100" dirty="0">
                <a:latin typeface="Times New Roman" panose="02020603050405020304" pitchFamily="18" charset="0"/>
                <a:ea typeface="Calibri" panose="020F0502020204030204" pitchFamily="34" charset="0"/>
                <a:cs typeface="Times New Roman" panose="02020603050405020304" pitchFamily="18" charset="0"/>
              </a:rPr>
              <a:t>w</a:t>
            </a:r>
            <a:r>
              <a:rPr lang="en-ZA" sz="2800" b="1" kern="100" dirty="0">
                <a:effectLst/>
                <a:latin typeface="Times New Roman" panose="02020603050405020304" pitchFamily="18" charset="0"/>
                <a:ea typeface="Calibri" panose="020F0502020204030204" pitchFamily="34" charset="0"/>
                <a:cs typeface="Times New Roman" panose="02020603050405020304" pitchFamily="18" charset="0"/>
              </a:rPr>
              <a:t>ork and environmental </a:t>
            </a:r>
            <a:r>
              <a:rPr lang="en-ZA" sz="2800" kern="100" dirty="0">
                <a:latin typeface="Times New Roman" panose="02020603050405020304" pitchFamily="18" charset="0"/>
                <a:ea typeface="Calibri" panose="020F0502020204030204" pitchFamily="34" charset="0"/>
                <a:cs typeface="Times New Roman" panose="02020603050405020304" pitchFamily="18" charset="0"/>
              </a:rPr>
              <a:t>c</a:t>
            </a:r>
            <a:r>
              <a:rPr lang="en-ZA" sz="2800" b="1" kern="100" dirty="0">
                <a:effectLst/>
                <a:latin typeface="Times New Roman" panose="02020603050405020304" pitchFamily="18" charset="0"/>
                <a:ea typeface="Calibri" panose="020F0502020204030204" pitchFamily="34" charset="0"/>
                <a:cs typeface="Times New Roman" panose="02020603050405020304" pitchFamily="18" charset="0"/>
              </a:rPr>
              <a:t>itizenship in South Africa: Incorporating principles of </a:t>
            </a:r>
            <a:r>
              <a:rPr lang="en-ZA" sz="2800" b="1" kern="100" dirty="0" err="1">
                <a:effectLst/>
                <a:latin typeface="Times New Roman" panose="02020603050405020304" pitchFamily="18" charset="0"/>
                <a:ea typeface="Calibri" panose="020F0502020204030204" pitchFamily="34" charset="0"/>
                <a:cs typeface="Times New Roman" panose="02020603050405020304" pitchFamily="18" charset="0"/>
              </a:rPr>
              <a:t>Boetto’s</a:t>
            </a:r>
            <a:r>
              <a:rPr lang="en-ZA" sz="2800" b="1" kern="100" dirty="0">
                <a:effectLst/>
                <a:latin typeface="Times New Roman" panose="02020603050405020304" pitchFamily="18" charset="0"/>
                <a:ea typeface="Calibri" panose="020F0502020204030204" pitchFamily="34" charset="0"/>
                <a:cs typeface="Times New Roman" panose="02020603050405020304" pitchFamily="18" charset="0"/>
              </a:rPr>
              <a:t> transformative </a:t>
            </a:r>
            <a:r>
              <a:rPr lang="en-ZA" sz="2800" kern="100" dirty="0">
                <a:latin typeface="Times New Roman" panose="02020603050405020304" pitchFamily="18" charset="0"/>
                <a:ea typeface="Calibri" panose="020F0502020204030204" pitchFamily="34" charset="0"/>
                <a:cs typeface="Times New Roman" panose="02020603050405020304" pitchFamily="18" charset="0"/>
              </a:rPr>
              <a:t>e</a:t>
            </a:r>
            <a:r>
              <a:rPr lang="en-ZA" sz="2800" b="1" kern="100" dirty="0">
                <a:effectLst/>
                <a:latin typeface="Times New Roman" panose="02020603050405020304" pitchFamily="18" charset="0"/>
                <a:ea typeface="Calibri" panose="020F0502020204030204" pitchFamily="34" charset="0"/>
                <a:cs typeface="Times New Roman" panose="02020603050405020304" pitchFamily="18" charset="0"/>
              </a:rPr>
              <a:t>co-social </a:t>
            </a:r>
            <a:r>
              <a:rPr lang="en-ZA" sz="2800" kern="100" dirty="0">
                <a:latin typeface="Times New Roman" panose="02020603050405020304" pitchFamily="18" charset="0"/>
                <a:ea typeface="Calibri" panose="020F0502020204030204" pitchFamily="34" charset="0"/>
                <a:cs typeface="Times New Roman" panose="02020603050405020304" pitchFamily="18" charset="0"/>
              </a:rPr>
              <a:t>m</a:t>
            </a:r>
            <a:r>
              <a:rPr lang="en-ZA" sz="2800" b="1" kern="100" dirty="0">
                <a:effectLst/>
                <a:latin typeface="Times New Roman" panose="02020603050405020304" pitchFamily="18" charset="0"/>
                <a:ea typeface="Calibri" panose="020F0502020204030204" pitchFamily="34" charset="0"/>
                <a:cs typeface="Times New Roman" panose="02020603050405020304" pitchFamily="18" charset="0"/>
              </a:rPr>
              <a:t>odel </a:t>
            </a:r>
            <a:br>
              <a:rPr lang="en-ZA" sz="20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p>
        </p:txBody>
      </p:sp>
      <p:sp>
        <p:nvSpPr>
          <p:cNvPr id="3" name="Subtitle 2"/>
          <p:cNvSpPr>
            <a:spLocks noGrp="1"/>
          </p:cNvSpPr>
          <p:nvPr>
            <p:ph type="subTitle" idx="1"/>
          </p:nvPr>
        </p:nvSpPr>
        <p:spPr>
          <a:xfrm>
            <a:off x="638664" y="4375034"/>
            <a:ext cx="7948123" cy="1811454"/>
          </a:xfrm>
        </p:spPr>
        <p:txBody>
          <a:bodyPr>
            <a:normAutofit/>
          </a:bodyPr>
          <a:lstStyle/>
          <a:p>
            <a:pPr algn="r"/>
            <a:r>
              <a:rPr lang="en-US" dirty="0"/>
              <a:t>Dr Issie Jacobs</a:t>
            </a:r>
          </a:p>
          <a:p>
            <a:pPr algn="r"/>
            <a:r>
              <a:rPr lang="en-US" dirty="0"/>
              <a:t>North-West University</a:t>
            </a:r>
          </a:p>
          <a:p>
            <a:pPr algn="r"/>
            <a:r>
              <a:rPr lang="en-US" dirty="0"/>
              <a:t>Potchefstroom</a:t>
            </a:r>
          </a:p>
          <a:p>
            <a:pPr algn="r"/>
            <a:r>
              <a:rPr lang="en-US" dirty="0"/>
              <a:t>South Africa</a:t>
            </a:r>
          </a:p>
          <a:p>
            <a:endParaRPr lang="en-US" dirty="0"/>
          </a:p>
        </p:txBody>
      </p:sp>
    </p:spTree>
    <p:custDataLst>
      <p:tags r:id="rId1"/>
    </p:custDataLst>
    <p:extLst>
      <p:ext uri="{BB962C8B-B14F-4D97-AF65-F5344CB8AC3E}">
        <p14:creationId xmlns:p14="http://schemas.microsoft.com/office/powerpoint/2010/main" val="1753774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AE618-93DD-8A02-9908-73682A788F77}"/>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8CB34B05-01FD-8DFC-8810-56A3E8FD7029}"/>
              </a:ext>
            </a:extLst>
          </p:cNvPr>
          <p:cNvSpPr>
            <a:spLocks noGrp="1"/>
          </p:cNvSpPr>
          <p:nvPr>
            <p:ph idx="1"/>
          </p:nvPr>
        </p:nvSpPr>
        <p:spPr>
          <a:xfrm>
            <a:off x="342604" y="1014414"/>
            <a:ext cx="8458792" cy="5243512"/>
          </a:xfrm>
          <a:ln w="38100">
            <a:solidFill>
              <a:srgbClr val="7030A0"/>
            </a:solidFill>
          </a:ln>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These risks include: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Food insecurity and the deterioration of the agricultural sector’s 	capacity may lead to the extinction of the agricultural sector, to famine, 	increased poverty and job losses.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Water scarcity (Western and Eastern Cape </a:t>
            </a:r>
            <a:r>
              <a:rPr lang="en-US" sz="2000" dirty="0">
                <a:solidFill>
                  <a:prstClr val="black"/>
                </a:solidFill>
                <a:latin typeface="Calibri" panose="020F0502020204030204" pitchFamily="34" charset="0"/>
                <a:ea typeface="Calibri" panose="020F0502020204030204" pitchFamily="34" charset="0"/>
                <a:cs typeface="Calibri" panose="020F0502020204030204" pitchFamily="34" charset="0"/>
              </a:rPr>
              <a:t>D</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ay Zero predictions)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effectLst/>
                <a:latin typeface="Calibri" panose="020F0502020204030204" pitchFamily="34" charset="0"/>
                <a:ea typeface="Calibri" panose="020F0502020204030204" pitchFamily="34" charset="0"/>
                <a:cs typeface="Calibri" panose="020F0502020204030204" pitchFamily="34" charset="0"/>
              </a:rPr>
              <a:t>	Poor management of transitions to low-carbon economies and energy 	systems may lead to job losses, reduced export revenues, and an 	increase in immigrants, which could affect housing, health care, and 	public services.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kern="100" dirty="0">
                <a:latin typeface="Calibri" panose="020F0502020204030204" pitchFamily="34" charset="0"/>
                <a:ea typeface="Calibri" panose="020F0502020204030204" pitchFamily="34" charset="0"/>
                <a:cs typeface="Calibri" panose="020F0502020204030204" pitchFamily="34" charset="0"/>
              </a:rPr>
              <a:t>	</a:t>
            </a:r>
            <a:r>
              <a:rPr lang="en-US" sz="2000" kern="100" dirty="0">
                <a:effectLst/>
                <a:latin typeface="Calibri" panose="020F0502020204030204" pitchFamily="34" charset="0"/>
                <a:ea typeface="Calibri" panose="020F0502020204030204" pitchFamily="34" charset="0"/>
                <a:cs typeface="Calibri" panose="020F0502020204030204" pitchFamily="34" charset="0"/>
              </a:rPr>
              <a:t>The emergence of killer heat waves, which pose a specific risk to 	human health and well-being, especially in children, elderly people, 	people living in poverty and </a:t>
            </a:r>
            <a:r>
              <a:rPr lang="en-US" sz="2000" kern="100" dirty="0" err="1">
                <a:effectLst/>
                <a:latin typeface="Calibri" panose="020F0502020204030204" pitchFamily="34" charset="0"/>
                <a:ea typeface="Calibri" panose="020F0502020204030204" pitchFamily="34" charset="0"/>
                <a:cs typeface="Calibri" panose="020F0502020204030204" pitchFamily="34" charset="0"/>
              </a:rPr>
              <a:t>marginalised</a:t>
            </a:r>
            <a:r>
              <a:rPr lang="en-US" sz="2000" kern="100" dirty="0">
                <a:effectLst/>
                <a:latin typeface="Calibri" panose="020F0502020204030204" pitchFamily="34" charset="0"/>
                <a:ea typeface="Calibri" panose="020F0502020204030204" pitchFamily="34" charset="0"/>
                <a:cs typeface="Calibri" panose="020F0502020204030204" pitchFamily="34" charset="0"/>
              </a:rPr>
              <a:t> people,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kern="100" dirty="0">
                <a:latin typeface="Calibri" panose="020F0502020204030204" pitchFamily="34" charset="0"/>
                <a:ea typeface="Calibri" panose="020F0502020204030204" pitchFamily="34" charset="0"/>
                <a:cs typeface="Calibri" panose="020F0502020204030204" pitchFamily="34" charset="0"/>
              </a:rPr>
              <a:t>	Unprecedented occurrences of floods (KwaZulu Natal, Eastern Cape, 	Western Cape), </a:t>
            </a:r>
            <a:r>
              <a:rPr lang="en-US" sz="2000" kern="100" dirty="0">
                <a:effectLst/>
                <a:latin typeface="Calibri" panose="020F0502020204030204" pitchFamily="34" charset="0"/>
                <a:ea typeface="Calibri" panose="020F0502020204030204" pitchFamily="34" charset="0"/>
                <a:cs typeface="Calibri" panose="020F0502020204030204" pitchFamily="34" charset="0"/>
              </a:rPr>
              <a:t>and lastly,</a:t>
            </a:r>
            <a:endParaRPr lang="en-ZA" sz="18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000" dirty="0">
                <a:effectLst/>
                <a:latin typeface="Calibri" panose="020F0502020204030204" pitchFamily="34" charset="0"/>
                <a:ea typeface="Calibri" panose="020F0502020204030204" pitchFamily="34" charset="0"/>
                <a:cs typeface="Calibri" panose="020F0502020204030204" pitchFamily="34" charset="0"/>
              </a:rPr>
              <a:t>	The disruption of ecosystems and loss of biodiversity, compromising 	ecosystem stability, affect food and clean water supplies, increase in 	pests and various diseases, and disrupting the climate regulation itself.</a:t>
            </a:r>
          </a:p>
          <a:p>
            <a:endParaRPr lang="en-ZA" dirty="0"/>
          </a:p>
        </p:txBody>
      </p:sp>
    </p:spTree>
    <p:extLst>
      <p:ext uri="{BB962C8B-B14F-4D97-AF65-F5344CB8AC3E}">
        <p14:creationId xmlns:p14="http://schemas.microsoft.com/office/powerpoint/2010/main" val="2422749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47A72-E841-A0FC-6251-E11CB32654AE}"/>
              </a:ext>
            </a:extLst>
          </p:cNvPr>
          <p:cNvSpPr>
            <a:spLocks noGrp="1"/>
          </p:cNvSpPr>
          <p:nvPr>
            <p:ph type="title"/>
          </p:nvPr>
        </p:nvSpPr>
        <p:spPr/>
        <p:txBody>
          <a:bodyPr>
            <a:normAutofit fontScale="90000"/>
          </a:bodyPr>
          <a:lstStyle/>
          <a:p>
            <a:pPr algn="ctr"/>
            <a:r>
              <a:rPr kumimoji="0" lang="en-US" sz="3200" b="1" i="0" u="none" strike="noStrike" kern="1200" cap="none" spc="0" normalizeH="0" baseline="0" noProof="0" dirty="0">
                <a:ln>
                  <a:noFill/>
                </a:ln>
                <a:solidFill>
                  <a:srgbClr val="6C3D91"/>
                </a:solidFill>
                <a:effectLst/>
                <a:uLnTx/>
                <a:uFillTx/>
                <a:latin typeface="Arial" charset="0"/>
                <a:cs typeface="Arial" charset="0"/>
              </a:rPr>
              <a:t>RESHAPE SOCIAL WORK TRAINING AND PRACTICE</a:t>
            </a:r>
            <a:endParaRPr lang="en-ZA" dirty="0"/>
          </a:p>
        </p:txBody>
      </p:sp>
      <p:sp>
        <p:nvSpPr>
          <p:cNvPr id="3" name="Content Placeholder 2">
            <a:extLst>
              <a:ext uri="{FF2B5EF4-FFF2-40B4-BE49-F238E27FC236}">
                <a16:creationId xmlns:a16="http://schemas.microsoft.com/office/drawing/2014/main" id="{9D911501-539A-D80D-D721-E8C6980EC07D}"/>
              </a:ext>
            </a:extLst>
          </p:cNvPr>
          <p:cNvSpPr>
            <a:spLocks noGrp="1"/>
          </p:cNvSpPr>
          <p:nvPr>
            <p:ph idx="1"/>
          </p:nvPr>
        </p:nvSpPr>
        <p:spPr>
          <a:xfrm>
            <a:off x="342604" y="1628774"/>
            <a:ext cx="8458792" cy="4686301"/>
          </a:xfrm>
          <a:ln w="38100">
            <a:solidFill>
              <a:srgbClr val="7030A0"/>
            </a:solidFill>
          </a:ln>
        </p:spPr>
        <p:txBody>
          <a:bodyPr>
            <a:normAutofit fontScale="47500" lnSpcReduction="20000"/>
          </a:bodyPr>
          <a:lstStyle/>
          <a:p>
            <a:pPr>
              <a:lnSpc>
                <a:spcPct val="120000"/>
              </a:lnSpc>
              <a:defRPr/>
            </a:pPr>
            <a:endParaRPr kumimoji="0" lang="en-US" sz="4300" b="0" i="0" u="none" strike="noStrike" kern="1200" cap="none" spc="0" normalizeH="0" baseline="0" noProof="0" dirty="0">
              <a:ln>
                <a:noFill/>
              </a:ln>
              <a:solidFill>
                <a:prstClr val="black"/>
              </a:solidFill>
              <a:effectLst/>
              <a:uLnTx/>
              <a:uFillTx/>
              <a:latin typeface="+mn-lt"/>
              <a:ea typeface="Calibri" panose="020F0502020204030204" pitchFamily="34" charset="0"/>
              <a:cs typeface="Calibri" panose="020F0502020204030204" pitchFamily="34" charset="0"/>
            </a:endParaRPr>
          </a:p>
          <a:p>
            <a:pPr>
              <a:lnSpc>
                <a:spcPct val="120000"/>
              </a:lnSpc>
              <a:defRPr/>
            </a:pPr>
            <a:r>
              <a:rPr kumimoji="0" lang="en-US" sz="4300" b="0" i="0" u="none" strike="noStrike" kern="1200" cap="none" spc="0" normalizeH="0" baseline="0" noProof="0" dirty="0">
                <a:ln>
                  <a:noFill/>
                </a:ln>
                <a:solidFill>
                  <a:prstClr val="black"/>
                </a:solidFill>
                <a:effectLst/>
                <a:uLnTx/>
                <a:uFillTx/>
                <a:latin typeface="+mn-lt"/>
                <a:ea typeface="Calibri" panose="020F0502020204030204" pitchFamily="34" charset="0"/>
                <a:cs typeface="Calibri" panose="020F0502020204030204" pitchFamily="34" charset="0"/>
              </a:rPr>
              <a:t>In all these cases it is the </a:t>
            </a:r>
            <a:r>
              <a:rPr kumimoji="0" lang="en-US" sz="4300" b="0" i="0" u="none" strike="noStrike" kern="1200" cap="none" spc="0" normalizeH="0" baseline="0" noProof="0" dirty="0" err="1">
                <a:ln>
                  <a:noFill/>
                </a:ln>
                <a:solidFill>
                  <a:prstClr val="black"/>
                </a:solidFill>
                <a:effectLst/>
                <a:uLnTx/>
                <a:uFillTx/>
                <a:latin typeface="+mn-lt"/>
                <a:ea typeface="Calibri" panose="020F0502020204030204" pitchFamily="34" charset="0"/>
                <a:cs typeface="Calibri" panose="020F0502020204030204" pitchFamily="34" charset="0"/>
              </a:rPr>
              <a:t>marginalised</a:t>
            </a:r>
            <a:r>
              <a:rPr kumimoji="0" lang="en-US" sz="4300" b="0" i="0" u="none" strike="noStrike" kern="1200" cap="none" spc="0" normalizeH="0" baseline="0" noProof="0" dirty="0">
                <a:ln>
                  <a:noFill/>
                </a:ln>
                <a:solidFill>
                  <a:prstClr val="black"/>
                </a:solidFill>
                <a:effectLst/>
                <a:uLnTx/>
                <a:uFillTx/>
                <a:latin typeface="+mn-lt"/>
                <a:ea typeface="Calibri" panose="020F0502020204030204" pitchFamily="34" charset="0"/>
                <a:cs typeface="Calibri" panose="020F0502020204030204" pitchFamily="34" charset="0"/>
              </a:rPr>
              <a:t> and the poor who are affected the most and these are the communities that we as social workers serve.</a:t>
            </a:r>
          </a:p>
          <a:p>
            <a:pPr>
              <a:lnSpc>
                <a:spcPct val="120000"/>
              </a:lnSpc>
              <a:defRPr/>
            </a:pPr>
            <a:r>
              <a:rPr lang="en-ZA" sz="4300" dirty="0">
                <a:effectLst/>
                <a:latin typeface="+mn-lt"/>
                <a:ea typeface="Calibri" panose="020F0502020204030204" pitchFamily="34" charset="0"/>
              </a:rPr>
              <a:t>Therefore, to act meaningfully upon what is expected of the social work profession in the context of the accelerating climate change crisis would necessitate a paradigm shift in social work training and practice in South Africa.</a:t>
            </a:r>
          </a:p>
          <a:p>
            <a:pPr>
              <a:lnSpc>
                <a:spcPct val="120000"/>
              </a:lnSpc>
              <a:defRPr/>
            </a:pPr>
            <a:r>
              <a:rPr lang="en-ZA" sz="4300" dirty="0">
                <a:effectLst/>
                <a:latin typeface="+mn-lt"/>
                <a:ea typeface="Calibri" panose="020F0502020204030204" pitchFamily="34" charset="0"/>
              </a:rPr>
              <a:t>The paradigm shift could not only involve incorporating new skills and responsibilities to address the effects of climate change. If this is to happen then it will only be “an add-on or expansion” to existing approaches already used in social work .</a:t>
            </a:r>
          </a:p>
          <a:p>
            <a:pPr marL="0" indent="0">
              <a:buNone/>
              <a:defRPr/>
            </a:pPr>
            <a:r>
              <a:rPr kumimoji="0" lang="en-US" sz="1900" b="0" i="0" u="none" strike="noStrike" kern="1200" cap="none" spc="0" normalizeH="0" baseline="0" noProof="0" dirty="0">
                <a:ln>
                  <a:noFill/>
                </a:ln>
                <a:solidFill>
                  <a:prstClr val="black"/>
                </a:solidFill>
                <a:effectLst/>
                <a:uLnTx/>
                <a:uFillTx/>
                <a:latin typeface="+mn-lt"/>
                <a:ea typeface="Calibri" panose="020F0502020204030204" pitchFamily="34" charset="0"/>
                <a:cs typeface="Calibri" panose="020F0502020204030204" pitchFamily="34" charset="0"/>
              </a:rPr>
              <a:t> </a:t>
            </a:r>
          </a:p>
          <a:p>
            <a:endParaRPr lang="en-ZA" dirty="0"/>
          </a:p>
        </p:txBody>
      </p:sp>
    </p:spTree>
    <p:extLst>
      <p:ext uri="{BB962C8B-B14F-4D97-AF65-F5344CB8AC3E}">
        <p14:creationId xmlns:p14="http://schemas.microsoft.com/office/powerpoint/2010/main" val="2922431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EAF95-1EFA-1389-D517-D977A559EAE3}"/>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22891D79-4B7B-8E0A-62B3-071DE3043D9E}"/>
              </a:ext>
            </a:extLst>
          </p:cNvPr>
          <p:cNvSpPr>
            <a:spLocks noGrp="1"/>
          </p:cNvSpPr>
          <p:nvPr>
            <p:ph idx="1"/>
          </p:nvPr>
        </p:nvSpPr>
        <p:spPr>
          <a:xfrm>
            <a:off x="342604" y="842963"/>
            <a:ext cx="8458792" cy="5300661"/>
          </a:xfrm>
          <a:ln w="38100">
            <a:solidFill>
              <a:srgbClr val="7030A0"/>
            </a:solidFill>
          </a:ln>
        </p:spPr>
        <p:txBody>
          <a:bodyPr>
            <a:normAutofit fontScale="92500" lnSpcReduction="10000"/>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Z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A paradigm shift will:</a:t>
            </a:r>
          </a:p>
          <a:p>
            <a:pPr marL="0" marR="0" lvl="0" indent="0" algn="l" defTabSz="914400" rtl="0" eaLnBrk="1" fontAlgn="auto" latinLnBrk="0" hangingPunct="1">
              <a:lnSpc>
                <a:spcPct val="120000"/>
              </a:lnSpc>
              <a:spcBef>
                <a:spcPts val="1000"/>
              </a:spcBef>
              <a:spcAft>
                <a:spcPts val="0"/>
              </a:spcAft>
              <a:buClrTx/>
              <a:buSzTx/>
              <a:buNone/>
              <a:tabLst/>
              <a:defRPr/>
            </a:pPr>
            <a:endParaRPr kumimoji="0" lang="en-Z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endParaRP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Z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	Need to include a different attitude towards what social work entails and how to go about 	one’s  day to day service delivery to the communities one serves. </a:t>
            </a:r>
          </a:p>
          <a:p>
            <a:pPr marL="0" marR="0" lvl="0" indent="0" algn="just" defTabSz="914400" rtl="0" eaLnBrk="1" fontAlgn="auto" latinLnBrk="0" hangingPunct="1">
              <a:lnSpc>
                <a:spcPct val="120000"/>
              </a:lnSpc>
              <a:spcBef>
                <a:spcPts val="1000"/>
              </a:spcBef>
              <a:spcAft>
                <a:spcPts val="800"/>
              </a:spcAft>
              <a:buClrTx/>
              <a:buSzTx/>
              <a:buFont typeface="Arial" panose="020B0604020202020204" pitchFamily="34" charset="0"/>
              <a:buNone/>
              <a:tabLst/>
              <a:defRPr/>
            </a:pPr>
            <a:r>
              <a:rPr kumimoji="0" lang="en-Z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	Expect from social work to “consider non-human as well as human interests” and to 	realise this, will urge social work to “overcome the anthropocentric paradigm” (</a:t>
            </a:r>
            <a:r>
              <a:rPr kumimoji="0" lang="en-ZA" sz="1600" b="0" i="0" u="none" strike="noStrike" kern="1200" cap="none" spc="0" normalizeH="0" baseline="0" noProof="0" dirty="0" err="1">
                <a:ln>
                  <a:noFill/>
                </a:ln>
                <a:solidFill>
                  <a:prstClr val="black"/>
                </a:solidFill>
                <a:effectLst/>
                <a:uLnTx/>
                <a:uFillTx/>
                <a:latin typeface="Calibri" panose="020F0502020204030204"/>
                <a:ea typeface="Calibri" panose="020F0502020204030204" pitchFamily="34" charset="0"/>
                <a:cs typeface="Arial" charset="0"/>
              </a:rPr>
              <a:t>Thysell</a:t>
            </a:r>
            <a:r>
              <a:rPr kumimoji="0" lang="en-Z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 &amp; 	</a:t>
            </a:r>
            <a:r>
              <a:rPr kumimoji="0" lang="en-ZA" sz="1600" b="0" i="0" u="none" strike="noStrike" kern="1200" cap="none" spc="0" normalizeH="0" baseline="0" noProof="0" dirty="0" err="1">
                <a:ln>
                  <a:noFill/>
                </a:ln>
                <a:solidFill>
                  <a:prstClr val="black"/>
                </a:solidFill>
                <a:effectLst/>
                <a:uLnTx/>
                <a:uFillTx/>
                <a:latin typeface="Calibri" panose="020F0502020204030204"/>
                <a:ea typeface="Calibri" panose="020F0502020204030204" pitchFamily="34" charset="0"/>
                <a:cs typeface="Arial" charset="0"/>
              </a:rPr>
              <a:t>Cuadra</a:t>
            </a:r>
            <a:r>
              <a:rPr kumimoji="0" lang="en-Z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 2022: 14).</a:t>
            </a:r>
            <a:r>
              <a:rPr kumimoji="0" lang="en-US" sz="15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 Involve a paradigmatic shift in orientation about the place of humans in the 	natural world from being human-centered (which prioritizes human needs and wants) towards 	a transformative eco-social approach (which understands Earth as a holistic entity) … Rather 	than viewing humans as the center of development in the world, humans represent just 	one part of a 	much larger, holistic, and interdependent system. At the core of this philosophical shift is 	understanding the interdependence between the natural environment and human wellbeing 	(</a:t>
            </a:r>
            <a:r>
              <a:rPr kumimoji="0" lang="en-US" sz="1500" b="0" i="0" u="none" strike="noStrike" kern="1200" cap="none" spc="0" normalizeH="0" baseline="0" noProof="0" dirty="0" err="1">
                <a:ln>
                  <a:noFill/>
                </a:ln>
                <a:solidFill>
                  <a:prstClr val="black"/>
                </a:solidFill>
                <a:effectLst/>
                <a:uLnTx/>
                <a:uFillTx/>
                <a:latin typeface="Calibri" panose="020F0502020204030204"/>
                <a:ea typeface="Calibri" panose="020F0502020204030204" pitchFamily="34" charset="0"/>
                <a:cs typeface="Arial" charset="0"/>
              </a:rPr>
              <a:t>Boetto</a:t>
            </a:r>
            <a:r>
              <a:rPr kumimoji="0" lang="en-US" sz="15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 et al. 2018, pp. 46-57).</a:t>
            </a:r>
            <a:endParaRPr kumimoji="0" lang="en-US" sz="1500" b="0" i="0" u="none" strike="noStrike" kern="100" cap="none" spc="0" normalizeH="0" baseline="0" noProof="0" dirty="0">
              <a:ln>
                <a:noFill/>
              </a:ln>
              <a:solidFill>
                <a:prstClr val="black"/>
              </a:solidFill>
              <a:effectLst/>
              <a:uLnTx/>
              <a:uFillTx/>
              <a:latin typeface="Calibri" panose="020F0502020204030204"/>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Z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 	Entail that the “values, principles and philosophical base” of the social work profession 	will need to be transformed. The important construct here is ‘transformation’ and the 	answer to this lies in the Transformative Eco-Social model presented by Heather	</a:t>
            </a:r>
            <a:r>
              <a:rPr kumimoji="0" lang="en-ZA" sz="1600" b="0" i="0" u="none" strike="noStrike" kern="1200" cap="none" spc="0" normalizeH="0" baseline="0" noProof="0" dirty="0" err="1">
                <a:ln>
                  <a:noFill/>
                </a:ln>
                <a:solidFill>
                  <a:prstClr val="black"/>
                </a:solidFill>
                <a:effectLst/>
                <a:uLnTx/>
                <a:uFillTx/>
                <a:latin typeface="Calibri" panose="020F0502020204030204"/>
                <a:ea typeface="Calibri" panose="020F0502020204030204" pitchFamily="34" charset="0"/>
                <a:cs typeface="Arial" charset="0"/>
              </a:rPr>
              <a:t>Boetto</a:t>
            </a:r>
            <a:r>
              <a:rPr kumimoji="0" lang="en-Z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 </a:t>
            </a:r>
          </a:p>
          <a:p>
            <a:pPr marL="0" marR="0" lvl="0" indent="0" algn="just" defTabSz="914400" rtl="0" eaLnBrk="1" fontAlgn="auto" latinLnBrk="0" hangingPunct="1">
              <a:lnSpc>
                <a:spcPct val="120000"/>
              </a:lnSpc>
              <a:spcBef>
                <a:spcPts val="1000"/>
              </a:spcBef>
              <a:spcAft>
                <a:spcPts val="800"/>
              </a:spcAft>
              <a:buClrTx/>
              <a:buSzTx/>
              <a:buFont typeface="Arial" panose="020B0604020202020204" pitchFamily="34" charset="0"/>
              <a:buNone/>
              <a:tabLst/>
              <a:defRPr/>
            </a:pPr>
            <a:r>
              <a:rPr kumimoji="0" lang="en-Z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charset="0"/>
              </a:rPr>
              <a:t>	</a:t>
            </a:r>
            <a:endParaRPr lang="en-ZA" dirty="0"/>
          </a:p>
        </p:txBody>
      </p:sp>
    </p:spTree>
    <p:extLst>
      <p:ext uri="{BB962C8B-B14F-4D97-AF65-F5344CB8AC3E}">
        <p14:creationId xmlns:p14="http://schemas.microsoft.com/office/powerpoint/2010/main" val="111030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56D84-3783-BA69-BDD3-9C33EF7858E6}"/>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0F97770C-1674-7461-3723-9F6ECC13E3E5}"/>
              </a:ext>
            </a:extLst>
          </p:cNvPr>
          <p:cNvSpPr>
            <a:spLocks noGrp="1"/>
          </p:cNvSpPr>
          <p:nvPr>
            <p:ph idx="1"/>
          </p:nvPr>
        </p:nvSpPr>
        <p:spPr>
          <a:ln w="38100">
            <a:solidFill>
              <a:srgbClr val="7030A0"/>
            </a:solidFill>
          </a:ln>
        </p:spPr>
        <p:txBody>
          <a:bodyPr>
            <a:normAutofit fontScale="77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An eco-social worldview which will involve transformative change is therefore proposed.</a:t>
            </a:r>
            <a:endParaRPr kumimoji="0" lang="en-ZA" sz="2800" b="0" i="0" u="none" strike="noStrike" kern="1200" cap="none" spc="0" normalizeH="0" baseline="0" noProof="0" dirty="0">
              <a:ln>
                <a:noFill/>
              </a:ln>
              <a:solidFill>
                <a:prstClr val="black"/>
              </a:solidFill>
              <a:effectLst/>
              <a:uLnTx/>
              <a:uFillTx/>
              <a:latin typeface="Arial" charset="0"/>
              <a:cs typeface="Arial" charset="0"/>
            </a:endParaRPr>
          </a:p>
          <a:p>
            <a:pPr algn="just">
              <a:lnSpc>
                <a:spcPct val="107000"/>
              </a:lnSpc>
              <a:spcAft>
                <a:spcPts val="800"/>
              </a:spcAft>
            </a:pPr>
            <a:r>
              <a:rPr lang="en-US" sz="2800" kern="100" dirty="0" err="1">
                <a:effectLst/>
                <a:latin typeface="Calibri" panose="020F0502020204030204" pitchFamily="34" charset="0"/>
                <a:ea typeface="Calibri" panose="020F0502020204030204" pitchFamily="34" charset="0"/>
                <a:cs typeface="Calibri" panose="020F0502020204030204" pitchFamily="34" charset="0"/>
              </a:rPr>
              <a:t>Rambaree</a:t>
            </a:r>
            <a:r>
              <a:rPr lang="en-US" sz="2800" kern="100" dirty="0">
                <a:effectLst/>
                <a:latin typeface="Calibri" panose="020F0502020204030204" pitchFamily="34" charset="0"/>
                <a:ea typeface="Calibri" panose="020F0502020204030204" pitchFamily="34" charset="0"/>
                <a:cs typeface="Calibri" panose="020F0502020204030204" pitchFamily="34" charset="0"/>
              </a:rPr>
              <a:t> and colleagues argue that “Eco-social work </a:t>
            </a:r>
            <a:r>
              <a:rPr lang="en-US" sz="2800" i="1" kern="100" dirty="0">
                <a:effectLst/>
                <a:latin typeface="Calibri" panose="020F0502020204030204" pitchFamily="34" charset="0"/>
                <a:ea typeface="Calibri" panose="020F0502020204030204" pitchFamily="34" charset="0"/>
                <a:cs typeface="Calibri" panose="020F0502020204030204" pitchFamily="34" charset="0"/>
              </a:rPr>
              <a:t>is</a:t>
            </a:r>
            <a:r>
              <a:rPr lang="en-US" sz="2800" kern="100" dirty="0">
                <a:effectLst/>
                <a:latin typeface="Calibri" panose="020F0502020204030204" pitchFamily="34" charset="0"/>
                <a:ea typeface="Calibri" panose="020F0502020204030204" pitchFamily="34" charset="0"/>
                <a:cs typeface="Calibri" panose="020F0502020204030204" pitchFamily="34" charset="0"/>
              </a:rPr>
              <a:t> social work … eco-social work is not a specialty within social work, rather all social work can, and we argue should be eco-social work” </a:t>
            </a:r>
            <a:r>
              <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(2019:1). </a:t>
            </a:r>
          </a:p>
          <a:p>
            <a:pPr algn="just">
              <a:lnSpc>
                <a:spcPct val="107000"/>
              </a:lnSpc>
              <a:spcAft>
                <a:spcPts val="800"/>
              </a:spcAft>
            </a:pPr>
            <a:r>
              <a:rPr lang="en-US" kern="100" dirty="0">
                <a:latin typeface="Calibri" panose="020F0502020204030204" pitchFamily="34" charset="0"/>
                <a:ea typeface="Calibri" panose="020F0502020204030204" pitchFamily="34" charset="0"/>
                <a:cs typeface="Calibri" panose="020F0502020204030204" pitchFamily="34" charset="0"/>
              </a:rPr>
              <a:t>F</a:t>
            </a:r>
            <a:r>
              <a:rPr lang="en-US" sz="2800" kern="100" dirty="0">
                <a:effectLst/>
                <a:latin typeface="Calibri" panose="020F0502020204030204" pitchFamily="34" charset="0"/>
                <a:ea typeface="Calibri" panose="020F0502020204030204" pitchFamily="34" charset="0"/>
                <a:cs typeface="Calibri" panose="020F0502020204030204" pitchFamily="34" charset="0"/>
              </a:rPr>
              <a:t>or social work to adopt an eco-social worldview, will entail that social work will need to make a 180° turn.</a:t>
            </a:r>
          </a:p>
          <a:p>
            <a:pPr algn="just">
              <a:lnSpc>
                <a:spcPct val="107000"/>
              </a:lnSpc>
              <a:spcAft>
                <a:spcPts val="800"/>
              </a:spcAft>
            </a:pPr>
            <a:r>
              <a:rPr lang="en-US" kern="100" dirty="0">
                <a:latin typeface="Calibri" panose="020F0502020204030204" pitchFamily="34" charset="0"/>
                <a:ea typeface="Calibri" panose="020F0502020204030204" pitchFamily="34" charset="0"/>
                <a:cs typeface="Calibri" panose="020F0502020204030204" pitchFamily="34" charset="0"/>
              </a:rPr>
              <a:t>Social work will </a:t>
            </a:r>
            <a:r>
              <a:rPr lang="en-US" sz="2800" kern="100" dirty="0">
                <a:effectLst/>
                <a:latin typeface="Calibri" panose="020F0502020204030204" pitchFamily="34" charset="0"/>
                <a:ea typeface="Calibri" panose="020F0502020204030204" pitchFamily="34" charset="0"/>
                <a:cs typeface="Calibri" panose="020F0502020204030204" pitchFamily="34" charset="0"/>
              </a:rPr>
              <a:t>not only have to critically </a:t>
            </a:r>
            <a:r>
              <a:rPr lang="en-ZA" sz="2800" kern="100" dirty="0">
                <a:effectLst/>
                <a:latin typeface="Calibri" panose="020F0502020204030204" pitchFamily="34" charset="0"/>
                <a:ea typeface="Calibri" panose="020F0502020204030204" pitchFamily="34" charset="0"/>
                <a:cs typeface="Calibri" panose="020F0502020204030204" pitchFamily="34" charset="0"/>
              </a:rPr>
              <a:t>reflect on </a:t>
            </a:r>
            <a:r>
              <a:rPr lang="en-US" sz="2800" kern="100" dirty="0">
                <a:effectLst/>
                <a:latin typeface="Calibri" panose="020F0502020204030204" pitchFamily="34" charset="0"/>
                <a:ea typeface="Calibri" panose="020F0502020204030204" pitchFamily="34" charset="0"/>
                <a:cs typeface="Calibri" panose="020F0502020204030204" pitchFamily="34" charset="0"/>
              </a:rPr>
              <a:t>how it has up to now approached its training and practice but also on what needs to be put into place to address the global calamities.</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450045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B337258F-CB55-0672-08E6-88313684134B}"/>
              </a:ext>
            </a:extLst>
          </p:cNvPr>
          <p:cNvSpPr>
            <a:spLocks noGrp="1"/>
          </p:cNvSpPr>
          <p:nvPr>
            <p:ph type="title"/>
          </p:nvPr>
        </p:nvSpPr>
        <p:spPr>
          <a:xfrm>
            <a:off x="628650" y="365126"/>
            <a:ext cx="7886700" cy="1325563"/>
          </a:xfrm>
        </p:spPr>
        <p:txBody>
          <a:bodyPr/>
          <a:lstStyle/>
          <a:p>
            <a:endParaRPr lang="en-US" dirty="0"/>
          </a:p>
        </p:txBody>
      </p:sp>
      <p:sp>
        <p:nvSpPr>
          <p:cNvPr id="3" name="Content Placeholder 2">
            <a:extLst>
              <a:ext uri="{FF2B5EF4-FFF2-40B4-BE49-F238E27FC236}">
                <a16:creationId xmlns:a16="http://schemas.microsoft.com/office/drawing/2014/main" id="{3D7B7E02-199D-3C24-8AAD-3C30D4F0C9F2}"/>
              </a:ext>
            </a:extLst>
          </p:cNvPr>
          <p:cNvSpPr>
            <a:spLocks noGrp="1"/>
          </p:cNvSpPr>
          <p:nvPr>
            <p:ph sz="half" idx="1"/>
          </p:nvPr>
        </p:nvSpPr>
        <p:spPr>
          <a:xfrm>
            <a:off x="514347" y="200025"/>
            <a:ext cx="4000502" cy="6048378"/>
          </a:xfrm>
          <a:ln w="38100">
            <a:solidFill>
              <a:srgbClr val="7030A0"/>
            </a:solidFill>
          </a:ln>
        </p:spPr>
        <p:txBody>
          <a:bodyPr>
            <a:normAutofit fontScale="92500" lnSpcReduction="20000"/>
          </a:bodyPr>
          <a:lstStyle/>
          <a:p>
            <a:pPr algn="just"/>
            <a:endParaRPr lang="en-US" sz="2000" dirty="0">
              <a:effectLst/>
            </a:endParaRPr>
          </a:p>
          <a:p>
            <a:pPr algn="just"/>
            <a:r>
              <a:rPr lang="en-US" sz="2200" dirty="0">
                <a:effectLst/>
              </a:rPr>
              <a:t>I have put a framework forward to cultivate environmental social work (ESW) and environmental citizenship (EC) as a possible solution to address the paradigm shift that is needed in social work.</a:t>
            </a:r>
          </a:p>
          <a:p>
            <a:pPr algn="just"/>
            <a:r>
              <a:rPr lang="en-US" sz="2200" dirty="0">
                <a:effectLst/>
                <a:latin typeface="Calibri" panose="020F0502020204030204" pitchFamily="34" charset="0"/>
                <a:ea typeface="Calibri" panose="020F0502020204030204" pitchFamily="34" charset="0"/>
              </a:rPr>
              <a:t>The framework builds up to where EC is established with sustainable development and living as the ultimate outcome. </a:t>
            </a:r>
          </a:p>
          <a:p>
            <a:pPr algn="just"/>
            <a:r>
              <a:rPr lang="en-ZA" sz="2200" kern="100" dirty="0">
                <a:effectLst/>
                <a:ea typeface="Calibri" panose="020F0502020204030204" pitchFamily="34" charset="0"/>
                <a:cs typeface="Times New Roman" panose="02020603050405020304" pitchFamily="18" charset="0"/>
              </a:rPr>
              <a:t>It is believed that the process to cultivate ESW and EC, cannot be achieved without Environmental Education (EE) and Environmental Experience (</a:t>
            </a:r>
            <a:r>
              <a:rPr lang="en-ZA" sz="2200" kern="100" dirty="0" err="1">
                <a:effectLst/>
                <a:ea typeface="Calibri" panose="020F0502020204030204" pitchFamily="34" charset="0"/>
                <a:cs typeface="Times New Roman" panose="02020603050405020304" pitchFamily="18" charset="0"/>
              </a:rPr>
              <a:t>EEx</a:t>
            </a:r>
            <a:r>
              <a:rPr lang="en-ZA" sz="2200" kern="100" dirty="0">
                <a:effectLst/>
                <a:ea typeface="Calibri" panose="020F0502020204030204" pitchFamily="34" charset="0"/>
                <a:cs typeface="Times New Roman" panose="02020603050405020304" pitchFamily="18" charset="0"/>
              </a:rPr>
              <a:t>). These two concepts therefore ‘hold’ the process throughout.</a:t>
            </a:r>
            <a:endParaRPr lang="en-US" sz="2200" dirty="0">
              <a:effectLst/>
            </a:endParaRPr>
          </a:p>
          <a:p>
            <a:pPr algn="just"/>
            <a:r>
              <a:rPr lang="en-US" sz="2200" dirty="0">
                <a:effectLst/>
              </a:rPr>
              <a:t>The framework incorporates principles of </a:t>
            </a:r>
            <a:r>
              <a:rPr lang="en-US" sz="2200" dirty="0" err="1">
                <a:effectLst/>
              </a:rPr>
              <a:t>Boetto’s</a:t>
            </a:r>
            <a:r>
              <a:rPr lang="en-US" sz="2200" dirty="0">
                <a:effectLst/>
              </a:rPr>
              <a:t> transformative eco-social model which is built around three circles namely the ontological, the epistemological and the methodological circle.</a:t>
            </a:r>
          </a:p>
          <a:p>
            <a:endParaRPr lang="en-ZA" sz="2000" dirty="0"/>
          </a:p>
        </p:txBody>
      </p:sp>
      <p:pic>
        <p:nvPicPr>
          <p:cNvPr id="4" name="Picture 3" descr="A diagram of a diagram&#10;&#10;Description automatically generated">
            <a:extLst>
              <a:ext uri="{FF2B5EF4-FFF2-40B4-BE49-F238E27FC236}">
                <a16:creationId xmlns:a16="http://schemas.microsoft.com/office/drawing/2014/main" id="{98431B0C-60FB-104D-1589-3AF52449BD40}"/>
              </a:ext>
            </a:extLst>
          </p:cNvPr>
          <p:cNvPicPr>
            <a:picLocks noChangeAspect="1"/>
          </p:cNvPicPr>
          <p:nvPr/>
        </p:nvPicPr>
        <p:blipFill>
          <a:blip r:embed="rId2"/>
          <a:stretch>
            <a:fillRect/>
          </a:stretch>
        </p:blipFill>
        <p:spPr>
          <a:xfrm>
            <a:off x="4629152" y="1766888"/>
            <a:ext cx="5172073" cy="3324224"/>
          </a:xfrm>
          <a:prstGeom prst="rect">
            <a:avLst/>
          </a:prstGeom>
          <a:noFill/>
        </p:spPr>
      </p:pic>
    </p:spTree>
    <p:extLst>
      <p:ext uri="{BB962C8B-B14F-4D97-AF65-F5344CB8AC3E}">
        <p14:creationId xmlns:p14="http://schemas.microsoft.com/office/powerpoint/2010/main" val="2183930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E1CC959-F107-36A5-D56D-6E6C3212D008}"/>
              </a:ext>
            </a:extLst>
          </p:cNvPr>
          <p:cNvSpPr>
            <a:spLocks noGrp="1"/>
          </p:cNvSpPr>
          <p:nvPr>
            <p:ph type="title"/>
          </p:nvPr>
        </p:nvSpPr>
        <p:spPr>
          <a:xfrm>
            <a:off x="342604" y="365127"/>
            <a:ext cx="8458792" cy="898066"/>
          </a:xfrm>
        </p:spPr>
        <p:txBody>
          <a:bodyPr>
            <a:normAutofit fontScale="90000"/>
          </a:bodyPr>
          <a:lstStyle/>
          <a:p>
            <a:pPr algn="ctr"/>
            <a:br>
              <a:rPr lang="en-US" dirty="0"/>
            </a:br>
            <a:r>
              <a:rPr lang="en-US" dirty="0"/>
              <a:t>The framework</a:t>
            </a:r>
          </a:p>
        </p:txBody>
      </p:sp>
      <p:pic>
        <p:nvPicPr>
          <p:cNvPr id="5" name="Content Placeholder 4">
            <a:extLst>
              <a:ext uri="{FF2B5EF4-FFF2-40B4-BE49-F238E27FC236}">
                <a16:creationId xmlns:a16="http://schemas.microsoft.com/office/drawing/2014/main" id="{A0515D09-BD4C-F2F3-FDA9-64D7316DF597}"/>
              </a:ext>
            </a:extLst>
          </p:cNvPr>
          <p:cNvPicPr>
            <a:picLocks noGrp="1" noChangeAspect="1"/>
          </p:cNvPicPr>
          <p:nvPr>
            <p:ph idx="1"/>
          </p:nvPr>
        </p:nvPicPr>
        <p:blipFill>
          <a:blip r:embed="rId2"/>
          <a:stretch>
            <a:fillRect/>
          </a:stretch>
        </p:blipFill>
        <p:spPr>
          <a:xfrm>
            <a:off x="3001195" y="1460980"/>
            <a:ext cx="3141610" cy="4515613"/>
          </a:xfrm>
          <a:prstGeom prst="rect">
            <a:avLst/>
          </a:prstGeom>
          <a:noFill/>
        </p:spPr>
      </p:pic>
    </p:spTree>
    <p:extLst>
      <p:ext uri="{BB962C8B-B14F-4D97-AF65-F5344CB8AC3E}">
        <p14:creationId xmlns:p14="http://schemas.microsoft.com/office/powerpoint/2010/main" val="3265147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AE4E7-942F-F9C2-577B-81BEC06A64AA}"/>
              </a:ext>
            </a:extLst>
          </p:cNvPr>
          <p:cNvSpPr>
            <a:spLocks noGrp="1"/>
          </p:cNvSpPr>
          <p:nvPr>
            <p:ph type="title"/>
          </p:nvPr>
        </p:nvSpPr>
        <p:spPr/>
        <p:txBody>
          <a:bodyPr>
            <a:normAutofit fontScale="90000"/>
          </a:bodyPr>
          <a:lstStyle/>
          <a:p>
            <a:pPr algn="ctr"/>
            <a:br>
              <a:rPr lang="en-US" dirty="0"/>
            </a:br>
            <a:r>
              <a:rPr lang="en-US" dirty="0"/>
              <a:t>The ontological (being) circle</a:t>
            </a:r>
            <a:endParaRPr lang="en-ZA" dirty="0"/>
          </a:p>
        </p:txBody>
      </p:sp>
      <p:pic>
        <p:nvPicPr>
          <p:cNvPr id="8" name="Content Placeholder 7">
            <a:extLst>
              <a:ext uri="{FF2B5EF4-FFF2-40B4-BE49-F238E27FC236}">
                <a16:creationId xmlns:a16="http://schemas.microsoft.com/office/drawing/2014/main" id="{16D2F983-3EBE-CD60-1AE7-922C9B811507}"/>
              </a:ext>
            </a:extLst>
          </p:cNvPr>
          <p:cNvPicPr>
            <a:picLocks noGrp="1" noChangeAspect="1"/>
          </p:cNvPicPr>
          <p:nvPr>
            <p:ph idx="1"/>
          </p:nvPr>
        </p:nvPicPr>
        <p:blipFill>
          <a:blip r:embed="rId2"/>
          <a:stretch>
            <a:fillRect/>
          </a:stretch>
        </p:blipFill>
        <p:spPr>
          <a:xfrm>
            <a:off x="828675" y="1507670"/>
            <a:ext cx="7115175" cy="4093029"/>
          </a:xfrm>
          <a:prstGeom prst="rect">
            <a:avLst/>
          </a:prstGeom>
        </p:spPr>
      </p:pic>
    </p:spTree>
    <p:extLst>
      <p:ext uri="{BB962C8B-B14F-4D97-AF65-F5344CB8AC3E}">
        <p14:creationId xmlns:p14="http://schemas.microsoft.com/office/powerpoint/2010/main" val="3013381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15D01F7-5B5A-4483-8FB4-CC5F550BCA12}"/>
              </a:ext>
            </a:extLst>
          </p:cNvPr>
          <p:cNvSpPr>
            <a:spLocks noGrp="1"/>
          </p:cNvSpPr>
          <p:nvPr>
            <p:ph type="title"/>
          </p:nvPr>
        </p:nvSpPr>
        <p:spPr>
          <a:xfrm>
            <a:off x="342604" y="365127"/>
            <a:ext cx="8458792" cy="898066"/>
          </a:xfrm>
        </p:spPr>
        <p:txBody>
          <a:bodyPr>
            <a:normAutofit fontScale="90000"/>
          </a:bodyPr>
          <a:lstStyle/>
          <a:p>
            <a:pPr algn="ctr"/>
            <a:br>
              <a:rPr lang="en-US" dirty="0"/>
            </a:br>
            <a:r>
              <a:rPr lang="en-US" dirty="0"/>
              <a:t>The epistemological (thinking) circle</a:t>
            </a:r>
          </a:p>
        </p:txBody>
      </p:sp>
      <p:pic>
        <p:nvPicPr>
          <p:cNvPr id="5" name="Content Placeholder 4">
            <a:extLst>
              <a:ext uri="{FF2B5EF4-FFF2-40B4-BE49-F238E27FC236}">
                <a16:creationId xmlns:a16="http://schemas.microsoft.com/office/drawing/2014/main" id="{0CB888B3-A6D0-074B-B10B-81B66A6E3B4D}"/>
              </a:ext>
            </a:extLst>
          </p:cNvPr>
          <p:cNvPicPr>
            <a:picLocks noGrp="1" noChangeAspect="1"/>
          </p:cNvPicPr>
          <p:nvPr>
            <p:ph idx="1"/>
          </p:nvPr>
        </p:nvPicPr>
        <p:blipFill>
          <a:blip r:embed="rId2"/>
          <a:stretch>
            <a:fillRect/>
          </a:stretch>
        </p:blipFill>
        <p:spPr>
          <a:xfrm>
            <a:off x="342604" y="2252521"/>
            <a:ext cx="8458792" cy="2932530"/>
          </a:xfrm>
          <a:prstGeom prst="rect">
            <a:avLst/>
          </a:prstGeom>
          <a:noFill/>
        </p:spPr>
      </p:pic>
    </p:spTree>
    <p:extLst>
      <p:ext uri="{BB962C8B-B14F-4D97-AF65-F5344CB8AC3E}">
        <p14:creationId xmlns:p14="http://schemas.microsoft.com/office/powerpoint/2010/main" val="4212674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7B478B6-CCBC-D856-33D8-FD835488FF02}"/>
              </a:ext>
            </a:extLst>
          </p:cNvPr>
          <p:cNvSpPr>
            <a:spLocks noGrp="1"/>
          </p:cNvSpPr>
          <p:nvPr>
            <p:ph type="title"/>
          </p:nvPr>
        </p:nvSpPr>
        <p:spPr>
          <a:xfrm>
            <a:off x="342604" y="365127"/>
            <a:ext cx="8458792" cy="898066"/>
          </a:xfrm>
        </p:spPr>
        <p:txBody>
          <a:bodyPr>
            <a:normAutofit fontScale="90000"/>
          </a:bodyPr>
          <a:lstStyle/>
          <a:p>
            <a:pPr algn="ctr"/>
            <a:br>
              <a:rPr lang="en-US" dirty="0"/>
            </a:br>
            <a:r>
              <a:rPr lang="en-US" dirty="0"/>
              <a:t>The methodological (doing) circle</a:t>
            </a:r>
          </a:p>
        </p:txBody>
      </p:sp>
      <p:pic>
        <p:nvPicPr>
          <p:cNvPr id="4" name="Content Placeholder 3">
            <a:extLst>
              <a:ext uri="{FF2B5EF4-FFF2-40B4-BE49-F238E27FC236}">
                <a16:creationId xmlns:a16="http://schemas.microsoft.com/office/drawing/2014/main" id="{63CDD733-E9C6-05B9-B2E5-04E6FDA6D5F2}"/>
              </a:ext>
            </a:extLst>
          </p:cNvPr>
          <p:cNvPicPr>
            <a:picLocks noGrp="1" noChangeAspect="1"/>
          </p:cNvPicPr>
          <p:nvPr>
            <p:ph idx="1"/>
          </p:nvPr>
        </p:nvPicPr>
        <p:blipFill>
          <a:blip r:embed="rId2"/>
          <a:stretch>
            <a:fillRect/>
          </a:stretch>
        </p:blipFill>
        <p:spPr>
          <a:xfrm>
            <a:off x="342604" y="1625404"/>
            <a:ext cx="8458792" cy="4186765"/>
          </a:xfrm>
          <a:prstGeom prst="rect">
            <a:avLst/>
          </a:prstGeom>
          <a:noFill/>
        </p:spPr>
      </p:pic>
    </p:spTree>
    <p:extLst>
      <p:ext uri="{BB962C8B-B14F-4D97-AF65-F5344CB8AC3E}">
        <p14:creationId xmlns:p14="http://schemas.microsoft.com/office/powerpoint/2010/main" val="1916831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BDE29-20BD-607D-2108-DA85A9E87325}"/>
              </a:ext>
            </a:extLst>
          </p:cNvPr>
          <p:cNvSpPr>
            <a:spLocks noGrp="1"/>
          </p:cNvSpPr>
          <p:nvPr>
            <p:ph type="title"/>
          </p:nvPr>
        </p:nvSpPr>
        <p:spPr/>
        <p:txBody>
          <a:bodyPr>
            <a:normAutofit fontScale="90000"/>
          </a:bodyPr>
          <a:lstStyle/>
          <a:p>
            <a:pPr algn="ctr"/>
            <a:r>
              <a:rPr lang="en-US" dirty="0"/>
              <a:t>ENVIRONMENTAL CITIZENSHIP AND SUSTAINABILITY DEFINED</a:t>
            </a:r>
            <a:endParaRPr lang="en-ZA" dirty="0"/>
          </a:p>
        </p:txBody>
      </p:sp>
      <p:pic>
        <p:nvPicPr>
          <p:cNvPr id="4" name="Content Placeholder 3">
            <a:extLst>
              <a:ext uri="{FF2B5EF4-FFF2-40B4-BE49-F238E27FC236}">
                <a16:creationId xmlns:a16="http://schemas.microsoft.com/office/drawing/2014/main" id="{EA36F910-B1BF-00D6-E477-DC91A428BEA4}"/>
              </a:ext>
            </a:extLst>
          </p:cNvPr>
          <p:cNvPicPr>
            <a:picLocks noGrp="1" noChangeAspect="1"/>
          </p:cNvPicPr>
          <p:nvPr>
            <p:ph idx="1"/>
          </p:nvPr>
        </p:nvPicPr>
        <p:blipFill>
          <a:blip r:embed="rId2"/>
          <a:stretch>
            <a:fillRect/>
          </a:stretch>
        </p:blipFill>
        <p:spPr>
          <a:xfrm>
            <a:off x="342900" y="1753038"/>
            <a:ext cx="8458200" cy="3931361"/>
          </a:xfrm>
          <a:prstGeom prst="rect">
            <a:avLst/>
          </a:prstGeom>
        </p:spPr>
      </p:pic>
    </p:spTree>
    <p:extLst>
      <p:ext uri="{BB962C8B-B14F-4D97-AF65-F5344CB8AC3E}">
        <p14:creationId xmlns:p14="http://schemas.microsoft.com/office/powerpoint/2010/main" val="93946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9E436-6917-FA5B-B264-33022C651CD0}"/>
              </a:ext>
            </a:extLst>
          </p:cNvPr>
          <p:cNvSpPr>
            <a:spLocks noGrp="1"/>
          </p:cNvSpPr>
          <p:nvPr>
            <p:ph type="title"/>
          </p:nvPr>
        </p:nvSpPr>
        <p:spPr/>
        <p:txBody>
          <a:bodyPr/>
          <a:lstStyle/>
          <a:p>
            <a:pPr algn="ctr"/>
            <a:r>
              <a:rPr lang="en-US" dirty="0"/>
              <a:t>QUESTIONS ON ENVIRONMENTAL ISSUES</a:t>
            </a:r>
            <a:endParaRPr lang="en-ZA" dirty="0"/>
          </a:p>
        </p:txBody>
      </p:sp>
      <p:graphicFrame>
        <p:nvGraphicFramePr>
          <p:cNvPr id="12" name="Content Placeholder 11">
            <a:extLst>
              <a:ext uri="{FF2B5EF4-FFF2-40B4-BE49-F238E27FC236}">
                <a16:creationId xmlns:a16="http://schemas.microsoft.com/office/drawing/2014/main" id="{F357BE69-CE6C-8305-009B-C58170748F4B}"/>
              </a:ext>
            </a:extLst>
          </p:cNvPr>
          <p:cNvGraphicFramePr>
            <a:graphicFrameLocks noGrp="1"/>
          </p:cNvGraphicFramePr>
          <p:nvPr>
            <p:ph idx="1"/>
          </p:nvPr>
        </p:nvGraphicFramePr>
        <p:xfrm>
          <a:off x="1722760" y="1449928"/>
          <a:ext cx="5698480" cy="4537583"/>
        </p:xfrm>
        <a:graphic>
          <a:graphicData uri="http://schemas.openxmlformats.org/drawingml/2006/table">
            <a:tbl>
              <a:tblPr firstRow="1" firstCol="1" bandRow="1"/>
              <a:tblGrid>
                <a:gridCol w="2849240">
                  <a:extLst>
                    <a:ext uri="{9D8B030D-6E8A-4147-A177-3AD203B41FA5}">
                      <a16:colId xmlns:a16="http://schemas.microsoft.com/office/drawing/2014/main" val="3292229537"/>
                    </a:ext>
                  </a:extLst>
                </a:gridCol>
                <a:gridCol w="2849240">
                  <a:extLst>
                    <a:ext uri="{9D8B030D-6E8A-4147-A177-3AD203B41FA5}">
                      <a16:colId xmlns:a16="http://schemas.microsoft.com/office/drawing/2014/main" val="742081998"/>
                    </a:ext>
                  </a:extLst>
                </a:gridCol>
              </a:tblGrid>
              <a:tr h="4516438">
                <a:tc>
                  <a:txBody>
                    <a:bodyPr/>
                    <a:lstStyle/>
                    <a:p>
                      <a:pPr>
                        <a:lnSpc>
                          <a:spcPct val="107000"/>
                        </a:lnSpc>
                        <a:spcAft>
                          <a:spcPts val="800"/>
                        </a:spcAft>
                      </a:pPr>
                      <a:r>
                        <a:rPr lang="en-ZA" sz="1200" b="1" kern="100" dirty="0">
                          <a:effectLst/>
                          <a:latin typeface="Calibri" panose="020F0502020204030204" pitchFamily="34" charset="0"/>
                          <a:ea typeface="Calibri" panose="020F0502020204030204" pitchFamily="34" charset="0"/>
                          <a:cs typeface="Times New Roman" panose="02020603050405020304" pitchFamily="18" charset="0"/>
                        </a:rPr>
                        <a:t>1. Question: What is the primary greenhouse gas responsible for global warming?</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a) Carbon dioxide (CO2)</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b) Methane (CH4)</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c) Nitrous oxide (N2O)</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d) Oxygen (O2)</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1" kern="100" dirty="0">
                          <a:effectLst/>
                          <a:latin typeface="Calibri" panose="020F0502020204030204" pitchFamily="34" charset="0"/>
                          <a:ea typeface="Calibri" panose="020F0502020204030204" pitchFamily="34" charset="0"/>
                          <a:cs typeface="Times New Roman" panose="02020603050405020304" pitchFamily="18" charset="0"/>
                        </a:rPr>
                        <a:t>2. Question: Which of the following is a major driver of deforestation, contributing to climate change?</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a) Renewable energy production</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b) Logging and timber harvesting</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c) Organic farming practices</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d) Wildlife conservation efforts</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260" marR="68260" marT="0" marB="0">
                    <a:lnL>
                      <a:noFill/>
                    </a:lnL>
                    <a:lnR>
                      <a:noFill/>
                    </a:lnR>
                    <a:lnT>
                      <a:noFill/>
                    </a:lnT>
                    <a:lnB>
                      <a:noFill/>
                    </a:lnB>
                  </a:tcPr>
                </a:tc>
                <a:tc>
                  <a:txBody>
                    <a:bodyPr/>
                    <a:lstStyle/>
                    <a:p>
                      <a:pPr>
                        <a:lnSpc>
                          <a:spcPct val="107000"/>
                        </a:lnSpc>
                        <a:spcAft>
                          <a:spcPts val="800"/>
                        </a:spcAft>
                      </a:pPr>
                      <a:r>
                        <a:rPr lang="en-ZA" sz="1200" b="1" kern="100" dirty="0">
                          <a:effectLst/>
                          <a:latin typeface="Calibri" panose="020F0502020204030204" pitchFamily="34" charset="0"/>
                          <a:ea typeface="Calibri" panose="020F0502020204030204" pitchFamily="34" charset="0"/>
                          <a:cs typeface="Times New Roman" panose="02020603050405020304" pitchFamily="18" charset="0"/>
                        </a:rPr>
                        <a:t>3. Question: Which sector is responsible for the largest share of global greenhouse gas emissions?</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a) Agriculture</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b) Transportation</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c) Manufacturing and industry</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d) Residential buildings</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b="1" kern="100" dirty="0">
                          <a:effectLst/>
                          <a:latin typeface="Calibri" panose="020F0502020204030204" pitchFamily="34" charset="0"/>
                          <a:ea typeface="Calibri" panose="020F0502020204030204" pitchFamily="34" charset="0"/>
                          <a:cs typeface="Times New Roman" panose="02020603050405020304" pitchFamily="18" charset="0"/>
                        </a:rPr>
                        <a:t>4. Question: What is the main purpose of the Paris Agreement, an international climate accord?</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a) Promote tourism in Paris</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b) Reduce greenhouse gas emissions and limit global warming</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c) Increase global population</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d) Develop a global currency</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260" marR="68260" marT="0" marB="0">
                    <a:lnL>
                      <a:noFill/>
                    </a:lnL>
                    <a:lnR>
                      <a:noFill/>
                    </a:lnR>
                    <a:lnT>
                      <a:noFill/>
                    </a:lnT>
                    <a:lnB>
                      <a:noFill/>
                    </a:lnB>
                  </a:tcPr>
                </a:tc>
                <a:extLst>
                  <a:ext uri="{0D108BD9-81ED-4DB2-BD59-A6C34878D82A}">
                    <a16:rowId xmlns:a16="http://schemas.microsoft.com/office/drawing/2014/main" val="1536977420"/>
                  </a:ext>
                </a:extLst>
              </a:tr>
            </a:tbl>
          </a:graphicData>
        </a:graphic>
      </p:graphicFrame>
    </p:spTree>
    <p:extLst>
      <p:ext uri="{BB962C8B-B14F-4D97-AF65-F5344CB8AC3E}">
        <p14:creationId xmlns:p14="http://schemas.microsoft.com/office/powerpoint/2010/main" val="1534670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450FA-F1C8-C0C6-C856-906518A6F291}"/>
              </a:ext>
            </a:extLst>
          </p:cNvPr>
          <p:cNvSpPr>
            <a:spLocks noGrp="1"/>
          </p:cNvSpPr>
          <p:nvPr>
            <p:ph type="title"/>
          </p:nvPr>
        </p:nvSpPr>
        <p:spPr/>
        <p:txBody>
          <a:bodyPr>
            <a:normAutofit fontScale="90000"/>
          </a:bodyPr>
          <a:lstStyle/>
          <a:p>
            <a:pPr algn="ctr"/>
            <a:r>
              <a:rPr lang="en-US" dirty="0"/>
              <a:t>What would sustainable development entail? (in short)</a:t>
            </a:r>
            <a:endParaRPr lang="en-ZA" dirty="0"/>
          </a:p>
        </p:txBody>
      </p:sp>
      <p:sp>
        <p:nvSpPr>
          <p:cNvPr id="3" name="Content Placeholder 2">
            <a:extLst>
              <a:ext uri="{FF2B5EF4-FFF2-40B4-BE49-F238E27FC236}">
                <a16:creationId xmlns:a16="http://schemas.microsoft.com/office/drawing/2014/main" id="{5AC25897-3274-4DA2-11E8-6E008BCDDCAB}"/>
              </a:ext>
            </a:extLst>
          </p:cNvPr>
          <p:cNvSpPr>
            <a:spLocks noGrp="1"/>
          </p:cNvSpPr>
          <p:nvPr>
            <p:ph idx="1"/>
          </p:nvPr>
        </p:nvSpPr>
        <p:spPr>
          <a:ln w="38100">
            <a:solidFill>
              <a:srgbClr val="7030A0"/>
            </a:solidFill>
          </a:ln>
        </p:spPr>
        <p:txBody>
          <a:bodyPr>
            <a:normAutofit fontScale="70000" lnSpcReduction="20000"/>
          </a:bodyPr>
          <a:lstStyle/>
          <a:p>
            <a:pPr marL="228600" marR="0" lvl="0" indent="-228600" algn="just"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US" sz="29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Working towards sustainable development and living, would require a ‘buy-in’ from individuals, communities, and </a:t>
            </a:r>
            <a:r>
              <a:rPr kumimoji="0" lang="en-US" sz="2900" b="0" i="0" u="none" strike="noStrike" kern="1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organisations</a:t>
            </a:r>
            <a:r>
              <a:rPr kumimoji="0" lang="en-US" sz="29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so that it becomes a shared responsibility, not just of social work or governments or other professions are working towards achieving sustainable development and living. </a:t>
            </a:r>
          </a:p>
          <a:p>
            <a:pPr algn="just">
              <a:lnSpc>
                <a:spcPct val="107000"/>
              </a:lnSpc>
              <a:spcAft>
                <a:spcPts val="800"/>
              </a:spcAft>
            </a:pPr>
            <a:r>
              <a:rPr kumimoji="0" lang="en-US"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Specific environmentally sustainable values relating to conservation and restoration will need to be adopted </a:t>
            </a:r>
            <a:r>
              <a:rPr kumimoji="0" lang="en-US" b="0" i="0" u="none" strike="noStrike" kern="100" cap="none" spc="0" normalizeH="0" baseline="0" noProof="0" dirty="0">
                <a:ln>
                  <a:noFill/>
                </a:ln>
                <a:solidFill>
                  <a:prstClr val="black"/>
                </a:solidFill>
                <a:uLnTx/>
                <a:uFillTx/>
                <a:latin typeface="Calibri" panose="020F0502020204030204" pitchFamily="34" charset="0"/>
                <a:ea typeface="Calibri" panose="020F0502020204030204" pitchFamily="34" charset="0"/>
                <a:cs typeface="Calibri" panose="020F0502020204030204" pitchFamily="34" charset="0"/>
              </a:rPr>
              <a:t>t</a:t>
            </a:r>
            <a:r>
              <a:rPr lang="en-US" kern="100" dirty="0">
                <a:effectLst/>
                <a:latin typeface="Calibri" panose="020F0502020204030204" pitchFamily="34" charset="0"/>
                <a:ea typeface="Calibri" panose="020F0502020204030204" pitchFamily="34" charset="0"/>
                <a:cs typeface="Calibri" panose="020F0502020204030204" pitchFamily="34" charset="0"/>
              </a:rPr>
              <a:t>o work towards environmental sustainability and de-growth. </a:t>
            </a:r>
          </a:p>
          <a:p>
            <a:pPr algn="just">
              <a:lnSpc>
                <a:spcPct val="107000"/>
              </a:lnSpc>
              <a:spcAft>
                <a:spcPts val="800"/>
              </a:spcAft>
            </a:pPr>
            <a:r>
              <a:rPr lang="en-US" kern="100" dirty="0">
                <a:effectLst/>
                <a:latin typeface="Calibri" panose="020F0502020204030204" pitchFamily="34" charset="0"/>
                <a:ea typeface="Calibri" panose="020F0502020204030204" pitchFamily="34" charset="0"/>
                <a:cs typeface="Calibri" panose="020F0502020204030204" pitchFamily="34" charset="0"/>
              </a:rPr>
              <a:t>It for instance has to entail the recognition that “</a:t>
            </a:r>
            <a:r>
              <a:rPr lang="en-ZA" kern="100" dirty="0">
                <a:effectLst/>
                <a:latin typeface="Calibri" panose="020F0502020204030204" pitchFamily="34" charset="0"/>
                <a:ea typeface="Calibri" panose="020F0502020204030204" pitchFamily="34" charset="0"/>
                <a:cs typeface="Calibri" panose="020F0502020204030204" pitchFamily="34" charset="0"/>
              </a:rPr>
              <a:t>Earth’s natural resources are finite and that current human activity is depleting Earth’s natural resources at a greater rate than it can currently cope with, causing a variety of environmental problems, including extinction of species, climate variability, and global warming” </a:t>
            </a:r>
            <a:r>
              <a:rPr lang="en-US" kern="100" dirty="0">
                <a:effectLst/>
                <a:latin typeface="Calibri" panose="020F0502020204030204" pitchFamily="34" charset="0"/>
                <a:ea typeface="Calibri" panose="020F0502020204030204" pitchFamily="34" charset="0"/>
                <a:cs typeface="Calibri" panose="020F0502020204030204" pitchFamily="34" charset="0"/>
              </a:rPr>
              <a:t>(</a:t>
            </a:r>
            <a:r>
              <a:rPr lang="en-US" kern="100" dirty="0" err="1">
                <a:effectLst/>
                <a:latin typeface="Calibri" panose="020F0502020204030204" pitchFamily="34" charset="0"/>
                <a:ea typeface="Calibri" panose="020F0502020204030204" pitchFamily="34" charset="0"/>
                <a:cs typeface="Calibri" panose="020F0502020204030204" pitchFamily="34" charset="0"/>
              </a:rPr>
              <a:t>Boetto</a:t>
            </a:r>
            <a:r>
              <a:rPr lang="en-US" kern="100" dirty="0">
                <a:effectLst/>
                <a:latin typeface="Calibri" panose="020F0502020204030204" pitchFamily="34" charset="0"/>
                <a:ea typeface="Calibri" panose="020F0502020204030204" pitchFamily="34" charset="0"/>
                <a:cs typeface="Calibri" panose="020F0502020204030204" pitchFamily="34" charset="0"/>
              </a:rPr>
              <a:t>, 2019:144). </a:t>
            </a:r>
          </a:p>
          <a:p>
            <a:pPr algn="just">
              <a:lnSpc>
                <a:spcPct val="107000"/>
              </a:lnSpc>
              <a:spcAft>
                <a:spcPts val="800"/>
              </a:spcAft>
            </a:pPr>
            <a:r>
              <a:rPr lang="en-US" kern="100" dirty="0">
                <a:latin typeface="Calibri" panose="020F0502020204030204" pitchFamily="34" charset="0"/>
                <a:ea typeface="Calibri" panose="020F0502020204030204" pitchFamily="34" charset="0"/>
                <a:cs typeface="Calibri" panose="020F0502020204030204" pitchFamily="34" charset="0"/>
              </a:rPr>
              <a:t>It is believed that </a:t>
            </a:r>
            <a:r>
              <a:rPr lang="en-US" kern="100" dirty="0">
                <a:effectLst/>
                <a:latin typeface="Calibri" panose="020F0502020204030204" pitchFamily="34" charset="0"/>
                <a:ea typeface="Calibri" panose="020F0502020204030204" pitchFamily="34" charset="0"/>
                <a:cs typeface="Calibri" panose="020F0502020204030204" pitchFamily="34" charset="0"/>
              </a:rPr>
              <a:t>this will be possible in an atmosphere where EC exists.</a:t>
            </a:r>
            <a:endParaRPr lang="en-ZA"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773548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31D74-AA1E-C818-96AA-93BCE045D4EC}"/>
              </a:ext>
            </a:extLst>
          </p:cNvPr>
          <p:cNvSpPr>
            <a:spLocks noGrp="1"/>
          </p:cNvSpPr>
          <p:nvPr>
            <p:ph type="title"/>
          </p:nvPr>
        </p:nvSpPr>
        <p:spPr/>
        <p:txBody>
          <a:bodyPr>
            <a:normAutofit fontScale="90000"/>
          </a:bodyPr>
          <a:lstStyle/>
          <a:p>
            <a:pPr algn="ctr"/>
            <a:r>
              <a:rPr lang="en-US" sz="3600" dirty="0"/>
              <a:t>CONCLUSION AND FUTURE DIRECTIONS</a:t>
            </a:r>
            <a:endParaRPr lang="en-ZA" sz="3600" dirty="0"/>
          </a:p>
        </p:txBody>
      </p:sp>
      <p:sp>
        <p:nvSpPr>
          <p:cNvPr id="3" name="Content Placeholder 2">
            <a:extLst>
              <a:ext uri="{FF2B5EF4-FFF2-40B4-BE49-F238E27FC236}">
                <a16:creationId xmlns:a16="http://schemas.microsoft.com/office/drawing/2014/main" id="{2D3FD955-57F6-B761-D854-34AF30415029}"/>
              </a:ext>
            </a:extLst>
          </p:cNvPr>
          <p:cNvSpPr>
            <a:spLocks noGrp="1"/>
          </p:cNvSpPr>
          <p:nvPr>
            <p:ph idx="1"/>
          </p:nvPr>
        </p:nvSpPr>
        <p:spPr>
          <a:ln w="38100">
            <a:solidFill>
              <a:srgbClr val="7030A0"/>
            </a:solidFill>
          </a:ln>
        </p:spPr>
        <p:txBody>
          <a:bodyPr>
            <a:normAutofit fontScale="70000" lnSpcReduction="20000"/>
          </a:bodyPr>
          <a:lstStyle/>
          <a:p>
            <a:pPr algn="just">
              <a:lnSpc>
                <a:spcPct val="107000"/>
              </a:lnSpc>
              <a:spcAft>
                <a:spcPts val="800"/>
              </a:spcAft>
            </a:pPr>
            <a:r>
              <a:rPr lang="en-ZA" kern="100" dirty="0">
                <a:latin typeface="Calibri" panose="020F0502020204030204" pitchFamily="34" charset="0"/>
                <a:ea typeface="Calibri" panose="020F0502020204030204" pitchFamily="34" charset="0"/>
                <a:cs typeface="Calibri" panose="020F0502020204030204" pitchFamily="34" charset="0"/>
              </a:rPr>
              <a:t>T</a:t>
            </a:r>
            <a:r>
              <a:rPr lang="en-ZA" sz="2800" kern="100" dirty="0">
                <a:effectLst/>
                <a:latin typeface="Calibri" panose="020F0502020204030204" pitchFamily="34" charset="0"/>
                <a:ea typeface="Calibri" panose="020F0502020204030204" pitchFamily="34" charset="0"/>
                <a:cs typeface="Calibri" panose="020F0502020204030204" pitchFamily="34" charset="0"/>
              </a:rPr>
              <a:t>he paradigm within which social work students are trained no longer fully prepares them to address the realities and needs of the individuals and communities they serve. Social workers thus end up in practice, feeling incompetent and disillusioned about what is expected of them. </a:t>
            </a:r>
          </a:p>
          <a:p>
            <a:pPr algn="just">
              <a:lnSpc>
                <a:spcPct val="107000"/>
              </a:lnSpc>
              <a:spcAft>
                <a:spcPts val="800"/>
              </a:spcAft>
            </a:pPr>
            <a:r>
              <a:rPr lang="en-ZA" sz="2800" kern="100" dirty="0">
                <a:effectLst/>
                <a:latin typeface="Calibri" panose="020F0502020204030204" pitchFamily="34" charset="0"/>
                <a:ea typeface="Calibri" panose="020F0502020204030204" pitchFamily="34" charset="0"/>
                <a:cs typeface="Calibri" panose="020F0502020204030204" pitchFamily="34" charset="0"/>
              </a:rPr>
              <a:t>Social work therefore needs to take the bold step and adjust the current training of students in order for social practice to be relevant in the 21</a:t>
            </a:r>
            <a:r>
              <a:rPr lang="en-ZA" sz="2800" kern="100" baseline="30000" dirty="0">
                <a:effectLst/>
                <a:latin typeface="Calibri" panose="020F0502020204030204" pitchFamily="34" charset="0"/>
                <a:ea typeface="Calibri" panose="020F0502020204030204" pitchFamily="34" charset="0"/>
                <a:cs typeface="Calibri" panose="020F0502020204030204" pitchFamily="34" charset="0"/>
              </a:rPr>
              <a:t>st</a:t>
            </a:r>
            <a:r>
              <a:rPr lang="en-ZA" sz="2800" kern="100" dirty="0">
                <a:effectLst/>
                <a:latin typeface="Calibri" panose="020F0502020204030204" pitchFamily="34" charset="0"/>
                <a:ea typeface="Calibri" panose="020F0502020204030204" pitchFamily="34" charset="0"/>
                <a:cs typeface="Calibri" panose="020F0502020204030204" pitchFamily="34" charset="0"/>
              </a:rPr>
              <a:t> century context. Social work will be running out of time if this bold step is not taken sooner rather than later. </a:t>
            </a:r>
          </a:p>
          <a:p>
            <a:pPr algn="just">
              <a:lnSpc>
                <a:spcPct val="107000"/>
              </a:lnSpc>
              <a:spcAft>
                <a:spcPts val="800"/>
              </a:spcAft>
            </a:pPr>
            <a:r>
              <a:rPr lang="en-US" kern="100" dirty="0">
                <a:latin typeface="Calibri" panose="020F0502020204030204" pitchFamily="34" charset="0"/>
                <a:ea typeface="Calibri" panose="020F0502020204030204" pitchFamily="34" charset="0"/>
                <a:cs typeface="Calibri" panose="020F0502020204030204" pitchFamily="34" charset="0"/>
              </a:rPr>
              <a:t>T</a:t>
            </a:r>
            <a:r>
              <a:rPr lang="en-US" sz="2800" kern="100" dirty="0">
                <a:effectLst/>
                <a:latin typeface="Calibri" panose="020F0502020204030204" pitchFamily="34" charset="0"/>
                <a:ea typeface="Calibri" panose="020F0502020204030204" pitchFamily="34" charset="0"/>
                <a:cs typeface="Calibri" panose="020F0502020204030204" pitchFamily="34" charset="0"/>
              </a:rPr>
              <a:t>he only way forward for social work is to adopt an eco-social worldview </a:t>
            </a:r>
            <a:r>
              <a:rPr lang="en-ZA" sz="2800" kern="100" dirty="0">
                <a:effectLst/>
                <a:latin typeface="Calibri" panose="020F0502020204030204" pitchFamily="34" charset="0"/>
                <a:ea typeface="Calibri" panose="020F0502020204030204" pitchFamily="34" charset="0"/>
                <a:cs typeface="Calibri" panose="020F0502020204030204" pitchFamily="34" charset="0"/>
              </a:rPr>
              <a:t>which must permeate every level of its service delivery. </a:t>
            </a:r>
          </a:p>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Transitioning to an eco-social worldview will imply less of a focus on social development alone and more of a focus on perhaps ‘</a:t>
            </a:r>
            <a:r>
              <a:rPr lang="en-US" sz="2800" i="1" u="sng" kern="100" dirty="0">
                <a:effectLst/>
                <a:latin typeface="Calibri" panose="020F0502020204030204" pitchFamily="34" charset="0"/>
                <a:ea typeface="Calibri" panose="020F0502020204030204" pitchFamily="34" charset="0"/>
                <a:cs typeface="Calibri" panose="020F0502020204030204" pitchFamily="34" charset="0"/>
              </a:rPr>
              <a:t>eco-social development</a:t>
            </a:r>
            <a:r>
              <a:rPr lang="en-US" sz="2800" kern="100" dirty="0">
                <a:effectLst/>
                <a:latin typeface="Calibri" panose="020F0502020204030204" pitchFamily="34" charset="0"/>
                <a:ea typeface="Calibri" panose="020F0502020204030204" pitchFamily="34" charset="0"/>
                <a:cs typeface="Calibri" panose="020F0502020204030204" pitchFamily="34"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3833255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DC1C7-A217-CCFF-370F-4992519A6B69}"/>
              </a:ext>
            </a:extLst>
          </p:cNvPr>
          <p:cNvSpPr>
            <a:spLocks noGrp="1"/>
          </p:cNvSpPr>
          <p:nvPr>
            <p:ph type="title"/>
          </p:nvPr>
        </p:nvSpPr>
        <p:spPr/>
        <p:txBody>
          <a:bodyPr/>
          <a:lstStyle/>
          <a:p>
            <a:pPr algn="ctr"/>
            <a:endParaRPr lang="en-ZA" dirty="0"/>
          </a:p>
        </p:txBody>
      </p:sp>
      <p:sp>
        <p:nvSpPr>
          <p:cNvPr id="3" name="Content Placeholder 2">
            <a:extLst>
              <a:ext uri="{FF2B5EF4-FFF2-40B4-BE49-F238E27FC236}">
                <a16:creationId xmlns:a16="http://schemas.microsoft.com/office/drawing/2014/main" id="{80F7945B-84AA-61BB-8A4F-73B804AE7079}"/>
              </a:ext>
            </a:extLst>
          </p:cNvPr>
          <p:cNvSpPr>
            <a:spLocks noGrp="1"/>
          </p:cNvSpPr>
          <p:nvPr>
            <p:ph idx="1"/>
          </p:nvPr>
        </p:nvSpPr>
        <p:spPr>
          <a:xfrm>
            <a:off x="342604" y="657226"/>
            <a:ext cx="8458792" cy="5319368"/>
          </a:xfrm>
          <a:ln w="38100">
            <a:solidFill>
              <a:srgbClr val="7030A0"/>
            </a:solidFill>
          </a:ln>
        </p:spPr>
        <p:txBody>
          <a:bodyPr>
            <a:normAutofit fontScale="92500" lnSpcReduction="20000"/>
          </a:bodyPr>
          <a:lstStyle/>
          <a:p>
            <a:pPr algn="just">
              <a:lnSpc>
                <a:spcPct val="107000"/>
              </a:lnSpc>
              <a:spcAft>
                <a:spcPts val="800"/>
              </a:spcAft>
            </a:pPr>
            <a:r>
              <a:rPr lang="en-ZA" sz="2800" kern="100" dirty="0">
                <a:effectLst/>
                <a:latin typeface="Calibri" panose="020F0502020204030204" pitchFamily="34" charset="0"/>
                <a:ea typeface="Calibri" panose="020F0502020204030204" pitchFamily="34" charset="0"/>
                <a:cs typeface="Calibri" panose="020F0502020204030204" pitchFamily="34" charset="0"/>
              </a:rPr>
              <a:t>As the field continues to evolve, it is imperative that social work education remains dynamic, responsive, and forward-looking to ensure the profession’s continued effectiveness and relevance. </a:t>
            </a:r>
          </a:p>
          <a:p>
            <a:pPr algn="just">
              <a:lnSpc>
                <a:spcPct val="107000"/>
              </a:lnSpc>
              <a:spcAft>
                <a:spcPts val="800"/>
              </a:spcAft>
            </a:pPr>
            <a:r>
              <a:rPr lang="en-ZA" sz="2800" kern="100" dirty="0">
                <a:effectLst/>
                <a:latin typeface="Calibri" panose="020F0502020204030204" pitchFamily="34" charset="0"/>
                <a:ea typeface="Calibri" panose="020F0502020204030204" pitchFamily="34" charset="0"/>
                <a:cs typeface="Calibri" panose="020F0502020204030204" pitchFamily="34" charset="0"/>
              </a:rPr>
              <a:t>Nelson Mandela once said that: “Education is the most powerful weapon which you can use to change the world,” (cited in Mandela, the Official Exhibition) and most probably to ensure the existence of humanity. If humanity no longer exists, the natural world will probably flourish because of it.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mn-lt"/>
              </a:rPr>
              <a:t>Social work however should not let the important and valuable role we can play in ensuring the existence of all species, slip through our fingers.</a:t>
            </a:r>
            <a:endParaRPr lang="en-ZA" dirty="0">
              <a:latin typeface="+mn-lt"/>
            </a:endParaRPr>
          </a:p>
        </p:txBody>
      </p:sp>
    </p:spTree>
    <p:extLst>
      <p:ext uri="{BB962C8B-B14F-4D97-AF65-F5344CB8AC3E}">
        <p14:creationId xmlns:p14="http://schemas.microsoft.com/office/powerpoint/2010/main" val="3065176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3292E-A384-E397-1D1F-DAF3A04D43F0}"/>
              </a:ext>
            </a:extLst>
          </p:cNvPr>
          <p:cNvSpPr>
            <a:spLocks noGrp="1"/>
          </p:cNvSpPr>
          <p:nvPr>
            <p:ph type="title"/>
          </p:nvPr>
        </p:nvSpPr>
        <p:spPr/>
        <p:txBody>
          <a:bodyPr/>
          <a:lstStyle/>
          <a:p>
            <a:pPr algn="ctr"/>
            <a:r>
              <a:rPr lang="en-US" dirty="0"/>
              <a:t>REFERENCES</a:t>
            </a:r>
            <a:endParaRPr lang="en-ZA" dirty="0"/>
          </a:p>
        </p:txBody>
      </p:sp>
      <p:sp>
        <p:nvSpPr>
          <p:cNvPr id="3" name="Content Placeholder 2">
            <a:extLst>
              <a:ext uri="{FF2B5EF4-FFF2-40B4-BE49-F238E27FC236}">
                <a16:creationId xmlns:a16="http://schemas.microsoft.com/office/drawing/2014/main" id="{1B7C1A56-8120-55C3-DA43-9732A80C233A}"/>
              </a:ext>
            </a:extLst>
          </p:cNvPr>
          <p:cNvSpPr>
            <a:spLocks noGrp="1"/>
          </p:cNvSpPr>
          <p:nvPr>
            <p:ph idx="1"/>
          </p:nvPr>
        </p:nvSpPr>
        <p:spPr>
          <a:xfrm>
            <a:off x="342604" y="914400"/>
            <a:ext cx="8458792" cy="5578473"/>
          </a:xfrm>
        </p:spPr>
        <p:txBody>
          <a:bodyPr>
            <a:normAutofit fontScale="25000" lnSpcReduction="20000"/>
          </a:bodyPr>
          <a:lstStyle/>
          <a:p>
            <a:pPr algn="just">
              <a:lnSpc>
                <a:spcPct val="107000"/>
              </a:lnSpc>
              <a:spcAft>
                <a:spcPts val="800"/>
              </a:spcAft>
            </a:pPr>
            <a:r>
              <a:rPr lang="en-ZA" sz="5600" kern="100" dirty="0" err="1">
                <a:latin typeface="Calibri" panose="020F0502020204030204" pitchFamily="34" charset="0"/>
                <a:ea typeface="Calibri" panose="020F0502020204030204" pitchFamily="34" charset="0"/>
                <a:cs typeface="Calibri" panose="020F0502020204030204" pitchFamily="34" charset="0"/>
              </a:rPr>
              <a:t>Boetto</a:t>
            </a:r>
            <a:r>
              <a:rPr lang="en-ZA" sz="5600" kern="100" dirty="0">
                <a:latin typeface="Calibri" panose="020F0502020204030204" pitchFamily="34" charset="0"/>
                <a:ea typeface="Calibri" panose="020F0502020204030204" pitchFamily="34" charset="0"/>
                <a:cs typeface="Calibri" panose="020F0502020204030204" pitchFamily="34" charset="0"/>
              </a:rPr>
              <a:t> H, Bell K and </a:t>
            </a:r>
            <a:r>
              <a:rPr lang="en-ZA" sz="5600" kern="100" dirty="0" err="1">
                <a:latin typeface="Calibri" panose="020F0502020204030204" pitchFamily="34" charset="0"/>
                <a:ea typeface="Calibri" panose="020F0502020204030204" pitchFamily="34" charset="0"/>
                <a:cs typeface="Calibri" panose="020F0502020204030204" pitchFamily="34" charset="0"/>
              </a:rPr>
              <a:t>Kime</a:t>
            </a:r>
            <a:r>
              <a:rPr lang="en-ZA" sz="5600" kern="100" dirty="0">
                <a:latin typeface="Calibri" panose="020F0502020204030204" pitchFamily="34" charset="0"/>
                <a:ea typeface="Calibri" panose="020F0502020204030204" pitchFamily="34" charset="0"/>
                <a:cs typeface="Calibri" panose="020F0502020204030204" pitchFamily="34" charset="0"/>
              </a:rPr>
              <a:t> K (2018) Holistic </a:t>
            </a:r>
            <a:r>
              <a:rPr lang="en-ZA" sz="5600" kern="100" dirty="0" err="1">
                <a:latin typeface="Calibri" panose="020F0502020204030204" pitchFamily="34" charset="0"/>
                <a:ea typeface="Calibri" panose="020F0502020204030204" pitchFamily="34" charset="0"/>
                <a:cs typeface="Calibri" panose="020F0502020204030204" pitchFamily="34" charset="0"/>
              </a:rPr>
              <a:t>Ecosocial</a:t>
            </a:r>
            <a:r>
              <a:rPr lang="en-ZA" sz="5600" kern="100" dirty="0">
                <a:latin typeface="Calibri" panose="020F0502020204030204" pitchFamily="34" charset="0"/>
                <a:ea typeface="Calibri" panose="020F0502020204030204" pitchFamily="34" charset="0"/>
                <a:cs typeface="Calibri" panose="020F0502020204030204" pitchFamily="34" charset="0"/>
              </a:rPr>
              <a:t> Work: A model for transformative change. In </a:t>
            </a:r>
            <a:r>
              <a:rPr lang="en-ZA" sz="5600" kern="100" dirty="0" err="1">
                <a:latin typeface="Calibri" panose="020F0502020204030204" pitchFamily="34" charset="0"/>
                <a:ea typeface="Calibri" panose="020F0502020204030204" pitchFamily="34" charset="0"/>
                <a:cs typeface="Calibri" panose="020F0502020204030204" pitchFamily="34" charset="0"/>
              </a:rPr>
              <a:t>Rinkel</a:t>
            </a:r>
            <a:r>
              <a:rPr lang="en-ZA" sz="5600" kern="100" dirty="0">
                <a:latin typeface="Calibri" panose="020F0502020204030204" pitchFamily="34" charset="0"/>
                <a:ea typeface="Calibri" panose="020F0502020204030204" pitchFamily="34" charset="0"/>
                <a:cs typeface="Calibri" panose="020F0502020204030204" pitchFamily="34" charset="0"/>
              </a:rPr>
              <a:t> M and Powers M (eds</a:t>
            </a:r>
            <a:r>
              <a:rPr lang="en-ZA" sz="5600" i="1" kern="100" dirty="0">
                <a:latin typeface="Calibri" panose="020F0502020204030204" pitchFamily="34" charset="0"/>
                <a:ea typeface="Calibri" panose="020F0502020204030204" pitchFamily="34" charset="0"/>
                <a:cs typeface="Calibri" panose="020F0502020204030204" pitchFamily="34" charset="0"/>
              </a:rPr>
              <a:t>) Promoting community and environmental sustainability: A workbook for global social workers and educators</a:t>
            </a:r>
            <a:r>
              <a:rPr lang="en-ZA" sz="5600" kern="100" dirty="0">
                <a:latin typeface="Calibri" panose="020F0502020204030204" pitchFamily="34" charset="0"/>
                <a:ea typeface="Calibri" panose="020F0502020204030204" pitchFamily="34" charset="0"/>
                <a:cs typeface="Calibri" panose="020F0502020204030204" pitchFamily="34" charset="0"/>
              </a:rPr>
              <a:t> (Vol 2). Santa Barbara, CA: Punctum Books, pp. 221-246.</a:t>
            </a:r>
            <a:endParaRPr lang="en-ZA" sz="5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5600" kern="100" dirty="0" err="1">
                <a:effectLst/>
                <a:latin typeface="Calibri" panose="020F0502020204030204" pitchFamily="34" charset="0"/>
                <a:ea typeface="Calibri" panose="020F0502020204030204" pitchFamily="34" charset="0"/>
                <a:cs typeface="Calibri" panose="020F0502020204030204" pitchFamily="34" charset="0"/>
              </a:rPr>
              <a:t>Arkert</a:t>
            </a:r>
            <a:r>
              <a:rPr lang="en-ZA" sz="5600" kern="100" dirty="0">
                <a:effectLst/>
                <a:latin typeface="Calibri" panose="020F0502020204030204" pitchFamily="34" charset="0"/>
                <a:ea typeface="Calibri" panose="020F0502020204030204" pitchFamily="34" charset="0"/>
                <a:cs typeface="Calibri" panose="020F0502020204030204" pitchFamily="34" charset="0"/>
              </a:rPr>
              <a:t> L and Jacobs IF (2021) Ecological Social Work in South Africa and the way forward. </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In Boulet J and Hawkins LA (eds) </a:t>
            </a:r>
            <a:r>
              <a:rPr lang="en-ZA" sz="5600" i="1"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Practical and political approaches to recontextualising Social Work. </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Hersey, PA: IGI Global, </a:t>
            </a:r>
            <a:r>
              <a:rPr lang="en-ZA" sz="5600" kern="100" dirty="0">
                <a:effectLst/>
                <a:latin typeface="Calibri" panose="020F0502020204030204" pitchFamily="34" charset="0"/>
                <a:ea typeface="Calibri" panose="020F0502020204030204" pitchFamily="34" charset="0"/>
                <a:cs typeface="Calibri" panose="020F0502020204030204" pitchFamily="34" charset="0"/>
              </a:rPr>
              <a:t>pp. 151-174.</a:t>
            </a:r>
            <a:endParaRPr lang="en-ZA" sz="5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5600" kern="100" dirty="0" err="1">
                <a:effectLst/>
                <a:latin typeface="Calibri" panose="020F0502020204030204" pitchFamily="34" charset="0"/>
                <a:ea typeface="Calibri" panose="020F0502020204030204" pitchFamily="34" charset="0"/>
                <a:cs typeface="Calibri" panose="020F0502020204030204" pitchFamily="34" charset="0"/>
              </a:rPr>
              <a:t>Arkert</a:t>
            </a:r>
            <a:r>
              <a:rPr lang="en-ZA" sz="5600" kern="100" dirty="0">
                <a:effectLst/>
                <a:latin typeface="Calibri" panose="020F0502020204030204" pitchFamily="34" charset="0"/>
                <a:ea typeface="Calibri" panose="020F0502020204030204" pitchFamily="34" charset="0"/>
                <a:cs typeface="Calibri" panose="020F0502020204030204" pitchFamily="34" charset="0"/>
              </a:rPr>
              <a:t> L and Jacobs IF (2023) Social work educators’ perceptions of the importance and relevance of environmental social work. </a:t>
            </a:r>
            <a:r>
              <a:rPr lang="en-ZA" sz="5600" i="1" kern="100" dirty="0">
                <a:effectLst/>
                <a:latin typeface="Calibri" panose="020F0502020204030204" pitchFamily="34" charset="0"/>
                <a:ea typeface="Calibri" panose="020F0502020204030204" pitchFamily="34" charset="0"/>
                <a:cs typeface="Calibri" panose="020F0502020204030204" pitchFamily="34" charset="0"/>
              </a:rPr>
              <a:t>Social Work/</a:t>
            </a:r>
            <a:r>
              <a:rPr lang="en-ZA" sz="5600" i="1" kern="100" dirty="0" err="1">
                <a:effectLst/>
                <a:latin typeface="Calibri" panose="020F0502020204030204" pitchFamily="34" charset="0"/>
                <a:ea typeface="Calibri" panose="020F0502020204030204" pitchFamily="34" charset="0"/>
                <a:cs typeface="Calibri" panose="020F0502020204030204" pitchFamily="34" charset="0"/>
              </a:rPr>
              <a:t>Maatskaplike</a:t>
            </a:r>
            <a:r>
              <a:rPr lang="en-ZA" sz="5600" i="1" kern="100" dirty="0">
                <a:effectLst/>
                <a:latin typeface="Calibri" panose="020F0502020204030204" pitchFamily="34" charset="0"/>
                <a:ea typeface="Calibri" panose="020F0502020204030204" pitchFamily="34" charset="0"/>
                <a:cs typeface="Calibri" panose="020F0502020204030204" pitchFamily="34" charset="0"/>
              </a:rPr>
              <a:t> </a:t>
            </a:r>
            <a:r>
              <a:rPr lang="en-ZA" sz="5600" i="1" kern="100" dirty="0" err="1">
                <a:effectLst/>
                <a:latin typeface="Calibri" panose="020F0502020204030204" pitchFamily="34" charset="0"/>
                <a:ea typeface="Calibri" panose="020F0502020204030204" pitchFamily="34" charset="0"/>
                <a:cs typeface="Calibri" panose="020F0502020204030204" pitchFamily="34" charset="0"/>
              </a:rPr>
              <a:t>Werk</a:t>
            </a:r>
            <a:r>
              <a:rPr lang="en-ZA" sz="5600" kern="100" dirty="0">
                <a:effectLst/>
                <a:latin typeface="Calibri" panose="020F0502020204030204" pitchFamily="34" charset="0"/>
                <a:ea typeface="Calibri" panose="020F0502020204030204" pitchFamily="34" charset="0"/>
                <a:cs typeface="Calibri" panose="020F0502020204030204" pitchFamily="34" charset="0"/>
              </a:rPr>
              <a:t> 59(1): 129-151. Doi: </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https://doi:org/10.15270/59-1-1097</a:t>
            </a:r>
            <a:r>
              <a:rPr lang="en-ZA" sz="5600" kern="100" dirty="0">
                <a:effectLst/>
                <a:latin typeface="Calibri" panose="020F0502020204030204" pitchFamily="34" charset="0"/>
                <a:ea typeface="Calibri" panose="020F0502020204030204" pitchFamily="34" charset="0"/>
                <a:cs typeface="Calibri" panose="020F0502020204030204" pitchFamily="34" charset="0"/>
              </a:rPr>
              <a:t>.</a:t>
            </a:r>
            <a:endParaRPr lang="en-ZA" sz="5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5600" kern="100" dirty="0" err="1">
                <a:effectLst/>
                <a:latin typeface="Calibri" panose="020F0502020204030204" pitchFamily="34" charset="0"/>
                <a:ea typeface="Calibri" panose="020F0502020204030204" pitchFamily="34" charset="0"/>
                <a:cs typeface="Calibri" panose="020F0502020204030204" pitchFamily="34" charset="0"/>
              </a:rPr>
              <a:t>Balundė</a:t>
            </a:r>
            <a:r>
              <a:rPr lang="en-ZA" sz="5600" kern="100" dirty="0">
                <a:effectLst/>
                <a:latin typeface="Calibri" panose="020F0502020204030204" pitchFamily="34" charset="0"/>
                <a:ea typeface="Calibri" panose="020F0502020204030204" pitchFamily="34" charset="0"/>
                <a:cs typeface="Calibri" panose="020F0502020204030204" pitchFamily="34" charset="0"/>
              </a:rPr>
              <a:t> A, </a:t>
            </a:r>
            <a:r>
              <a:rPr lang="en-ZA" sz="5600" kern="100" dirty="0" err="1">
                <a:effectLst/>
                <a:latin typeface="Calibri" panose="020F0502020204030204" pitchFamily="34" charset="0"/>
                <a:ea typeface="Calibri" panose="020F0502020204030204" pitchFamily="34" charset="0"/>
                <a:cs typeface="Calibri" panose="020F0502020204030204" pitchFamily="34" charset="0"/>
              </a:rPr>
              <a:t>Poškus</a:t>
            </a:r>
            <a:r>
              <a:rPr lang="en-ZA" sz="5600" kern="100" dirty="0">
                <a:effectLst/>
                <a:latin typeface="Calibri" panose="020F0502020204030204" pitchFamily="34" charset="0"/>
                <a:ea typeface="Calibri" panose="020F0502020204030204" pitchFamily="34" charset="0"/>
                <a:cs typeface="Calibri" panose="020F0502020204030204" pitchFamily="34" charset="0"/>
              </a:rPr>
              <a:t> MS, </a:t>
            </a:r>
            <a:r>
              <a:rPr lang="en-ZA" sz="5600" kern="100" dirty="0" err="1">
                <a:effectLst/>
                <a:latin typeface="Calibri" panose="020F0502020204030204" pitchFamily="34" charset="0"/>
                <a:ea typeface="Calibri" panose="020F0502020204030204" pitchFamily="34" charset="0"/>
                <a:cs typeface="Calibri" panose="020F0502020204030204" pitchFamily="34" charset="0"/>
              </a:rPr>
              <a:t>Jovarauskaitė</a:t>
            </a:r>
            <a:r>
              <a:rPr lang="en-ZA" sz="5600" kern="100" dirty="0">
                <a:effectLst/>
                <a:latin typeface="Calibri" panose="020F0502020204030204" pitchFamily="34" charset="0"/>
                <a:ea typeface="Calibri" panose="020F0502020204030204" pitchFamily="34" charset="0"/>
                <a:cs typeface="Calibri" panose="020F0502020204030204" pitchFamily="34" charset="0"/>
              </a:rPr>
              <a:t> L, </a:t>
            </a:r>
            <a:r>
              <a:rPr lang="en-ZA" sz="5600" kern="100" dirty="0" err="1">
                <a:effectLst/>
                <a:latin typeface="Calibri" panose="020F0502020204030204" pitchFamily="34" charset="0"/>
                <a:ea typeface="Calibri" panose="020F0502020204030204" pitchFamily="34" charset="0"/>
                <a:cs typeface="Calibri" panose="020F0502020204030204" pitchFamily="34" charset="0"/>
              </a:rPr>
              <a:t>Sarid</a:t>
            </a:r>
            <a:r>
              <a:rPr lang="en-ZA" sz="5600" kern="100" dirty="0">
                <a:effectLst/>
                <a:latin typeface="Calibri" panose="020F0502020204030204" pitchFamily="34" charset="0"/>
                <a:ea typeface="Calibri" panose="020F0502020204030204" pitchFamily="34" charset="0"/>
                <a:cs typeface="Calibri" panose="020F0502020204030204" pitchFamily="34" charset="0"/>
              </a:rPr>
              <a:t> A, </a:t>
            </a:r>
            <a:r>
              <a:rPr lang="en-ZA" sz="5600" kern="100" dirty="0" err="1">
                <a:effectLst/>
                <a:latin typeface="Calibri" panose="020F0502020204030204" pitchFamily="34" charset="0"/>
                <a:ea typeface="Calibri" panose="020F0502020204030204" pitchFamily="34" charset="0"/>
                <a:cs typeface="Calibri" panose="020F0502020204030204" pitchFamily="34" charset="0"/>
              </a:rPr>
              <a:t>Farangitakis</a:t>
            </a:r>
            <a:r>
              <a:rPr lang="en-ZA" sz="5600" kern="100" dirty="0">
                <a:effectLst/>
                <a:latin typeface="Calibri" panose="020F0502020204030204" pitchFamily="34" charset="0"/>
                <a:ea typeface="Calibri" panose="020F0502020204030204" pitchFamily="34" charset="0"/>
                <a:cs typeface="Calibri" panose="020F0502020204030204" pitchFamily="34" charset="0"/>
              </a:rPr>
              <a:t> G, </a:t>
            </a:r>
            <a:r>
              <a:rPr lang="en-ZA" sz="5600" kern="100" dirty="0" err="1">
                <a:effectLst/>
                <a:latin typeface="Calibri" panose="020F0502020204030204" pitchFamily="34" charset="0"/>
                <a:ea typeface="Calibri" panose="020F0502020204030204" pitchFamily="34" charset="0"/>
                <a:cs typeface="Calibri" panose="020F0502020204030204" pitchFamily="34" charset="0"/>
              </a:rPr>
              <a:t>Knippels</a:t>
            </a:r>
            <a:r>
              <a:rPr lang="en-ZA" sz="5600" kern="100" dirty="0">
                <a:effectLst/>
                <a:latin typeface="Calibri" panose="020F0502020204030204" pitchFamily="34" charset="0"/>
                <a:ea typeface="Calibri" panose="020F0502020204030204" pitchFamily="34" charset="0"/>
                <a:cs typeface="Calibri" panose="020F0502020204030204" pitchFamily="34" charset="0"/>
              </a:rPr>
              <a:t> M-C, </a:t>
            </a:r>
            <a:r>
              <a:rPr lang="en-ZA" sz="5600" kern="100" dirty="0" err="1">
                <a:effectLst/>
                <a:latin typeface="Calibri" panose="020F0502020204030204" pitchFamily="34" charset="0"/>
                <a:ea typeface="Calibri" panose="020F0502020204030204" pitchFamily="34" charset="0"/>
                <a:cs typeface="Calibri" panose="020F0502020204030204" pitchFamily="34" charset="0"/>
              </a:rPr>
              <a:t>Hadjichambis</a:t>
            </a:r>
            <a:r>
              <a:rPr lang="en-ZA" sz="5600" kern="100" dirty="0">
                <a:effectLst/>
                <a:latin typeface="Calibri" panose="020F0502020204030204" pitchFamily="34" charset="0"/>
                <a:ea typeface="Calibri" panose="020F0502020204030204" pitchFamily="34" charset="0"/>
                <a:cs typeface="Calibri" panose="020F0502020204030204" pitchFamily="34" charset="0"/>
              </a:rPr>
              <a:t> A and </a:t>
            </a:r>
            <a:r>
              <a:rPr lang="en-ZA" sz="5600" kern="100" dirty="0" err="1">
                <a:effectLst/>
                <a:latin typeface="Calibri" panose="020F0502020204030204" pitchFamily="34" charset="0"/>
                <a:ea typeface="Calibri" panose="020F0502020204030204" pitchFamily="34" charset="0"/>
                <a:cs typeface="Calibri" panose="020F0502020204030204" pitchFamily="34" charset="0"/>
              </a:rPr>
              <a:t>Paraskeva-Hadjichambi</a:t>
            </a:r>
            <a:r>
              <a:rPr lang="en-ZA" sz="5600" kern="100" dirty="0">
                <a:effectLst/>
                <a:latin typeface="Calibri" panose="020F0502020204030204" pitchFamily="34" charset="0"/>
                <a:ea typeface="Calibri" panose="020F0502020204030204" pitchFamily="34" charset="0"/>
                <a:cs typeface="Calibri" panose="020F0502020204030204" pitchFamily="34" charset="0"/>
              </a:rPr>
              <a:t> D (2020) Values, beliefs and environmental citizenship. </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In </a:t>
            </a:r>
            <a:r>
              <a:rPr lang="en-ZA" sz="5600" u="sng" kern="100" dirty="0" err="1">
                <a:solidFill>
                  <a:srgbClr val="0563C1"/>
                </a:solidFill>
                <a:effectLst/>
                <a:latin typeface="Calibri" panose="020F0502020204030204" pitchFamily="34" charset="0"/>
                <a:ea typeface="Calibri" panose="020F0502020204030204" pitchFamily="34" charset="0"/>
                <a:cs typeface="Calibri" panose="020F0502020204030204" pitchFamily="34" charset="0"/>
              </a:rPr>
              <a:t>Hadjichambis</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A, Reis P, </a:t>
            </a:r>
            <a:r>
              <a:rPr lang="en-ZA" sz="5600" u="sng" kern="100" dirty="0" err="1">
                <a:solidFill>
                  <a:srgbClr val="0563C1"/>
                </a:solidFill>
                <a:effectLst/>
                <a:latin typeface="Calibri" panose="020F0502020204030204" pitchFamily="34" charset="0"/>
                <a:ea typeface="Calibri" panose="020F0502020204030204" pitchFamily="34" charset="0"/>
                <a:cs typeface="Calibri" panose="020F0502020204030204" pitchFamily="34" charset="0"/>
              </a:rPr>
              <a:t>Paraskeva-Hadjichambi</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D, </a:t>
            </a:r>
            <a:r>
              <a:rPr lang="en-ZA" sz="5600" u="sng" kern="100" dirty="0" err="1">
                <a:solidFill>
                  <a:srgbClr val="0563C1"/>
                </a:solidFill>
                <a:effectLst/>
                <a:latin typeface="Calibri" panose="020F0502020204030204" pitchFamily="34" charset="0"/>
                <a:ea typeface="Calibri" panose="020F0502020204030204" pitchFamily="34" charset="0"/>
                <a:cs typeface="Calibri" panose="020F0502020204030204" pitchFamily="34" charset="0"/>
              </a:rPr>
              <a:t>Činčera</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J, </a:t>
            </a:r>
            <a:r>
              <a:rPr lang="en-ZA" sz="5600" u="sng" kern="100" dirty="0" err="1">
                <a:solidFill>
                  <a:srgbClr val="0563C1"/>
                </a:solidFill>
                <a:effectLst/>
                <a:latin typeface="Calibri" panose="020F0502020204030204" pitchFamily="34" charset="0"/>
                <a:ea typeface="Calibri" panose="020F0502020204030204" pitchFamily="34" charset="0"/>
                <a:cs typeface="Calibri" panose="020F0502020204030204" pitchFamily="34" charset="0"/>
              </a:rPr>
              <a:t>Boeve</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-de </a:t>
            </a:r>
            <a:r>
              <a:rPr lang="en-ZA" sz="5600" u="sng" kern="100" dirty="0" err="1">
                <a:solidFill>
                  <a:srgbClr val="0563C1"/>
                </a:solidFill>
                <a:effectLst/>
                <a:latin typeface="Calibri" panose="020F0502020204030204" pitchFamily="34" charset="0"/>
                <a:ea typeface="Calibri" panose="020F0502020204030204" pitchFamily="34" charset="0"/>
                <a:cs typeface="Calibri" panose="020F0502020204030204" pitchFamily="34" charset="0"/>
              </a:rPr>
              <a:t>Pauw</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J, Gericke N and </a:t>
            </a:r>
            <a:r>
              <a:rPr lang="en-ZA" sz="5600" u="sng" kern="100" dirty="0" err="1">
                <a:solidFill>
                  <a:srgbClr val="0563C1"/>
                </a:solidFill>
                <a:effectLst/>
                <a:latin typeface="Calibri" panose="020F0502020204030204" pitchFamily="34" charset="0"/>
                <a:ea typeface="Calibri" panose="020F0502020204030204" pitchFamily="34" charset="0"/>
                <a:cs typeface="Calibri" panose="020F0502020204030204" pitchFamily="34" charset="0"/>
              </a:rPr>
              <a:t>Knippels</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M-C (eds) </a:t>
            </a:r>
            <a:r>
              <a:rPr lang="en-ZA" sz="5600" i="1"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Conceptualizing Environmental Citizenship for 21st century education. </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Berlin: Springer Nature. https://doi.org/10.1007/978-3-030-20249-1.</a:t>
            </a:r>
            <a:endParaRPr lang="en-ZA" sz="5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5600" kern="100" dirty="0" err="1">
                <a:effectLst/>
                <a:latin typeface="Calibri" panose="020F0502020204030204" pitchFamily="34" charset="0"/>
                <a:ea typeface="Calibri" panose="020F0502020204030204" pitchFamily="34" charset="0"/>
                <a:cs typeface="Calibri" panose="020F0502020204030204" pitchFamily="34" charset="0"/>
              </a:rPr>
              <a:t>Boetto</a:t>
            </a:r>
            <a:r>
              <a:rPr lang="en-ZA" sz="5600" kern="100" dirty="0">
                <a:effectLst/>
                <a:latin typeface="Calibri" panose="020F0502020204030204" pitchFamily="34" charset="0"/>
                <a:ea typeface="Calibri" panose="020F0502020204030204" pitchFamily="34" charset="0"/>
                <a:cs typeface="Calibri" panose="020F0502020204030204" pitchFamily="34" charset="0"/>
              </a:rPr>
              <a:t> H (2017) A transformative eco-social model: Challenging modernist assumptions in social work. </a:t>
            </a:r>
            <a:r>
              <a:rPr lang="en-ZA" sz="5600" i="1" kern="100" dirty="0">
                <a:effectLst/>
                <a:latin typeface="Calibri" panose="020F0502020204030204" pitchFamily="34" charset="0"/>
                <a:ea typeface="Calibri" panose="020F0502020204030204" pitchFamily="34" charset="0"/>
                <a:cs typeface="Calibri" panose="020F0502020204030204" pitchFamily="34" charset="0"/>
              </a:rPr>
              <a:t>British Journal of Social Work </a:t>
            </a:r>
            <a:r>
              <a:rPr lang="en-ZA" sz="5600" kern="100" dirty="0">
                <a:effectLst/>
                <a:latin typeface="Calibri" panose="020F0502020204030204" pitchFamily="34" charset="0"/>
                <a:ea typeface="Calibri" panose="020F0502020204030204" pitchFamily="34" charset="0"/>
                <a:cs typeface="Calibri" panose="020F0502020204030204" pitchFamily="34" charset="0"/>
              </a:rPr>
              <a:t>47: 48-67.  </a:t>
            </a:r>
            <a:endParaRPr lang="en-ZA" sz="5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5600" kern="100" dirty="0" err="1">
                <a:effectLst/>
                <a:latin typeface="Calibri" panose="020F0502020204030204" pitchFamily="34" charset="0"/>
                <a:ea typeface="Calibri" panose="020F0502020204030204" pitchFamily="34" charset="0"/>
                <a:cs typeface="Calibri" panose="020F0502020204030204" pitchFamily="34" charset="0"/>
              </a:rPr>
              <a:t>Boetto</a:t>
            </a:r>
            <a:r>
              <a:rPr lang="en-ZA" sz="5600" kern="100" dirty="0">
                <a:effectLst/>
                <a:latin typeface="Calibri" panose="020F0502020204030204" pitchFamily="34" charset="0"/>
                <a:ea typeface="Calibri" panose="020F0502020204030204" pitchFamily="34" charset="0"/>
                <a:cs typeface="Calibri" panose="020F0502020204030204" pitchFamily="34" charset="0"/>
              </a:rPr>
              <a:t> H (2019) Advancing transformative eco-social change: Shifting from modernist to holistic foundations. </a:t>
            </a:r>
            <a:r>
              <a:rPr lang="en-ZA" sz="5600" i="1" kern="100" dirty="0">
                <a:effectLst/>
                <a:latin typeface="Calibri" panose="020F0502020204030204" pitchFamily="34" charset="0"/>
                <a:ea typeface="Calibri" panose="020F0502020204030204" pitchFamily="34" charset="0"/>
                <a:cs typeface="Calibri" panose="020F0502020204030204" pitchFamily="34" charset="0"/>
              </a:rPr>
              <a:t>Australian Social Work</a:t>
            </a:r>
            <a:r>
              <a:rPr lang="en-ZA" sz="5600" kern="100" dirty="0">
                <a:effectLst/>
                <a:latin typeface="Calibri" panose="020F0502020204030204" pitchFamily="34" charset="0"/>
                <a:ea typeface="Calibri" panose="020F0502020204030204" pitchFamily="34" charset="0"/>
                <a:cs typeface="Calibri" panose="020F0502020204030204" pitchFamily="34" charset="0"/>
              </a:rPr>
              <a:t> 72(2): 139-151. </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https://doi.org/10.1080/0312407X.2018.1484501</a:t>
            </a:r>
            <a:r>
              <a:rPr lang="en-ZA" sz="5600" kern="100" dirty="0">
                <a:effectLst/>
                <a:latin typeface="Calibri" panose="020F0502020204030204" pitchFamily="34" charset="0"/>
                <a:ea typeface="Calibri" panose="020F0502020204030204" pitchFamily="34" charset="0"/>
                <a:cs typeface="Calibri" panose="020F0502020204030204" pitchFamily="34" charset="0"/>
              </a:rPr>
              <a:t>.</a:t>
            </a:r>
            <a:endParaRPr lang="en-ZA" sz="5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5600" kern="100" dirty="0" err="1">
                <a:effectLst/>
                <a:latin typeface="Calibri" panose="020F0502020204030204" pitchFamily="34" charset="0"/>
                <a:ea typeface="Calibri" panose="020F0502020204030204" pitchFamily="34" charset="0"/>
                <a:cs typeface="Calibri" panose="020F0502020204030204" pitchFamily="34" charset="0"/>
              </a:rPr>
              <a:t>Boetto</a:t>
            </a:r>
            <a:r>
              <a:rPr lang="en-ZA" sz="5600" kern="100" dirty="0">
                <a:effectLst/>
                <a:latin typeface="Calibri" panose="020F0502020204030204" pitchFamily="34" charset="0"/>
                <a:ea typeface="Calibri" panose="020F0502020204030204" pitchFamily="34" charset="0"/>
                <a:cs typeface="Calibri" panose="020F0502020204030204" pitchFamily="34" charset="0"/>
              </a:rPr>
              <a:t> H and Bell K (2015) Environmental sustainability in social work education: An online initiative to encourage global citizenship. </a:t>
            </a:r>
            <a:r>
              <a:rPr lang="en-ZA" sz="5600" i="1" kern="100" dirty="0">
                <a:effectLst/>
                <a:latin typeface="Calibri" panose="020F0502020204030204" pitchFamily="34" charset="0"/>
                <a:ea typeface="Calibri" panose="020F0502020204030204" pitchFamily="34" charset="0"/>
                <a:cs typeface="Calibri" panose="020F0502020204030204" pitchFamily="34" charset="0"/>
              </a:rPr>
              <a:t>International Social Work</a:t>
            </a:r>
            <a:r>
              <a:rPr lang="en-ZA" sz="5600" kern="100" dirty="0">
                <a:effectLst/>
                <a:latin typeface="Calibri" panose="020F0502020204030204" pitchFamily="34" charset="0"/>
                <a:ea typeface="Calibri" panose="020F0502020204030204" pitchFamily="34" charset="0"/>
                <a:cs typeface="Calibri" panose="020F0502020204030204" pitchFamily="34" charset="0"/>
              </a:rPr>
              <a:t> 58(3): 448-462. </a:t>
            </a:r>
            <a:r>
              <a:rPr lang="en-ZA" sz="5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https://doi.org/10.1177/0020872815570073</a:t>
            </a:r>
            <a:r>
              <a:rPr lang="en-ZA" sz="5600" u="sng" kern="100" dirty="0">
                <a:effectLst/>
                <a:latin typeface="Calibri" panose="020F0502020204030204" pitchFamily="34" charset="0"/>
                <a:ea typeface="Calibri" panose="020F0502020204030204" pitchFamily="34" charset="0"/>
                <a:cs typeface="Calibri" panose="020F0502020204030204" pitchFamily="34" charset="0"/>
              </a:rPr>
              <a:t>.</a:t>
            </a:r>
            <a:endParaRPr lang="en-ZA" sz="5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1400" kern="100" dirty="0">
                <a:effectLst/>
                <a:latin typeface="Calibri" panose="020F0502020204030204" pitchFamily="34" charset="0"/>
                <a:ea typeface="Calibri" panose="020F0502020204030204" pitchFamily="34" charset="0"/>
                <a:cs typeface="Calibri" panose="020F0502020204030204" pitchFamily="34" charset="0"/>
              </a:rPr>
              <a:t>.</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400" dirty="0"/>
          </a:p>
        </p:txBody>
      </p:sp>
    </p:spTree>
    <p:extLst>
      <p:ext uri="{BB962C8B-B14F-4D97-AF65-F5344CB8AC3E}">
        <p14:creationId xmlns:p14="http://schemas.microsoft.com/office/powerpoint/2010/main" val="496425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2FE43-C9F6-F106-8615-ADEC49C9DE3B}"/>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5E11C7E3-CC08-A95D-5890-93971F38AD41}"/>
              </a:ext>
            </a:extLst>
          </p:cNvPr>
          <p:cNvSpPr>
            <a:spLocks noGrp="1"/>
          </p:cNvSpPr>
          <p:nvPr>
            <p:ph idx="1"/>
          </p:nvPr>
        </p:nvSpPr>
        <p:spPr>
          <a:xfrm>
            <a:off x="342604" y="742950"/>
            <a:ext cx="8458792" cy="5233643"/>
          </a:xfrm>
        </p:spPr>
        <p:txBody>
          <a:bodyPr>
            <a:normAutofit fontScale="70000" lnSpcReduction="20000"/>
          </a:bodyPr>
          <a:lstStyle/>
          <a:p>
            <a:pPr algn="just">
              <a:lnSpc>
                <a:spcPct val="107000"/>
              </a:lnSpc>
              <a:spcAft>
                <a:spcPts val="800"/>
              </a:spcAft>
            </a:pPr>
            <a:endParaRPr lang="en-ZA" sz="1800" kern="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ZA" sz="2000" kern="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n-ZA" sz="2000" kern="100" dirty="0" err="1">
                <a:effectLst/>
                <a:latin typeface="Calibri" panose="020F0502020204030204" pitchFamily="34" charset="0"/>
                <a:ea typeface="Calibri" panose="020F0502020204030204" pitchFamily="34" charset="0"/>
                <a:cs typeface="Calibri" panose="020F0502020204030204" pitchFamily="34" charset="0"/>
              </a:rPr>
              <a:t>Boetto</a:t>
            </a:r>
            <a:r>
              <a:rPr lang="en-ZA" sz="2000" kern="100" dirty="0">
                <a:effectLst/>
                <a:latin typeface="Calibri" panose="020F0502020204030204" pitchFamily="34" charset="0"/>
                <a:ea typeface="Calibri" panose="020F0502020204030204" pitchFamily="34" charset="0"/>
                <a:cs typeface="Calibri" panose="020F0502020204030204" pitchFamily="34" charset="0"/>
              </a:rPr>
              <a:t> H and Bell K (2015) Environmental sustainability in social work education: An online initiative to encourage global citizenship. </a:t>
            </a:r>
            <a:r>
              <a:rPr lang="en-ZA" sz="2000" i="1" kern="100" dirty="0">
                <a:effectLst/>
                <a:latin typeface="Calibri" panose="020F0502020204030204" pitchFamily="34" charset="0"/>
                <a:ea typeface="Calibri" panose="020F0502020204030204" pitchFamily="34" charset="0"/>
                <a:cs typeface="Calibri" panose="020F0502020204030204" pitchFamily="34" charset="0"/>
              </a:rPr>
              <a:t>International Social Work</a:t>
            </a:r>
            <a:r>
              <a:rPr lang="en-ZA" sz="2000" kern="100" dirty="0">
                <a:effectLst/>
                <a:latin typeface="Calibri" panose="020F0502020204030204" pitchFamily="34" charset="0"/>
                <a:ea typeface="Calibri" panose="020F0502020204030204" pitchFamily="34" charset="0"/>
                <a:cs typeface="Calibri" panose="020F0502020204030204" pitchFamily="34" charset="0"/>
              </a:rPr>
              <a:t> 58(3): 448-462. </a:t>
            </a:r>
            <a:r>
              <a:rPr lang="en-ZA" sz="20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https://doi.org/10.1177/0020872815570073</a:t>
            </a:r>
            <a:r>
              <a:rPr lang="en-ZA" sz="2000" u="sng" kern="100" dirty="0">
                <a:effectLst/>
                <a:latin typeface="Calibri" panose="020F0502020204030204" pitchFamily="34" charset="0"/>
                <a:ea typeface="Calibri" panose="020F0502020204030204" pitchFamily="34" charset="0"/>
                <a:cs typeface="Calibri" panose="020F0502020204030204" pitchFamily="34" charset="0"/>
              </a:rPr>
              <a:t>.</a:t>
            </a:r>
            <a:endParaRPr lang="en-Z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t>Boulet J (2021) Social working the Borderlands: Responding to our relational and ecological calling. In Boulet J and Hawkins LA (eds) Practical and political approaches to </a:t>
            </a:r>
            <a:r>
              <a:rPr lang="en-US" sz="2000" dirty="0" err="1"/>
              <a:t>recontextualising</a:t>
            </a:r>
            <a:r>
              <a:rPr lang="en-US" sz="2000" dirty="0"/>
              <a:t> Social Work. Hersey, PA: IGI Global, pp. 13-36.</a:t>
            </a:r>
          </a:p>
          <a:p>
            <a:r>
              <a:rPr lang="en-US" sz="2000" dirty="0"/>
              <a:t>Coates J (2003) Ecological social work: Towards a new paradigm. Halifax: Fernwood Press.</a:t>
            </a:r>
          </a:p>
          <a:p>
            <a:r>
              <a:rPr lang="en-US" sz="2000" dirty="0"/>
              <a:t>Department of Social Development. Building a caring society together. https://www.dsd.gov.za.  </a:t>
            </a:r>
          </a:p>
          <a:p>
            <a:r>
              <a:rPr lang="en-US" sz="2000" dirty="0"/>
              <a:t>European Network for Environmental Citizenship (ENEC) (2018) Defining “Environmental Citizenship”. ENEC, </a:t>
            </a:r>
            <a:r>
              <a:rPr lang="en-US" sz="2000" dirty="0" err="1"/>
              <a:t>Lemesos</a:t>
            </a:r>
            <a:r>
              <a:rPr lang="en-US" sz="2000" dirty="0"/>
              <a:t>, Cyprus. Available from http://enec-cost.eu/our-approach/enec-environmental-citizenship/.</a:t>
            </a:r>
          </a:p>
          <a:p>
            <a:r>
              <a:rPr lang="en-US" sz="2000" dirty="0" err="1"/>
              <a:t>Hycner</a:t>
            </a:r>
            <a:r>
              <a:rPr lang="en-US" sz="2000" dirty="0"/>
              <a:t> R (1995) The dialogic ground.  In </a:t>
            </a:r>
            <a:r>
              <a:rPr lang="en-US" sz="2000" dirty="0" err="1"/>
              <a:t>Hycner</a:t>
            </a:r>
            <a:r>
              <a:rPr lang="en-US" sz="2000" dirty="0"/>
              <a:t> R and Jacobs L (ed), The healing relationship in Gestalt therapy: A dialogic/self psychology approach. Highland, NY: Gestalt Journal Press, pp. 3-30.</a:t>
            </a:r>
          </a:p>
          <a:p>
            <a:r>
              <a:rPr lang="en-US" sz="2000" dirty="0"/>
              <a:t>Ife J (2021) Social work in the Anthropocene. In Boulet J and Hawkins LA (eds) Practical and political approaches to </a:t>
            </a:r>
            <a:r>
              <a:rPr lang="en-US" sz="2000" dirty="0" err="1"/>
              <a:t>recontextualising</a:t>
            </a:r>
            <a:r>
              <a:rPr lang="en-US" sz="2000" dirty="0"/>
              <a:t> Social Work. Hersey, PA: IGI Global, pp. 241-254. </a:t>
            </a:r>
          </a:p>
          <a:p>
            <a:r>
              <a:rPr lang="en-US" sz="2000" dirty="0"/>
              <a:t>Jacobs IF (2023) A framework to cultivate Environmental Social Work and Environmental Citizenship in South Africa: Incorporating principles of </a:t>
            </a:r>
            <a:r>
              <a:rPr lang="en-US" sz="2000" dirty="0" err="1"/>
              <a:t>Boetto’s</a:t>
            </a:r>
            <a:r>
              <a:rPr lang="en-US" sz="2000" dirty="0"/>
              <a:t> Transformative Eco-Social Model. Southern African Journal of Social Work and Social Development. [to be published]</a:t>
            </a:r>
          </a:p>
          <a:p>
            <a:endParaRPr lang="en-US" sz="2000" dirty="0"/>
          </a:p>
          <a:p>
            <a:endParaRPr lang="en-US" sz="1900" dirty="0"/>
          </a:p>
          <a:p>
            <a:endParaRPr lang="en-ZA" dirty="0"/>
          </a:p>
        </p:txBody>
      </p:sp>
    </p:spTree>
    <p:extLst>
      <p:ext uri="{BB962C8B-B14F-4D97-AF65-F5344CB8AC3E}">
        <p14:creationId xmlns:p14="http://schemas.microsoft.com/office/powerpoint/2010/main" val="855797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06006-A77C-B4F4-5313-2584E60E3DFB}"/>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B399C929-960B-FD85-C68F-52FF0DDD7523}"/>
              </a:ext>
            </a:extLst>
          </p:cNvPr>
          <p:cNvSpPr>
            <a:spLocks noGrp="1"/>
          </p:cNvSpPr>
          <p:nvPr>
            <p:ph idx="1"/>
          </p:nvPr>
        </p:nvSpPr>
        <p:spPr/>
        <p:txBody>
          <a:bodyPr>
            <a:normAutofit/>
          </a:bodyPr>
          <a:lstStyle/>
          <a:p>
            <a:endParaRPr lang="en-US" sz="1400" dirty="0">
              <a:latin typeface="+mn-lt"/>
            </a:endParaRPr>
          </a:p>
          <a:p>
            <a:r>
              <a:rPr lang="en-US" sz="1400" dirty="0">
                <a:latin typeface="+mn-lt"/>
              </a:rPr>
              <a:t>Johnson C, </a:t>
            </a:r>
            <a:r>
              <a:rPr lang="en-US" sz="1400" dirty="0" err="1">
                <a:latin typeface="+mn-lt"/>
              </a:rPr>
              <a:t>Korol</a:t>
            </a:r>
            <a:r>
              <a:rPr lang="en-US" sz="1400" dirty="0">
                <a:latin typeface="+mn-lt"/>
              </a:rPr>
              <a:t> R and Perks A (1994) CSCE guidelines for civil engineering practice with a commitment to a sustainable future. Proceedings of the 1994 CSCE Annual Conference, 729-738. (Available from Canadian Society for Civil Engineering Headquarters, 2050 Mansfield, Suite 700, Montreal, Quebec, Canada H3A 1Z2.) </a:t>
            </a:r>
            <a:r>
              <a:rPr lang="en-US" sz="1400" dirty="0">
                <a:latin typeface="+mn-lt"/>
                <a:hlinkClick r:id="rId2"/>
              </a:rPr>
              <a:t>https://www.nonviolenceny.org/post/social-and-sustainable-development</a:t>
            </a:r>
            <a:r>
              <a:rPr lang="en-US" sz="1400" dirty="0">
                <a:latin typeface="+mn-lt"/>
              </a:rPr>
              <a:t>.</a:t>
            </a:r>
          </a:p>
          <a:p>
            <a:r>
              <a:rPr lang="en-US" sz="1400" dirty="0" err="1">
                <a:latin typeface="+mn-lt"/>
              </a:rPr>
              <a:t>Peeters</a:t>
            </a:r>
            <a:r>
              <a:rPr lang="en-US" sz="1400" dirty="0">
                <a:latin typeface="+mn-lt"/>
              </a:rPr>
              <a:t> J (2012) The place of social work in sustainable development: Towards eco-social practice. International Journal of Social Welfare 21(3): 287-298. https://doi.org/10.1111/j.1468-2397. 2011.00856.x.</a:t>
            </a:r>
          </a:p>
          <a:p>
            <a:r>
              <a:rPr lang="en-US" sz="1400" dirty="0" err="1">
                <a:latin typeface="+mn-lt"/>
              </a:rPr>
              <a:t>Rambaree</a:t>
            </a:r>
            <a:r>
              <a:rPr lang="en-US" sz="1400" dirty="0">
                <a:latin typeface="+mn-lt"/>
              </a:rPr>
              <a:t> K (2020) Environmental social work: Implications for accelerating the implementation of sustainable development in social work curricula. International Journal of Sustainability in Higher Education 21(3): 557-574. DOI 10.1108/IJSHE-09-2019-0270.</a:t>
            </a:r>
          </a:p>
          <a:p>
            <a:r>
              <a:rPr lang="en-US" sz="1400" dirty="0" err="1">
                <a:latin typeface="+mn-lt"/>
              </a:rPr>
              <a:t>Rambaree</a:t>
            </a:r>
            <a:r>
              <a:rPr lang="en-US" sz="1400" dirty="0">
                <a:latin typeface="+mn-lt"/>
              </a:rPr>
              <a:t> K, Powers MCF and Smith RJ (2019) </a:t>
            </a:r>
            <a:r>
              <a:rPr lang="en-US" sz="1400" dirty="0" err="1">
                <a:latin typeface="+mn-lt"/>
              </a:rPr>
              <a:t>Ecosocial</a:t>
            </a:r>
            <a:r>
              <a:rPr lang="en-US" sz="1400" dirty="0">
                <a:latin typeface="+mn-lt"/>
              </a:rPr>
              <a:t> work and social change in community practice. Journal of Community Practice 27(3-4): 205-212. Doi: 10.1080/10705422.2019.1660516.</a:t>
            </a:r>
          </a:p>
          <a:p>
            <a:pPr algn="just">
              <a:lnSpc>
                <a:spcPct val="107000"/>
              </a:lnSpc>
              <a:spcAft>
                <a:spcPts val="800"/>
              </a:spcAft>
            </a:pPr>
            <a:r>
              <a:rPr lang="en-US" sz="1400" kern="100" dirty="0">
                <a:effectLst/>
                <a:latin typeface="+mn-lt"/>
                <a:ea typeface="Calibri" panose="020F0502020204030204" pitchFamily="34" charset="0"/>
                <a:cs typeface="Calibri" panose="020F0502020204030204" pitchFamily="34" charset="0"/>
              </a:rPr>
              <a:t>World Commission on Environment and Development (WCED) (1987) </a:t>
            </a:r>
            <a:r>
              <a:rPr lang="en-US" sz="1400" i="1" kern="100" dirty="0">
                <a:effectLst/>
                <a:latin typeface="+mn-lt"/>
                <a:ea typeface="Calibri" panose="020F0502020204030204" pitchFamily="34" charset="0"/>
                <a:cs typeface="Calibri" panose="020F0502020204030204" pitchFamily="34" charset="0"/>
              </a:rPr>
              <a:t>Our common future</a:t>
            </a:r>
            <a:r>
              <a:rPr lang="en-US" sz="1400" kern="100" dirty="0">
                <a:effectLst/>
                <a:latin typeface="+mn-lt"/>
                <a:ea typeface="Calibri" panose="020F0502020204030204" pitchFamily="34" charset="0"/>
                <a:cs typeface="Calibri" panose="020F0502020204030204" pitchFamily="34" charset="0"/>
              </a:rPr>
              <a:t>. Oxford: Oxford University Press.</a:t>
            </a:r>
            <a:endParaRPr lang="en-ZA" sz="1400" kern="100" dirty="0">
              <a:effectLst/>
              <a:latin typeface="+mn-lt"/>
              <a:ea typeface="Calibri" panose="020F0502020204030204" pitchFamily="34" charset="0"/>
              <a:cs typeface="Times New Roman" panose="02020603050405020304" pitchFamily="18" charset="0"/>
            </a:endParaRPr>
          </a:p>
          <a:p>
            <a:pPr marL="0" indent="0">
              <a:buNone/>
            </a:pPr>
            <a:endParaRPr lang="en-ZA" sz="1400" dirty="0"/>
          </a:p>
        </p:txBody>
      </p:sp>
    </p:spTree>
    <p:extLst>
      <p:ext uri="{BB962C8B-B14F-4D97-AF65-F5344CB8AC3E}">
        <p14:creationId xmlns:p14="http://schemas.microsoft.com/office/powerpoint/2010/main" val="65347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DA6E5-5D39-1160-A222-BAC03896E0DD}"/>
              </a:ext>
            </a:extLst>
          </p:cNvPr>
          <p:cNvSpPr>
            <a:spLocks noGrp="1"/>
          </p:cNvSpPr>
          <p:nvPr>
            <p:ph type="title"/>
          </p:nvPr>
        </p:nvSpPr>
        <p:spPr/>
        <p:txBody>
          <a:bodyPr/>
          <a:lstStyle/>
          <a:p>
            <a:pPr algn="ctr"/>
            <a:r>
              <a:rPr lang="en-US" dirty="0"/>
              <a:t>ANSWERS</a:t>
            </a:r>
            <a:endParaRPr lang="en-ZA" dirty="0"/>
          </a:p>
        </p:txBody>
      </p:sp>
      <p:sp>
        <p:nvSpPr>
          <p:cNvPr id="3" name="Content Placeholder 2">
            <a:extLst>
              <a:ext uri="{FF2B5EF4-FFF2-40B4-BE49-F238E27FC236}">
                <a16:creationId xmlns:a16="http://schemas.microsoft.com/office/drawing/2014/main" id="{FF80B59E-3425-F2DE-9F20-C6E2C1F14F55}"/>
              </a:ext>
            </a:extLst>
          </p:cNvPr>
          <p:cNvSpPr>
            <a:spLocks noGrp="1"/>
          </p:cNvSpPr>
          <p:nvPr>
            <p:ph idx="1"/>
          </p:nvPr>
        </p:nvSpPr>
        <p:spPr>
          <a:ln w="38100">
            <a:solidFill>
              <a:srgbClr val="7030A0"/>
            </a:solidFill>
          </a:ln>
        </p:spPr>
        <p:txBody>
          <a:bodyPr>
            <a:normAutofit lnSpcReduction="10000"/>
          </a:bodyPr>
          <a:lstStyle/>
          <a:p>
            <a:pPr marL="0" indent="0">
              <a:buNone/>
            </a:pPr>
            <a:r>
              <a:rPr lang="en-US" sz="1800" dirty="0">
                <a:latin typeface="+mn-lt"/>
              </a:rPr>
              <a:t>1. Question: What is the primary greenhouse gas responsible for global warming?</a:t>
            </a:r>
          </a:p>
          <a:p>
            <a:pPr marL="0" indent="0">
              <a:buNone/>
            </a:pPr>
            <a:r>
              <a:rPr lang="en-US" sz="1800" dirty="0">
                <a:latin typeface="+mn-lt"/>
              </a:rPr>
              <a:t>Correct Answer: </a:t>
            </a:r>
            <a:r>
              <a:rPr lang="en-US" sz="1800" b="1" dirty="0">
                <a:latin typeface="+mn-lt"/>
              </a:rPr>
              <a:t>a) Carbon dioxide (CO2)</a:t>
            </a:r>
          </a:p>
          <a:p>
            <a:pPr marL="0" indent="0">
              <a:lnSpc>
                <a:spcPct val="107000"/>
              </a:lnSpc>
              <a:spcAft>
                <a:spcPts val="800"/>
              </a:spcAft>
              <a:buNone/>
            </a:pPr>
            <a:r>
              <a:rPr lang="en-ZA" sz="1800" kern="100" dirty="0">
                <a:effectLst/>
                <a:latin typeface="+mn-lt"/>
                <a:ea typeface="Calibri" panose="020F0502020204030204" pitchFamily="34" charset="0"/>
                <a:cs typeface="Times New Roman" panose="02020603050405020304" pitchFamily="18" charset="0"/>
              </a:rPr>
              <a:t>2. Question: Which of the following is a major driver of deforestation, contributing to climate change?</a:t>
            </a:r>
          </a:p>
          <a:p>
            <a:pPr marL="0" indent="0">
              <a:lnSpc>
                <a:spcPct val="107000"/>
              </a:lnSpc>
              <a:spcAft>
                <a:spcPts val="800"/>
              </a:spcAft>
              <a:buNone/>
            </a:pPr>
            <a:r>
              <a:rPr lang="en-ZA" sz="1800" kern="100" dirty="0">
                <a:effectLst/>
                <a:latin typeface="+mn-lt"/>
                <a:ea typeface="Calibri" panose="020F0502020204030204" pitchFamily="34" charset="0"/>
                <a:cs typeface="Times New Roman" panose="02020603050405020304" pitchFamily="18" charset="0"/>
              </a:rPr>
              <a:t>Correct Answer: </a:t>
            </a:r>
            <a:r>
              <a:rPr lang="en-ZA" sz="1800" b="1" kern="100" dirty="0">
                <a:effectLst/>
                <a:latin typeface="+mn-lt"/>
                <a:ea typeface="Calibri" panose="020F0502020204030204" pitchFamily="34" charset="0"/>
                <a:cs typeface="Times New Roman" panose="02020603050405020304" pitchFamily="18" charset="0"/>
              </a:rPr>
              <a:t>b) Logging and timber harvesting</a:t>
            </a:r>
          </a:p>
          <a:p>
            <a:pPr marL="0" indent="0">
              <a:lnSpc>
                <a:spcPct val="107000"/>
              </a:lnSpc>
              <a:spcAft>
                <a:spcPts val="800"/>
              </a:spcAft>
              <a:buNone/>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3. Question: Which sector is responsible for the largest share of global greenhouse gas emissions?</a:t>
            </a:r>
          </a:p>
          <a:p>
            <a:pPr marL="0" indent="0">
              <a:lnSpc>
                <a:spcPct val="107000"/>
              </a:lnSpc>
              <a:spcAft>
                <a:spcPts val="800"/>
              </a:spcAft>
              <a:buNone/>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Correct Answer: </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b) Transportation</a:t>
            </a:r>
          </a:p>
          <a:p>
            <a:pPr marL="0" indent="0">
              <a:lnSpc>
                <a:spcPct val="107000"/>
              </a:lnSpc>
              <a:spcAft>
                <a:spcPts val="800"/>
              </a:spcAft>
              <a:buNone/>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4. Question: What is the main purpose of the Paris Agreement, an international climate accord?</a:t>
            </a:r>
          </a:p>
          <a:p>
            <a:pPr marL="0" indent="0">
              <a:lnSpc>
                <a:spcPct val="107000"/>
              </a:lnSpc>
              <a:spcAft>
                <a:spcPts val="800"/>
              </a:spcAft>
              <a:buNone/>
            </a:pPr>
            <a:r>
              <a:rPr lang="en-ZA" sz="1800" kern="100" dirty="0">
                <a:effectLst/>
                <a:latin typeface="Calibri" panose="020F0502020204030204" pitchFamily="34" charset="0"/>
                <a:ea typeface="Calibri" panose="020F0502020204030204" pitchFamily="34" charset="0"/>
                <a:cs typeface="Times New Roman" panose="02020603050405020304" pitchFamily="18" charset="0"/>
              </a:rPr>
              <a:t>Correct Answer: </a:t>
            </a:r>
            <a:r>
              <a:rPr lang="en-ZA" sz="1800" b="1" kern="100" dirty="0">
                <a:effectLst/>
                <a:latin typeface="Calibri" panose="020F0502020204030204" pitchFamily="34" charset="0"/>
                <a:ea typeface="Calibri" panose="020F0502020204030204" pitchFamily="34" charset="0"/>
                <a:cs typeface="Times New Roman" panose="02020603050405020304" pitchFamily="18" charset="0"/>
              </a:rPr>
              <a:t>b) Reduce greenhouse gas emissions and limit global warming</a:t>
            </a:r>
          </a:p>
          <a:p>
            <a:pPr marL="0" indent="0">
              <a:lnSpc>
                <a:spcPct val="107000"/>
              </a:lnSpc>
              <a:spcAft>
                <a:spcPts val="800"/>
              </a:spcAft>
              <a:buNone/>
            </a:pP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ZA" sz="1800" kern="100" dirty="0">
              <a:effectLst/>
              <a:latin typeface="+mn-lt"/>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ZA" sz="1800" kern="100" dirty="0">
              <a:effectLst/>
              <a:latin typeface="+mn-lt"/>
              <a:ea typeface="Calibri" panose="020F0502020204030204" pitchFamily="34" charset="0"/>
              <a:cs typeface="Times New Roman" panose="02020603050405020304" pitchFamily="18" charset="0"/>
            </a:endParaRPr>
          </a:p>
          <a:p>
            <a:pPr marL="0" indent="0">
              <a:buNone/>
            </a:pPr>
            <a:endParaRPr lang="en-US" dirty="0"/>
          </a:p>
          <a:p>
            <a:endParaRPr lang="en-ZA" dirty="0"/>
          </a:p>
        </p:txBody>
      </p:sp>
    </p:spTree>
    <p:extLst>
      <p:ext uri="{BB962C8B-B14F-4D97-AF65-F5344CB8AC3E}">
        <p14:creationId xmlns:p14="http://schemas.microsoft.com/office/powerpoint/2010/main" val="87762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50A24-0555-4B43-2B6E-6AA6FA5DD8EE}"/>
              </a:ext>
            </a:extLst>
          </p:cNvPr>
          <p:cNvSpPr>
            <a:spLocks noGrp="1"/>
          </p:cNvSpPr>
          <p:nvPr>
            <p:ph type="title"/>
          </p:nvPr>
        </p:nvSpPr>
        <p:spPr/>
        <p:txBody>
          <a:bodyPr/>
          <a:lstStyle/>
          <a:p>
            <a:pPr algn="ctr"/>
            <a:r>
              <a:rPr kumimoji="0" lang="en-US" sz="3000" b="1" i="0" u="none" strike="noStrike" kern="1200" cap="none" spc="0" normalizeH="0" baseline="0" noProof="0" dirty="0">
                <a:ln>
                  <a:noFill/>
                </a:ln>
                <a:solidFill>
                  <a:srgbClr val="6C3D91"/>
                </a:solidFill>
                <a:effectLst/>
                <a:uLnTx/>
                <a:uFillTx/>
                <a:latin typeface="Arial" charset="0"/>
                <a:cs typeface="Arial" charset="0"/>
              </a:rPr>
              <a:t>QUESTIONS ON SUSTAINABILITY </a:t>
            </a:r>
            <a:endParaRPr lang="en-ZA" dirty="0"/>
          </a:p>
        </p:txBody>
      </p:sp>
      <p:graphicFrame>
        <p:nvGraphicFramePr>
          <p:cNvPr id="4" name="Content Placeholder 3">
            <a:extLst>
              <a:ext uri="{FF2B5EF4-FFF2-40B4-BE49-F238E27FC236}">
                <a16:creationId xmlns:a16="http://schemas.microsoft.com/office/drawing/2014/main" id="{F943414F-378D-EFF6-A4BB-BF1D703255CD}"/>
              </a:ext>
            </a:extLst>
          </p:cNvPr>
          <p:cNvGraphicFramePr>
            <a:graphicFrameLocks noGrp="1"/>
          </p:cNvGraphicFramePr>
          <p:nvPr>
            <p:ph idx="1"/>
          </p:nvPr>
        </p:nvGraphicFramePr>
        <p:xfrm>
          <a:off x="1709420" y="1639094"/>
          <a:ext cx="5725160" cy="4159250"/>
        </p:xfrm>
        <a:graphic>
          <a:graphicData uri="http://schemas.openxmlformats.org/drawingml/2006/table">
            <a:tbl>
              <a:tblPr firstRow="1" firstCol="1" bandRow="1"/>
              <a:tblGrid>
                <a:gridCol w="2862580">
                  <a:extLst>
                    <a:ext uri="{9D8B030D-6E8A-4147-A177-3AD203B41FA5}">
                      <a16:colId xmlns:a16="http://schemas.microsoft.com/office/drawing/2014/main" val="3136169319"/>
                    </a:ext>
                  </a:extLst>
                </a:gridCol>
                <a:gridCol w="2862580">
                  <a:extLst>
                    <a:ext uri="{9D8B030D-6E8A-4147-A177-3AD203B41FA5}">
                      <a16:colId xmlns:a16="http://schemas.microsoft.com/office/drawing/2014/main" val="4202039597"/>
                    </a:ext>
                  </a:extLst>
                </a:gridCol>
              </a:tblGrid>
              <a:tr h="0">
                <a:tc>
                  <a:txBody>
                    <a:bodyPr/>
                    <a:lstStyle/>
                    <a:p>
                      <a:pPr>
                        <a:lnSpc>
                          <a:spcPct val="107000"/>
                        </a:lnSpc>
                        <a:spcAft>
                          <a:spcPts val="800"/>
                        </a:spcAft>
                      </a:pPr>
                      <a:r>
                        <a:rPr lang="en-ZA" sz="1100" b="1" kern="100" dirty="0">
                          <a:effectLst/>
                          <a:latin typeface="Calibri" panose="020F0502020204030204" pitchFamily="34" charset="0"/>
                          <a:ea typeface="Calibri" panose="020F0502020204030204" pitchFamily="34" charset="0"/>
                          <a:cs typeface="Times New Roman" panose="02020603050405020304" pitchFamily="18" charset="0"/>
                        </a:rPr>
                        <a:t>1. Question: What is the primary goal of sustainable development?</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a) Maximizing profits for corporations</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b) Achieving economic growth at any cost</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c) Meeting the needs of the present without compromising future generations</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d) Promoting rapid urbanization</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ZA" sz="1100" b="1" kern="100" dirty="0">
                          <a:effectLst/>
                          <a:latin typeface="Calibri" panose="020F0502020204030204" pitchFamily="34" charset="0"/>
                          <a:ea typeface="Calibri" panose="020F0502020204030204" pitchFamily="34" charset="0"/>
                          <a:cs typeface="Times New Roman" panose="02020603050405020304" pitchFamily="18" charset="0"/>
                        </a:rPr>
                        <a:t>2. Question: What does the term "sustainable development" aim to balance?</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a) Short-term and long-term goals</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b) Competition and cooperation</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c) National and international interests</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d) Technology and nature</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nSpc>
                          <a:spcPct val="107000"/>
                        </a:lnSpc>
                        <a:spcAft>
                          <a:spcPts val="800"/>
                        </a:spcAft>
                      </a:pPr>
                      <a:r>
                        <a:rPr lang="en-ZA" sz="1100" b="1" kern="100" dirty="0">
                          <a:effectLst/>
                          <a:latin typeface="Calibri" panose="020F0502020204030204" pitchFamily="34" charset="0"/>
                          <a:ea typeface="Calibri" panose="020F0502020204030204" pitchFamily="34" charset="0"/>
                          <a:cs typeface="Times New Roman" panose="02020603050405020304" pitchFamily="18" charset="0"/>
                        </a:rPr>
                        <a:t>3. Question: Which of the following is a key principle of sustainable development?</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a) Overexploitation of natural resources</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b) Poverty eradication</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c) Rapid industrialization without regard for consequences</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d) Excessive consumerism</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ZA" sz="1100" b="1" kern="100" dirty="0">
                          <a:effectLst/>
                          <a:latin typeface="Calibri" panose="020F0502020204030204" pitchFamily="34" charset="0"/>
                          <a:ea typeface="Calibri" panose="020F0502020204030204" pitchFamily="34" charset="0"/>
                          <a:cs typeface="Times New Roman" panose="02020603050405020304" pitchFamily="18" charset="0"/>
                        </a:rPr>
                        <a:t>4. Question: What international organization promotes sustainable development through its Sustainable Development Goals (SDGs)?</a:t>
                      </a:r>
                      <a:endParaRPr lang="en-ZA"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a) World Trade Organization (WTO)</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b) International Monetary Fund (IMF)</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c) United Nations (UN)</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d) Organization of Petroleum Exporting Countries (OPEC)</a:t>
                      </a:r>
                    </a:p>
                    <a:p>
                      <a:pPr>
                        <a:lnSpc>
                          <a:spcPct val="107000"/>
                        </a:lnSpc>
                        <a:spcAft>
                          <a:spcPts val="800"/>
                        </a:spcAft>
                      </a:pPr>
                      <a:r>
                        <a:rPr lang="en-ZA" sz="11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extLst>
                  <a:ext uri="{0D108BD9-81ED-4DB2-BD59-A6C34878D82A}">
                    <a16:rowId xmlns:a16="http://schemas.microsoft.com/office/drawing/2014/main" val="1850429713"/>
                  </a:ext>
                </a:extLst>
              </a:tr>
            </a:tbl>
          </a:graphicData>
        </a:graphic>
      </p:graphicFrame>
    </p:spTree>
    <p:extLst>
      <p:ext uri="{BB962C8B-B14F-4D97-AF65-F5344CB8AC3E}">
        <p14:creationId xmlns:p14="http://schemas.microsoft.com/office/powerpoint/2010/main" val="1351132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86112-6284-5B91-B473-1E8938AD79E1}"/>
              </a:ext>
            </a:extLst>
          </p:cNvPr>
          <p:cNvSpPr>
            <a:spLocks noGrp="1"/>
          </p:cNvSpPr>
          <p:nvPr>
            <p:ph type="title"/>
          </p:nvPr>
        </p:nvSpPr>
        <p:spPr/>
        <p:txBody>
          <a:bodyPr/>
          <a:lstStyle/>
          <a:p>
            <a:pPr algn="ctr"/>
            <a:r>
              <a:rPr lang="en-US" dirty="0"/>
              <a:t>ANSWERS</a:t>
            </a:r>
            <a:endParaRPr lang="en-ZA" dirty="0"/>
          </a:p>
        </p:txBody>
      </p:sp>
      <p:sp>
        <p:nvSpPr>
          <p:cNvPr id="3" name="Content Placeholder 2">
            <a:extLst>
              <a:ext uri="{FF2B5EF4-FFF2-40B4-BE49-F238E27FC236}">
                <a16:creationId xmlns:a16="http://schemas.microsoft.com/office/drawing/2014/main" id="{30B6A0A9-C5B1-7274-C6B6-FA2234EA49E3}"/>
              </a:ext>
            </a:extLst>
          </p:cNvPr>
          <p:cNvSpPr>
            <a:spLocks noGrp="1"/>
          </p:cNvSpPr>
          <p:nvPr>
            <p:ph idx="1"/>
          </p:nvPr>
        </p:nvSpPr>
        <p:spPr>
          <a:ln w="38100">
            <a:solidFill>
              <a:srgbClr val="7030A0"/>
            </a:solidFill>
          </a:ln>
        </p:spPr>
        <p:txBody>
          <a:bodyPr>
            <a:normAutofit/>
          </a:bodyPr>
          <a:lstStyle/>
          <a:p>
            <a:pPr marL="0" indent="0">
              <a:lnSpc>
                <a:spcPct val="107000"/>
              </a:lnSpc>
              <a:spcAft>
                <a:spcPts val="800"/>
              </a:spcAft>
              <a:buNone/>
            </a:pPr>
            <a:r>
              <a:rPr lang="en-ZA" sz="1600" kern="100" dirty="0">
                <a:effectLst/>
                <a:latin typeface="Calibri" panose="020F0502020204030204" pitchFamily="34" charset="0"/>
                <a:ea typeface="Calibri" panose="020F0502020204030204" pitchFamily="34" charset="0"/>
                <a:cs typeface="Times New Roman" panose="02020603050405020304" pitchFamily="18" charset="0"/>
              </a:rPr>
              <a:t>1. Question: What is the primary goal of sustainable development?</a:t>
            </a:r>
          </a:p>
          <a:p>
            <a:pPr marL="0" indent="0">
              <a:lnSpc>
                <a:spcPct val="107000"/>
              </a:lnSpc>
              <a:spcAft>
                <a:spcPts val="800"/>
              </a:spcAft>
              <a:buNone/>
            </a:pPr>
            <a:r>
              <a:rPr lang="en-ZA" sz="1600" kern="100" dirty="0">
                <a:effectLst/>
                <a:latin typeface="Calibri" panose="020F0502020204030204" pitchFamily="34" charset="0"/>
                <a:ea typeface="Calibri" panose="020F0502020204030204" pitchFamily="34" charset="0"/>
                <a:cs typeface="Times New Roman" panose="02020603050405020304" pitchFamily="18" charset="0"/>
              </a:rPr>
              <a:t>Correct Answer: </a:t>
            </a:r>
            <a:r>
              <a:rPr lang="en-ZA" sz="1600" b="1" kern="100" dirty="0">
                <a:effectLst/>
                <a:latin typeface="Calibri" panose="020F0502020204030204" pitchFamily="34" charset="0"/>
                <a:ea typeface="Calibri" panose="020F0502020204030204" pitchFamily="34" charset="0"/>
                <a:cs typeface="Times New Roman" panose="02020603050405020304" pitchFamily="18" charset="0"/>
              </a:rPr>
              <a:t>c) Meeting the needs of the present without compromising future generations</a:t>
            </a:r>
          </a:p>
          <a:p>
            <a:pPr marL="0" indent="0">
              <a:lnSpc>
                <a:spcPct val="107000"/>
              </a:lnSpc>
              <a:spcAft>
                <a:spcPts val="800"/>
              </a:spcAft>
              <a:buNone/>
            </a:pPr>
            <a:r>
              <a:rPr lang="en-ZA" sz="1600" kern="100" dirty="0">
                <a:effectLst/>
                <a:latin typeface="Calibri" panose="020F0502020204030204" pitchFamily="34" charset="0"/>
                <a:ea typeface="Calibri" panose="020F0502020204030204" pitchFamily="34" charset="0"/>
                <a:cs typeface="Times New Roman" panose="02020603050405020304" pitchFamily="18" charset="0"/>
              </a:rPr>
              <a:t>2. Question: What does the term "sustainable development" aim to balance?</a:t>
            </a:r>
          </a:p>
          <a:p>
            <a:pPr marL="0" indent="0">
              <a:lnSpc>
                <a:spcPct val="107000"/>
              </a:lnSpc>
              <a:spcAft>
                <a:spcPts val="800"/>
              </a:spcAft>
              <a:buNone/>
            </a:pPr>
            <a:r>
              <a:rPr lang="en-ZA" sz="1600" kern="100" dirty="0">
                <a:effectLst/>
                <a:latin typeface="Calibri" panose="020F0502020204030204" pitchFamily="34" charset="0"/>
                <a:ea typeface="Calibri" panose="020F0502020204030204" pitchFamily="34" charset="0"/>
                <a:cs typeface="Times New Roman" panose="02020603050405020304" pitchFamily="18" charset="0"/>
              </a:rPr>
              <a:t>Correct Answer: </a:t>
            </a:r>
            <a:r>
              <a:rPr lang="en-ZA" sz="1600" b="1" kern="100" dirty="0">
                <a:effectLst/>
                <a:latin typeface="Calibri" panose="020F0502020204030204" pitchFamily="34" charset="0"/>
                <a:ea typeface="Calibri" panose="020F0502020204030204" pitchFamily="34" charset="0"/>
                <a:cs typeface="Times New Roman" panose="02020603050405020304" pitchFamily="18" charset="0"/>
              </a:rPr>
              <a:t>a) Short-term and long-term goals</a:t>
            </a:r>
          </a:p>
          <a:p>
            <a:pPr marL="0" indent="0">
              <a:lnSpc>
                <a:spcPct val="107000"/>
              </a:lnSpc>
              <a:spcAft>
                <a:spcPts val="800"/>
              </a:spcAft>
              <a:buNone/>
            </a:pPr>
            <a:r>
              <a:rPr lang="en-ZA" sz="1600" kern="100" dirty="0">
                <a:effectLst/>
                <a:latin typeface="Calibri" panose="020F0502020204030204" pitchFamily="34" charset="0"/>
                <a:ea typeface="Calibri" panose="020F0502020204030204" pitchFamily="34" charset="0"/>
                <a:cs typeface="Times New Roman" panose="02020603050405020304" pitchFamily="18" charset="0"/>
              </a:rPr>
              <a:t>3. Question: Which of the following is a key principle of sustainable development?</a:t>
            </a:r>
          </a:p>
          <a:p>
            <a:pPr marL="0" indent="0">
              <a:lnSpc>
                <a:spcPct val="107000"/>
              </a:lnSpc>
              <a:spcAft>
                <a:spcPts val="800"/>
              </a:spcAft>
              <a:buNone/>
            </a:pPr>
            <a:r>
              <a:rPr lang="en-ZA" sz="1600" kern="100" dirty="0">
                <a:effectLst/>
                <a:latin typeface="Calibri" panose="020F0502020204030204" pitchFamily="34" charset="0"/>
                <a:ea typeface="Calibri" panose="020F0502020204030204" pitchFamily="34" charset="0"/>
                <a:cs typeface="Times New Roman" panose="02020603050405020304" pitchFamily="18" charset="0"/>
              </a:rPr>
              <a:t>Correct Answer: </a:t>
            </a:r>
            <a:r>
              <a:rPr lang="en-ZA" sz="1600" b="1" kern="100" dirty="0">
                <a:effectLst/>
                <a:latin typeface="Calibri" panose="020F0502020204030204" pitchFamily="34" charset="0"/>
                <a:ea typeface="Calibri" panose="020F0502020204030204" pitchFamily="34" charset="0"/>
                <a:cs typeface="Times New Roman" panose="02020603050405020304" pitchFamily="18" charset="0"/>
              </a:rPr>
              <a:t>b) Poverty eradication</a:t>
            </a:r>
          </a:p>
          <a:p>
            <a:pPr marL="0" indent="0">
              <a:lnSpc>
                <a:spcPct val="107000"/>
              </a:lnSpc>
              <a:spcAft>
                <a:spcPts val="800"/>
              </a:spcAft>
              <a:buNone/>
            </a:pPr>
            <a:r>
              <a:rPr lang="en-ZA" sz="1600" kern="100" dirty="0">
                <a:effectLst/>
                <a:latin typeface="Calibri" panose="020F0502020204030204" pitchFamily="34" charset="0"/>
                <a:ea typeface="Calibri" panose="020F0502020204030204" pitchFamily="34" charset="0"/>
                <a:cs typeface="Times New Roman" panose="02020603050405020304" pitchFamily="18" charset="0"/>
              </a:rPr>
              <a:t>4. Question: What international organization promotes sustainable development through its Sustainable Development Goals (SDGs)?</a:t>
            </a:r>
          </a:p>
          <a:p>
            <a:pPr marL="0" indent="0">
              <a:lnSpc>
                <a:spcPct val="107000"/>
              </a:lnSpc>
              <a:spcAft>
                <a:spcPts val="800"/>
              </a:spcAft>
              <a:buNone/>
            </a:pPr>
            <a:r>
              <a:rPr lang="en-ZA" sz="1600" kern="100" dirty="0">
                <a:effectLst/>
                <a:latin typeface="Calibri" panose="020F0502020204030204" pitchFamily="34" charset="0"/>
                <a:ea typeface="Calibri" panose="020F0502020204030204" pitchFamily="34" charset="0"/>
                <a:cs typeface="Times New Roman" panose="02020603050405020304" pitchFamily="18" charset="0"/>
              </a:rPr>
              <a:t>Correct Answer: </a:t>
            </a:r>
            <a:r>
              <a:rPr lang="en-ZA" sz="1600" b="1" kern="100" dirty="0">
                <a:effectLst/>
                <a:latin typeface="Calibri" panose="020F0502020204030204" pitchFamily="34" charset="0"/>
                <a:ea typeface="Calibri" panose="020F0502020204030204" pitchFamily="34" charset="0"/>
                <a:cs typeface="Times New Roman" panose="02020603050405020304" pitchFamily="18" charset="0"/>
              </a:rPr>
              <a:t>c) United Nations (UN)</a:t>
            </a:r>
          </a:p>
          <a:p>
            <a:pPr marL="0" indent="0">
              <a:lnSpc>
                <a:spcPct val="107000"/>
              </a:lnSpc>
              <a:spcAft>
                <a:spcPts val="800"/>
              </a:spcAft>
              <a:buNone/>
            </a:pPr>
            <a:endParaRPr lang="en-ZA"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ZA"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ZA"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ZA"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87112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INTRODUCTION</a:t>
            </a:r>
            <a:endParaRPr lang="en-US" dirty="0"/>
          </a:p>
        </p:txBody>
      </p:sp>
      <p:sp>
        <p:nvSpPr>
          <p:cNvPr id="3" name="Content Placeholder 2"/>
          <p:cNvSpPr>
            <a:spLocks noGrp="1"/>
          </p:cNvSpPr>
          <p:nvPr>
            <p:ph idx="1"/>
          </p:nvPr>
        </p:nvSpPr>
        <p:spPr>
          <a:xfrm>
            <a:off x="342604" y="1263194"/>
            <a:ext cx="8458792" cy="4713400"/>
          </a:xfrm>
          <a:ln w="38100">
            <a:solidFill>
              <a:srgbClr val="7030A0"/>
            </a:solidFill>
          </a:ln>
        </p:spPr>
        <p:txBody>
          <a:bodyPr>
            <a:normAutofit lnSpcReduction="10000"/>
          </a:bodyPr>
          <a:lstStyle/>
          <a:p>
            <a:pPr marL="0" indent="0" algn="just">
              <a:lnSpc>
                <a:spcPct val="107000"/>
              </a:lnSpc>
              <a:spcAft>
                <a:spcPts val="800"/>
              </a:spcAft>
              <a:buNone/>
            </a:pPr>
            <a:r>
              <a:rPr lang="en-ZA" sz="2400" kern="100" dirty="0">
                <a:latin typeface="Calibri" panose="020F0502020204030204" pitchFamily="34" charset="0"/>
                <a:ea typeface="Calibri" panose="020F0502020204030204" pitchFamily="34" charset="0"/>
                <a:cs typeface="Calibri" panose="020F0502020204030204" pitchFamily="34" charset="0"/>
              </a:rPr>
              <a:t>This presentation will focus on the following aspects: </a:t>
            </a:r>
            <a:endParaRPr lang="en-ZA" sz="2400" kern="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n-ZA" sz="2400" kern="100" dirty="0">
                <a:effectLst/>
                <a:latin typeface="+mn-lt"/>
                <a:ea typeface="Calibri" panose="020F0502020204030204" pitchFamily="34" charset="0"/>
                <a:cs typeface="Calibri" panose="020F0502020204030204" pitchFamily="34" charset="0"/>
              </a:rPr>
              <a:t>A brief overview of social work</a:t>
            </a:r>
          </a:p>
          <a:p>
            <a:pPr algn="just">
              <a:lnSpc>
                <a:spcPct val="107000"/>
              </a:lnSpc>
              <a:spcAft>
                <a:spcPts val="800"/>
              </a:spcAft>
            </a:pPr>
            <a:r>
              <a:rPr lang="en-ZA" sz="2400" kern="100" dirty="0">
                <a:latin typeface="+mn-lt"/>
                <a:ea typeface="Calibri" panose="020F0502020204030204" pitchFamily="34" charset="0"/>
                <a:cs typeface="Calibri" panose="020F0502020204030204" pitchFamily="34" charset="0"/>
              </a:rPr>
              <a:t>The necessity for a paradigm shift in social work in South Africa</a:t>
            </a:r>
            <a:endParaRPr lang="en-ZA" sz="2400" kern="100" dirty="0">
              <a:effectLst/>
              <a:latin typeface="+mn-lt"/>
              <a:ea typeface="Calibri" panose="020F0502020204030204" pitchFamily="34" charset="0"/>
              <a:cs typeface="Calibri" panose="020F0502020204030204" pitchFamily="34" charset="0"/>
            </a:endParaRPr>
          </a:p>
          <a:p>
            <a:pPr algn="just">
              <a:lnSpc>
                <a:spcPct val="107000"/>
              </a:lnSpc>
              <a:spcAft>
                <a:spcPts val="800"/>
              </a:spcAft>
            </a:pPr>
            <a:r>
              <a:rPr lang="en-US" sz="2400" dirty="0">
                <a:latin typeface="+mn-lt"/>
                <a:ea typeface="Calibri" panose="020F0502020204030204" pitchFamily="34" charset="0"/>
              </a:rPr>
              <a:t>A</a:t>
            </a:r>
            <a:r>
              <a:rPr lang="en-US" sz="2400" dirty="0">
                <a:effectLst/>
                <a:latin typeface="+mn-lt"/>
                <a:ea typeface="Calibri" panose="020F0502020204030204" pitchFamily="34" charset="0"/>
              </a:rPr>
              <a:t>n argument is made out to reshape social work training and practice to transition from an anthropocentric worldview to an eco-social worldview where aspects such as promoting environmental citizenship (EC) and sustainable development and living </a:t>
            </a:r>
            <a:r>
              <a:rPr lang="en-ZA" sz="2400" dirty="0">
                <a:effectLst/>
                <a:latin typeface="+mn-lt"/>
                <a:ea typeface="Calibri" panose="020F0502020204030204" pitchFamily="34" charset="0"/>
              </a:rPr>
              <a:t>are included.</a:t>
            </a:r>
          </a:p>
          <a:p>
            <a:pPr algn="just">
              <a:lnSpc>
                <a:spcPct val="107000"/>
              </a:lnSpc>
              <a:spcAft>
                <a:spcPts val="800"/>
              </a:spcAft>
            </a:pPr>
            <a:r>
              <a:rPr lang="en-ZA" sz="2400" dirty="0">
                <a:latin typeface="+mn-lt"/>
                <a:ea typeface="Calibri" panose="020F0502020204030204" pitchFamily="34" charset="0"/>
              </a:rPr>
              <a:t>T</a:t>
            </a:r>
            <a:r>
              <a:rPr lang="en-ZA" sz="2400" dirty="0">
                <a:effectLst/>
                <a:latin typeface="+mn-lt"/>
                <a:ea typeface="Calibri" panose="020F0502020204030204" pitchFamily="34" charset="0"/>
              </a:rPr>
              <a:t>he discussion will end with a discussion on the practical implications that such a paradigm shift will have on social work</a:t>
            </a:r>
            <a:endParaRPr lang="en-ZA" sz="2400" kern="100" dirty="0">
              <a:effectLst/>
              <a:latin typeface="+mn-lt"/>
              <a:ea typeface="Calibri" panose="020F0502020204030204" pitchFamily="34" charset="0"/>
              <a:cs typeface="Times New Roman" panose="02020603050405020304" pitchFamily="18" charset="0"/>
            </a:endParaRPr>
          </a:p>
          <a:p>
            <a:pPr algn="r"/>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9C6AE923-5C36-E712-660F-5B8B39FF6910}"/>
                  </a:ext>
                </a:extLst>
              </p14:cNvPr>
              <p14:cNvContentPartPr/>
              <p14:nvPr/>
            </p14:nvContentPartPr>
            <p14:xfrm>
              <a:off x="742365" y="1771470"/>
              <a:ext cx="360" cy="360"/>
            </p14:xfrm>
          </p:contentPart>
        </mc:Choice>
        <mc:Fallback xmlns="">
          <p:pic>
            <p:nvPicPr>
              <p:cNvPr id="4" name="Ink 3">
                <a:extLst>
                  <a:ext uri="{FF2B5EF4-FFF2-40B4-BE49-F238E27FC236}">
                    <a16:creationId xmlns:a16="http://schemas.microsoft.com/office/drawing/2014/main" id="{9C6AE923-5C36-E712-660F-5B8B39FF6910}"/>
                  </a:ext>
                </a:extLst>
              </p:cNvPr>
              <p:cNvPicPr/>
              <p:nvPr/>
            </p:nvPicPr>
            <p:blipFill>
              <a:blip r:embed="rId3"/>
              <a:stretch>
                <a:fillRect/>
              </a:stretch>
            </p:blipFill>
            <p:spPr>
              <a:xfrm>
                <a:off x="733725" y="1762470"/>
                <a:ext cx="18000" cy="18000"/>
              </a:xfrm>
              <a:prstGeom prst="rect">
                <a:avLst/>
              </a:prstGeom>
            </p:spPr>
          </p:pic>
        </mc:Fallback>
      </mc:AlternateContent>
    </p:spTree>
    <p:extLst>
      <p:ext uri="{BB962C8B-B14F-4D97-AF65-F5344CB8AC3E}">
        <p14:creationId xmlns:p14="http://schemas.microsoft.com/office/powerpoint/2010/main" val="1596851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DC9F7-8205-4F59-3C4B-26AF61B9A94F}"/>
              </a:ext>
            </a:extLst>
          </p:cNvPr>
          <p:cNvSpPr>
            <a:spLocks noGrp="1"/>
          </p:cNvSpPr>
          <p:nvPr>
            <p:ph type="title"/>
          </p:nvPr>
        </p:nvSpPr>
        <p:spPr/>
        <p:txBody>
          <a:bodyPr/>
          <a:lstStyle/>
          <a:p>
            <a:pPr algn="ctr"/>
            <a:r>
              <a:rPr lang="en-US" dirty="0"/>
              <a:t>BRIEF OVERVIEW OF SOCIAL WORK</a:t>
            </a:r>
            <a:endParaRPr lang="en-ZA" dirty="0"/>
          </a:p>
        </p:txBody>
      </p:sp>
      <p:sp>
        <p:nvSpPr>
          <p:cNvPr id="3" name="Content Placeholder 2">
            <a:extLst>
              <a:ext uri="{FF2B5EF4-FFF2-40B4-BE49-F238E27FC236}">
                <a16:creationId xmlns:a16="http://schemas.microsoft.com/office/drawing/2014/main" id="{BDD355E2-C00E-2BF1-97DA-AE3CADF85FBA}"/>
              </a:ext>
            </a:extLst>
          </p:cNvPr>
          <p:cNvSpPr>
            <a:spLocks noGrp="1"/>
          </p:cNvSpPr>
          <p:nvPr>
            <p:ph idx="1"/>
          </p:nvPr>
        </p:nvSpPr>
        <p:spPr>
          <a:xfrm>
            <a:off x="342604" y="1128714"/>
            <a:ext cx="8458792" cy="4847880"/>
          </a:xfrm>
          <a:ln w="38100">
            <a:solidFill>
              <a:srgbClr val="7030A0"/>
            </a:solidFill>
          </a:ln>
        </p:spPr>
        <p:txBody>
          <a:bodyPr>
            <a:normAutofit fontScale="70000" lnSpcReduction="20000"/>
          </a:bodyPr>
          <a:lstStyle/>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Social work as a profession emerged from Western Modernity</a:t>
            </a:r>
            <a:r>
              <a:rPr lang="en-US" kern="100" dirty="0">
                <a:latin typeface="Calibri" panose="020F0502020204030204" pitchFamily="34" charset="0"/>
                <a:ea typeface="Calibri" panose="020F0502020204030204" pitchFamily="34" charset="0"/>
                <a:cs typeface="Calibri" panose="020F0502020204030204" pitchFamily="34" charset="0"/>
              </a:rPr>
              <a:t> – </a:t>
            </a:r>
            <a:r>
              <a:rPr lang="en-US" sz="2800" kern="100" dirty="0">
                <a:effectLst/>
                <a:latin typeface="Calibri" panose="020F0502020204030204" pitchFamily="34" charset="0"/>
                <a:ea typeface="Calibri" panose="020F0502020204030204" pitchFamily="34" charset="0"/>
                <a:cs typeface="Calibri" panose="020F0502020204030204" pitchFamily="34" charset="0"/>
              </a:rPr>
              <a:t>ontological, epistemology and as a result its methodological assumptions carry the signs of that heritage. </a:t>
            </a:r>
          </a:p>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‘Western Modernity’ brought with it an anthropocentric worldview, which involve</a:t>
            </a:r>
          </a:p>
          <a:p>
            <a:pPr lvl="1" algn="just">
              <a:lnSpc>
                <a:spcPct val="107000"/>
              </a:lnSpc>
              <a:spcAft>
                <a:spcPts val="800"/>
              </a:spcAft>
            </a:pPr>
            <a:r>
              <a:rPr lang="en-US" kern="100" dirty="0">
                <a:effectLst/>
                <a:latin typeface="Calibri" panose="020F0502020204030204" pitchFamily="34" charset="0"/>
                <a:ea typeface="Calibri" panose="020F0502020204030204" pitchFamily="34" charset="0"/>
                <a:cs typeface="Calibri" panose="020F0502020204030204" pitchFamily="34" charset="0"/>
              </a:rPr>
              <a:t>neo-liberal capitalism (</a:t>
            </a:r>
            <a:r>
              <a:rPr lang="en-US" sz="2400" dirty="0">
                <a:effectLst/>
                <a:latin typeface="Calibri" panose="020F0502020204030204" pitchFamily="34" charset="0"/>
                <a:ea typeface="Calibri" panose="020F0502020204030204" pitchFamily="34" charset="0"/>
              </a:rPr>
              <a:t>continuous economic growth, population growth, growth in consumption – consumerism mentality). The imperative for growth is now challenged with the constraints of a finite planet, “with resulting pollution, environmental degradation, global warming, [and] loss of bio-diversity” (Ife, 2021, p. 243)</a:t>
            </a:r>
            <a:r>
              <a:rPr lang="en-US" kern="100" dirty="0">
                <a:effectLst/>
                <a:latin typeface="Calibri" panose="020F0502020204030204" pitchFamily="34" charset="0"/>
                <a:ea typeface="Calibri" panose="020F0502020204030204" pitchFamily="34" charset="0"/>
                <a:cs typeface="Calibri" panose="020F0502020204030204" pitchFamily="34" charset="0"/>
              </a:rPr>
              <a:t> </a:t>
            </a:r>
          </a:p>
          <a:p>
            <a:pPr lvl="1" algn="just">
              <a:lnSpc>
                <a:spcPct val="107000"/>
              </a:lnSpc>
              <a:spcAft>
                <a:spcPts val="800"/>
              </a:spcAft>
            </a:pPr>
            <a:r>
              <a:rPr lang="en-US" kern="100" dirty="0">
                <a:effectLst/>
                <a:latin typeface="Calibri" panose="020F0502020204030204" pitchFamily="34" charset="0"/>
                <a:ea typeface="Calibri" panose="020F0502020204030204" pitchFamily="34" charset="0"/>
                <a:cs typeface="Calibri" panose="020F0502020204030204" pitchFamily="34" charset="0"/>
              </a:rPr>
              <a:t>patriarchy, and </a:t>
            </a:r>
          </a:p>
          <a:p>
            <a:pPr lvl="1" algn="just">
              <a:lnSpc>
                <a:spcPct val="107000"/>
              </a:lnSpc>
              <a:spcAft>
                <a:spcPts val="800"/>
              </a:spcAft>
            </a:pPr>
            <a:r>
              <a:rPr lang="en-US" kern="100" dirty="0">
                <a:effectLst/>
                <a:latin typeface="Calibri" panose="020F0502020204030204" pitchFamily="34" charset="0"/>
                <a:ea typeface="Calibri" panose="020F0502020204030204" pitchFamily="34" charset="0"/>
                <a:cs typeface="Calibri" panose="020F0502020204030204" pitchFamily="34" charset="0"/>
              </a:rPr>
              <a:t>colonialism which has the imposition of a white Western worldview. </a:t>
            </a:r>
            <a:endParaRPr lang="en-ZA" sz="1200" kern="100" dirty="0">
              <a:latin typeface="Calibri" panose="020F0502020204030204" pitchFamily="34" charset="0"/>
              <a:ea typeface="Calibri" panose="020F0502020204030204" pitchFamily="34" charset="0"/>
              <a:cs typeface="Calibri" panose="020F0502020204030204" pitchFamily="34" charset="0"/>
            </a:endParaRPr>
          </a:p>
          <a:p>
            <a:r>
              <a:rPr lang="en-US" sz="2800" dirty="0">
                <a:effectLst/>
                <a:latin typeface="Calibri" panose="020F0502020204030204" pitchFamily="34" charset="0"/>
                <a:ea typeface="Calibri" panose="020F0502020204030204" pitchFamily="34" charset="0"/>
              </a:rPr>
              <a:t>The </a:t>
            </a:r>
            <a:r>
              <a:rPr lang="en-ZA" sz="2800" dirty="0">
                <a:effectLst/>
                <a:latin typeface="Calibri" panose="020F0502020204030204" pitchFamily="34" charset="0"/>
                <a:ea typeface="Calibri" panose="020F0502020204030204" pitchFamily="34" charset="0"/>
              </a:rPr>
              <a:t>common denominator of all these components is “man having dominion over” everything else and especially over “the rest of the natural world” (Ife, 2021, p. 243).</a:t>
            </a:r>
            <a:endParaRPr lang="en-ZA" dirty="0"/>
          </a:p>
        </p:txBody>
      </p:sp>
    </p:spTree>
    <p:extLst>
      <p:ext uri="{BB962C8B-B14F-4D97-AF65-F5344CB8AC3E}">
        <p14:creationId xmlns:p14="http://schemas.microsoft.com/office/powerpoint/2010/main" val="135990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02619-E3A6-25C4-147B-CA6258974867}"/>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205442F2-2E99-6361-D3EA-2C63E2DF529F}"/>
              </a:ext>
            </a:extLst>
          </p:cNvPr>
          <p:cNvSpPr>
            <a:spLocks noGrp="1"/>
          </p:cNvSpPr>
          <p:nvPr>
            <p:ph idx="1"/>
          </p:nvPr>
        </p:nvSpPr>
        <p:spPr>
          <a:xfrm>
            <a:off x="342604" y="728663"/>
            <a:ext cx="8458792" cy="5247931"/>
          </a:xfrm>
          <a:ln w="38100">
            <a:solidFill>
              <a:srgbClr val="7030A0"/>
            </a:solidFill>
          </a:ln>
        </p:spPr>
        <p:txBody>
          <a:bodyPr>
            <a:normAutofit fontScale="85000" lnSpcReduction="20000"/>
          </a:bodyPr>
          <a:lstStyle/>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The outcome of the anthropocentric worldview resulted in unsustainable living for both humanity and the natural world. </a:t>
            </a:r>
          </a:p>
          <a:p>
            <a:pPr marL="228600" marR="0" lvl="0" indent="-228600" algn="just"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ZA" sz="2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charset="0"/>
              </a:rPr>
              <a:t>Social work’s anthropocentric worldview has specifically contributed thereto </a:t>
            </a:r>
            <a:r>
              <a:rPr kumimoji="0" lang="en-ZA" sz="2600" b="0"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charset="0"/>
              </a:rPr>
              <a:t>that it has failed to provide sustainable solutions to eco-social problems</a:t>
            </a:r>
            <a:r>
              <a:rPr kumimoji="0" lang="en-ZA" sz="2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charset="0"/>
              </a:rPr>
              <a:t> such as hunger, poverty, inequality and environmental crises.</a:t>
            </a:r>
            <a:endParaRPr kumimoji="0" lang="en-US" sz="26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n-US" kern="100" dirty="0">
                <a:latin typeface="Calibri" panose="020F0502020204030204" pitchFamily="34" charset="0"/>
                <a:ea typeface="Calibri" panose="020F0502020204030204" pitchFamily="34" charset="0"/>
                <a:cs typeface="Calibri" panose="020F0502020204030204" pitchFamily="34" charset="0"/>
              </a:rPr>
              <a:t>Although s</a:t>
            </a:r>
            <a:r>
              <a:rPr lang="en-US" sz="2800" kern="100" dirty="0">
                <a:effectLst/>
                <a:latin typeface="Calibri" panose="020F0502020204030204" pitchFamily="34" charset="0"/>
                <a:ea typeface="Calibri" panose="020F0502020204030204" pitchFamily="34" charset="0"/>
                <a:cs typeface="Calibri" panose="020F0502020204030204" pitchFamily="34" charset="0"/>
              </a:rPr>
              <a:t>ocial work has established credibility within the anthropocentric worldview – it </a:t>
            </a:r>
            <a:r>
              <a:rPr lang="en-US" kern="100" dirty="0">
                <a:latin typeface="Calibri" panose="020F0502020204030204" pitchFamily="34" charset="0"/>
                <a:ea typeface="Calibri" panose="020F0502020204030204" pitchFamily="34" charset="0"/>
                <a:cs typeface="Calibri" panose="020F0502020204030204" pitchFamily="34" charset="0"/>
              </a:rPr>
              <a:t>is however doubtful </a:t>
            </a:r>
            <a:r>
              <a:rPr lang="en-US" sz="2800" kern="100" dirty="0">
                <a:effectLst/>
                <a:latin typeface="Calibri" panose="020F0502020204030204" pitchFamily="34" charset="0"/>
                <a:ea typeface="Calibri" panose="020F0502020204030204" pitchFamily="34" charset="0"/>
                <a:cs typeface="Calibri" panose="020F0502020204030204" pitchFamily="34" charset="0"/>
              </a:rPr>
              <a:t>whether this credibility will carry any weight in the years to come.</a:t>
            </a:r>
          </a:p>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It is believed that social work should adopt a different world view about the place of humanity in relation to other species and the earth itself.</a:t>
            </a:r>
          </a:p>
          <a:p>
            <a:pPr algn="just">
              <a:lnSpc>
                <a:spcPct val="107000"/>
              </a:lnSpc>
              <a:spcAft>
                <a:spcPts val="800"/>
              </a:spcAft>
            </a:pPr>
            <a:r>
              <a:rPr lang="en-US" sz="2800" kern="100" dirty="0">
                <a:effectLst/>
                <a:latin typeface="Calibri" panose="020F0502020204030204" pitchFamily="34" charset="0"/>
                <a:ea typeface="Calibri" panose="020F0502020204030204" pitchFamily="34" charset="0"/>
                <a:cs typeface="Calibri" panose="020F0502020204030204" pitchFamily="34" charset="0"/>
              </a:rPr>
              <a:t>A paradigm shift is called for if social work wants to stay relevant in its service delivery in the 21</a:t>
            </a:r>
            <a:r>
              <a:rPr lang="en-US" sz="2800" kern="100" baseline="30000" dirty="0">
                <a:effectLst/>
                <a:latin typeface="Calibri" panose="020F0502020204030204" pitchFamily="34" charset="0"/>
                <a:ea typeface="Calibri" panose="020F0502020204030204" pitchFamily="34" charset="0"/>
                <a:cs typeface="Calibri" panose="020F0502020204030204" pitchFamily="34" charset="0"/>
              </a:rPr>
              <a:t>st</a:t>
            </a:r>
            <a:r>
              <a:rPr lang="en-US" sz="2800" kern="100" dirty="0">
                <a:effectLst/>
                <a:latin typeface="Calibri" panose="020F0502020204030204" pitchFamily="34" charset="0"/>
                <a:ea typeface="Calibri" panose="020F0502020204030204" pitchFamily="34" charset="0"/>
                <a:cs typeface="Calibri" panose="020F0502020204030204" pitchFamily="34" charset="0"/>
              </a:rPr>
              <a:t> century context.</a:t>
            </a:r>
          </a:p>
          <a:p>
            <a:pPr algn="just">
              <a:lnSpc>
                <a:spcPct val="107000"/>
              </a:lnSpc>
              <a:spcAft>
                <a:spcPts val="800"/>
              </a:spcAft>
            </a:pPr>
            <a:endParaRPr lang="en-US" sz="28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4065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3BEB0-75C6-A2B1-DC54-99CEC2631626}"/>
              </a:ext>
            </a:extLst>
          </p:cNvPr>
          <p:cNvSpPr>
            <a:spLocks noGrp="1"/>
          </p:cNvSpPr>
          <p:nvPr>
            <p:ph type="title"/>
          </p:nvPr>
        </p:nvSpPr>
        <p:spPr/>
        <p:txBody>
          <a:bodyPr>
            <a:normAutofit fontScale="90000"/>
          </a:bodyPr>
          <a:lstStyle/>
          <a:p>
            <a:pPr algn="ctr">
              <a:lnSpc>
                <a:spcPct val="100000"/>
              </a:lnSpc>
              <a:spcAft>
                <a:spcPts val="800"/>
              </a:spcAft>
            </a:pPr>
            <a:r>
              <a:rPr lang="en-ZA" sz="3100" b="1" kern="100" dirty="0">
                <a:effectLst/>
                <a:latin typeface="Arial" panose="020B0604020202020204" pitchFamily="34" charset="0"/>
                <a:ea typeface="Calibri" panose="020F0502020204030204" pitchFamily="34" charset="0"/>
                <a:cs typeface="Arial" panose="020B0604020202020204" pitchFamily="34" charset="0"/>
              </a:rPr>
              <a:t>THE NECESSITY FOR A PARADIGM SHIFT IN SOCIAL WORK IN SOUTH AFRICA</a:t>
            </a:r>
            <a:br>
              <a:rPr lang="en-ZA"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ZA" dirty="0"/>
          </a:p>
        </p:txBody>
      </p:sp>
      <p:sp>
        <p:nvSpPr>
          <p:cNvPr id="3" name="Content Placeholder 2">
            <a:extLst>
              <a:ext uri="{FF2B5EF4-FFF2-40B4-BE49-F238E27FC236}">
                <a16:creationId xmlns:a16="http://schemas.microsoft.com/office/drawing/2014/main" id="{C201EEA5-F0C8-708C-B0B8-4033380E55C3}"/>
              </a:ext>
            </a:extLst>
          </p:cNvPr>
          <p:cNvSpPr>
            <a:spLocks noGrp="1"/>
          </p:cNvSpPr>
          <p:nvPr>
            <p:ph idx="1"/>
          </p:nvPr>
        </p:nvSpPr>
        <p:spPr>
          <a:xfrm>
            <a:off x="342604" y="1757362"/>
            <a:ext cx="8458792" cy="4300538"/>
          </a:xfrm>
          <a:ln w="38100">
            <a:solidFill>
              <a:srgbClr val="7030A0"/>
            </a:solidFill>
          </a:ln>
        </p:spPr>
        <p:txBody>
          <a:bodyPr>
            <a:normAutofit/>
          </a:bodyPr>
          <a:lstStyle/>
          <a:p>
            <a:pPr marL="0" indent="0">
              <a:buNone/>
            </a:pPr>
            <a:endParaRPr lang="en-GB" sz="2000" kern="100" dirty="0">
              <a:effectLst/>
              <a:latin typeface="+mn-lt"/>
              <a:ea typeface="Calibri" panose="020F0502020204030204" pitchFamily="34" charset="0"/>
              <a:cs typeface="Times New Roman" panose="02020603050405020304" pitchFamily="18" charset="0"/>
            </a:endParaRPr>
          </a:p>
          <a:p>
            <a:pPr>
              <a:lnSpc>
                <a:spcPct val="100000"/>
              </a:lnSpc>
            </a:pPr>
            <a:r>
              <a:rPr lang="en-GB" sz="2000" kern="100" dirty="0">
                <a:effectLst/>
                <a:latin typeface="+mn-lt"/>
                <a:ea typeface="Calibri" panose="020F0502020204030204" pitchFamily="34" charset="0"/>
                <a:cs typeface="Times New Roman" panose="02020603050405020304" pitchFamily="18" charset="0"/>
              </a:rPr>
              <a:t>The ultimate outcome of the unsustainable usage of the Earth’s natural resources is the cause for the unprecedented occurrences of climate change related incidents. </a:t>
            </a:r>
          </a:p>
          <a:p>
            <a:pPr>
              <a:lnSpc>
                <a:spcPct val="100000"/>
              </a:lnSpc>
            </a:pPr>
            <a:r>
              <a:rPr lang="en-ZA" sz="2000" kern="100" dirty="0">
                <a:effectLst/>
                <a:latin typeface="+mn-lt"/>
                <a:ea typeface="Calibri" panose="020F0502020204030204" pitchFamily="34" charset="0"/>
                <a:cs typeface="Times New Roman" panose="02020603050405020304" pitchFamily="18" charset="0"/>
              </a:rPr>
              <a:t>In this context South Africa finds itself in an unenviable position as the International Panel on Climate Change has identified South Africa as a climate change “hot spot”.</a:t>
            </a:r>
          </a:p>
          <a:p>
            <a:pPr>
              <a:lnSpc>
                <a:spcPct val="100000"/>
              </a:lnSpc>
            </a:pPr>
            <a:r>
              <a:rPr lang="en-US" sz="2000" kern="100" dirty="0">
                <a:effectLst/>
                <a:latin typeface="+mn-lt"/>
                <a:ea typeface="Calibri" panose="020F0502020204030204" pitchFamily="34" charset="0"/>
                <a:cs typeface="Times New Roman" panose="02020603050405020304" pitchFamily="18" charset="0"/>
              </a:rPr>
              <a:t>Scientists have along with this, in a report by the Global Change Institute, identified five climate risks which South Africa was due to face in the 21st Century, but which we are already confronted with. </a:t>
            </a:r>
            <a:endParaRPr lang="en-ZA" sz="20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ZA" dirty="0"/>
          </a:p>
        </p:txBody>
      </p:sp>
    </p:spTree>
    <p:extLst>
      <p:ext uri="{BB962C8B-B14F-4D97-AF65-F5344CB8AC3E}">
        <p14:creationId xmlns:p14="http://schemas.microsoft.com/office/powerpoint/2010/main" val="28170097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
  <p:tag name="ARTICULATE_DESIGN_ID_OFFICE THEME" val="1O48MR6n"/>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WU_Small_PPT Template_Pattern_white.pptx" id="{B6EC22C5-D6A7-4D5A-84BC-FA3CA738F9FC}" vid="{7A7C6161-2C8E-4BB4-8996-1A0279930A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8792943EBFAF46BAF68C89307A2CB8" ma:contentTypeVersion="2" ma:contentTypeDescription="Create a new document." ma:contentTypeScope="" ma:versionID="8f15b7826e672eb287681149b8847143">
  <xsd:schema xmlns:xsd="http://www.w3.org/2001/XMLSchema" xmlns:xs="http://www.w3.org/2001/XMLSchema" xmlns:p="http://schemas.microsoft.com/office/2006/metadata/properties" xmlns:ns2="9f01d782-6d68-40f4-a413-83e9a70aa72b" targetNamespace="http://schemas.microsoft.com/office/2006/metadata/properties" ma:root="true" ma:fieldsID="851436b2d4335c30cdec2d2d140df1aa" ns2:_="">
    <xsd:import namespace="9f01d782-6d68-40f4-a413-83e9a70aa72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01d782-6d68-40f4-a413-83e9a70aa7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56EA3D5-B4D8-4A26-9CDA-87C21D149A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01d782-6d68-40f4-a413-83e9a70aa7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09DEBB-51FB-4DA0-A3F2-4C56B04BB992}">
  <ds:schemaRefs>
    <ds:schemaRef ds:uri="http://schemas.microsoft.com/sharepoint/v3/contenttype/forms"/>
  </ds:schemaRefs>
</ds:datastoreItem>
</file>

<file path=customXml/itemProps3.xml><?xml version="1.0" encoding="utf-8"?>
<ds:datastoreItem xmlns:ds="http://schemas.openxmlformats.org/officeDocument/2006/customXml" ds:itemID="{EF01ABAF-BE4A-4DDC-AF62-F8365F78EF9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NWU_Small_PPT Template_Pattern_white</Template>
  <TotalTime>1520</TotalTime>
  <Words>3134</Words>
  <Application>Microsoft Office PowerPoint</Application>
  <PresentationFormat>On-screen Show (4:3)</PresentationFormat>
  <Paragraphs>178</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Office Theme</vt:lpstr>
      <vt:lpstr>A framework to cultivate environmental social work and environmental citizenship in South Africa: Incorporating principles of Boetto’s transformative eco-social model  </vt:lpstr>
      <vt:lpstr>QUESTIONS ON ENVIRONMENTAL ISSUES</vt:lpstr>
      <vt:lpstr>ANSWERS</vt:lpstr>
      <vt:lpstr>QUESTIONS ON SUSTAINABILITY </vt:lpstr>
      <vt:lpstr>ANSWERS</vt:lpstr>
      <vt:lpstr>INTRODUCTION</vt:lpstr>
      <vt:lpstr>BRIEF OVERVIEW OF SOCIAL WORK</vt:lpstr>
      <vt:lpstr>PowerPoint Presentation</vt:lpstr>
      <vt:lpstr>THE NECESSITY FOR A PARADIGM SHIFT IN SOCIAL WORK IN SOUTH AFRICA </vt:lpstr>
      <vt:lpstr>PowerPoint Presentation</vt:lpstr>
      <vt:lpstr>RESHAPE SOCIAL WORK TRAINING AND PRACTICE</vt:lpstr>
      <vt:lpstr>PowerPoint Presentation</vt:lpstr>
      <vt:lpstr>PowerPoint Presentation</vt:lpstr>
      <vt:lpstr>PowerPoint Presentation</vt:lpstr>
      <vt:lpstr> The framework</vt:lpstr>
      <vt:lpstr> The ontological (being) circle</vt:lpstr>
      <vt:lpstr> The epistemological (thinking) circle</vt:lpstr>
      <vt:lpstr> The methodological (doing) circle</vt:lpstr>
      <vt:lpstr>ENVIRONMENTAL CITIZENSHIP AND SUSTAINABILITY DEFINED</vt:lpstr>
      <vt:lpstr>What would sustainable development entail? (in short)</vt:lpstr>
      <vt:lpstr>CONCLUSION AND FUTURE DIRECTIONS</vt:lpstr>
      <vt:lpstr>PowerPoint Presentation</vt:lpstr>
      <vt:lpstr>REFERENCES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NWUUSER</dc:creator>
  <cp:lastModifiedBy>NWUUSER</cp:lastModifiedBy>
  <cp:revision>50</cp:revision>
  <dcterms:created xsi:type="dcterms:W3CDTF">2023-05-23T09:21:34Z</dcterms:created>
  <dcterms:modified xsi:type="dcterms:W3CDTF">2023-09-28T19:40:10Z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2491B7AF-2EC0-4966-BF57-3F970DC8AF35</vt:lpwstr>
  </property>
  <property fmtid="{D5CDD505-2E9C-101B-9397-08002B2CF9AE}" pid="3" name="ArticulatePath">
    <vt:lpwstr>POWERPOINT TEMPLAAT_1024x768</vt:lpwstr>
  </property>
  <property fmtid="{D5CDD505-2E9C-101B-9397-08002B2CF9AE}" pid="4" name="ContentTypeId">
    <vt:lpwstr>0x010100E48792943EBFAF46BAF68C89307A2CB8</vt:lpwstr>
  </property>
</Properties>
</file>