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8" r:id="rId3"/>
    <p:sldId id="269" r:id="rId4"/>
    <p:sldId id="284" r:id="rId5"/>
    <p:sldId id="288" r:id="rId6"/>
    <p:sldId id="297" r:id="rId7"/>
    <p:sldId id="285" r:id="rId8"/>
    <p:sldId id="295" r:id="rId9"/>
    <p:sldId id="286" r:id="rId10"/>
    <p:sldId id="298" r:id="rId11"/>
    <p:sldId id="273" r:id="rId12"/>
    <p:sldId id="287" r:id="rId13"/>
    <p:sldId id="261" r:id="rId14"/>
    <p:sldId id="279" r:id="rId15"/>
    <p:sldId id="280" r:id="rId16"/>
    <p:sldId id="296" r:id="rId17"/>
    <p:sldId id="266" r:id="rId18"/>
    <p:sldId id="262" r:id="rId19"/>
    <p:sldId id="283" r:id="rId20"/>
    <p:sldId id="292" r:id="rId21"/>
    <p:sldId id="294" r:id="rId22"/>
    <p:sldId id="293" r:id="rId23"/>
    <p:sldId id="299" r:id="rId2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54" autoAdjust="0"/>
    <p:restoredTop sz="94694"/>
  </p:normalViewPr>
  <p:slideViewPr>
    <p:cSldViewPr>
      <p:cViewPr varScale="1">
        <p:scale>
          <a:sx n="54" d="100"/>
          <a:sy n="54" d="100"/>
        </p:scale>
        <p:origin x="17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F3DE9739-64C8-48FC-8FBA-BFF341C7D405}" type="datetimeFigureOut">
              <a:rPr lang="en-ZA" smtClean="0"/>
              <a:t>2023/09/28</a:t>
            </a:fld>
            <a:endParaRPr lang="en-ZA"/>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C5BB40D-DB76-478E-9297-5C75A8CEC654}" type="slidenum">
              <a:rPr lang="en-ZA" smtClean="0"/>
              <a:t>‹#›</a:t>
            </a:fld>
            <a:endParaRPr lang="en-ZA"/>
          </a:p>
        </p:txBody>
      </p:sp>
    </p:spTree>
    <p:extLst>
      <p:ext uri="{BB962C8B-B14F-4D97-AF65-F5344CB8AC3E}">
        <p14:creationId xmlns:p14="http://schemas.microsoft.com/office/powerpoint/2010/main" val="376344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60BEAE0A-60D4-46C0-BEF4-AEF0EB1F5C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451010B2-8810-4ECB-8F0C-ADD93957E5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ZA" altLang="en-US" dirty="0"/>
          </a:p>
        </p:txBody>
      </p:sp>
      <p:sp>
        <p:nvSpPr>
          <p:cNvPr id="4100" name="Slide Number Placeholder 3">
            <a:extLst>
              <a:ext uri="{FF2B5EF4-FFF2-40B4-BE49-F238E27FC236}">
                <a16:creationId xmlns:a16="http://schemas.microsoft.com/office/drawing/2014/main" id="{BD279E0C-FCD4-4983-AFBE-09A6001194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4F1219DA-2A6D-4D85-9128-90B35A1BBECD}" type="slidenum">
              <a:rPr kumimoji="0" lang="en-ZA" altLang="en-US" sz="1200" b="0" i="0" u="none" strike="noStrike" kern="1200" cap="none" spc="0" normalizeH="0" baseline="0" noProof="0" smtClean="0">
                <a:ln>
                  <a:noFill/>
                </a:ln>
                <a:solidFill>
                  <a:prstClr val="black"/>
                </a:solidFill>
                <a:effectLst/>
                <a:uLnTx/>
                <a:uFillTx/>
                <a:latin typeface="Arial" panose="020B0604020202020204" pitchFamily="34" charset="0"/>
                <a:ea typeface="MS PGothic"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ZA" altLang="en-US" sz="1200" b="0" i="0" u="none" strike="noStrike" kern="1200" cap="none" spc="0" normalizeH="0" baseline="0" noProof="0">
              <a:ln>
                <a:noFill/>
              </a:ln>
              <a:solidFill>
                <a:prstClr val="black"/>
              </a:solidFill>
              <a:effectLst/>
              <a:uLnTx/>
              <a:uFillTx/>
              <a:latin typeface="Arial" panose="020B0604020202020204" pitchFamily="34" charset="0"/>
              <a:ea typeface="MS PGothic" panose="020B0600070205080204" pitchFamily="34" charset="-128"/>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0C5BB40D-DB76-478E-9297-5C75A8CEC654}" type="slidenum">
              <a:rPr lang="en-ZA" smtClean="0"/>
              <a:t>9</a:t>
            </a:fld>
            <a:endParaRPr lang="en-ZA"/>
          </a:p>
        </p:txBody>
      </p:sp>
    </p:spTree>
    <p:extLst>
      <p:ext uri="{BB962C8B-B14F-4D97-AF65-F5344CB8AC3E}">
        <p14:creationId xmlns:p14="http://schemas.microsoft.com/office/powerpoint/2010/main" val="1368351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0C5BB40D-DB76-478E-9297-5C75A8CEC654}" type="slidenum">
              <a:rPr lang="en-ZA" smtClean="0"/>
              <a:t>12</a:t>
            </a:fld>
            <a:endParaRPr lang="en-ZA"/>
          </a:p>
        </p:txBody>
      </p:sp>
    </p:spTree>
    <p:extLst>
      <p:ext uri="{BB962C8B-B14F-4D97-AF65-F5344CB8AC3E}">
        <p14:creationId xmlns:p14="http://schemas.microsoft.com/office/powerpoint/2010/main" val="1708740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0C5BB40D-DB76-478E-9297-5C75A8CEC654}" type="slidenum">
              <a:rPr lang="en-ZA" smtClean="0"/>
              <a:t>18</a:t>
            </a:fld>
            <a:endParaRPr lang="en-ZA"/>
          </a:p>
        </p:txBody>
      </p:sp>
    </p:spTree>
    <p:extLst>
      <p:ext uri="{BB962C8B-B14F-4D97-AF65-F5344CB8AC3E}">
        <p14:creationId xmlns:p14="http://schemas.microsoft.com/office/powerpoint/2010/main" val="2998260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0C5BB40D-DB76-478E-9297-5C75A8CEC654}" type="slidenum">
              <a:rPr lang="en-ZA" smtClean="0"/>
              <a:t>20</a:t>
            </a:fld>
            <a:endParaRPr lang="en-ZA"/>
          </a:p>
        </p:txBody>
      </p:sp>
    </p:spTree>
    <p:extLst>
      <p:ext uri="{BB962C8B-B14F-4D97-AF65-F5344CB8AC3E}">
        <p14:creationId xmlns:p14="http://schemas.microsoft.com/office/powerpoint/2010/main" val="2898899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0C5BB40D-DB76-478E-9297-5C75A8CEC654}" type="slidenum">
              <a:rPr lang="en-ZA" smtClean="0"/>
              <a:t>21</a:t>
            </a:fld>
            <a:endParaRPr lang="en-ZA"/>
          </a:p>
        </p:txBody>
      </p:sp>
    </p:spTree>
    <p:extLst>
      <p:ext uri="{BB962C8B-B14F-4D97-AF65-F5344CB8AC3E}">
        <p14:creationId xmlns:p14="http://schemas.microsoft.com/office/powerpoint/2010/main" val="1220346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4">
            <a:extLst>
              <a:ext uri="{FF2B5EF4-FFF2-40B4-BE49-F238E27FC236}">
                <a16:creationId xmlns:a16="http://schemas.microsoft.com/office/drawing/2014/main" id="{896EF55E-B23B-4F08-A270-E8B5D1F54B9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67CFC0D-CC19-455C-B590-A28F922901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7F5E80A-97DF-4234-B44B-360DF2D24E04}"/>
              </a:ext>
            </a:extLst>
          </p:cNvPr>
          <p:cNvSpPr>
            <a:spLocks noGrp="1" noChangeArrowheads="1"/>
          </p:cNvSpPr>
          <p:nvPr>
            <p:ph type="sldNum" sz="quarter" idx="12"/>
          </p:nvPr>
        </p:nvSpPr>
        <p:spPr>
          <a:ln/>
        </p:spPr>
        <p:txBody>
          <a:bodyPr/>
          <a:lstStyle>
            <a:lvl1pPr>
              <a:defRPr/>
            </a:lvl1pPr>
          </a:lstStyle>
          <a:p>
            <a:pPr>
              <a:defRPr/>
            </a:pPr>
            <a:fld id="{60EB9EAC-FC08-4AE8-BBE0-940D60DD62FB}" type="slidenum">
              <a:rPr lang="en-US" altLang="en-US"/>
              <a:pPr>
                <a:defRPr/>
              </a:pPr>
              <a:t>‹#›</a:t>
            </a:fld>
            <a:endParaRPr lang="en-US" altLang="en-US"/>
          </a:p>
        </p:txBody>
      </p:sp>
    </p:spTree>
    <p:extLst>
      <p:ext uri="{BB962C8B-B14F-4D97-AF65-F5344CB8AC3E}">
        <p14:creationId xmlns:p14="http://schemas.microsoft.com/office/powerpoint/2010/main" val="419382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a:extLst>
              <a:ext uri="{FF2B5EF4-FFF2-40B4-BE49-F238E27FC236}">
                <a16:creationId xmlns:a16="http://schemas.microsoft.com/office/drawing/2014/main" id="{D03A0E22-83AA-473D-B02E-668A15FD2C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6CAADDB-AA2E-4E50-9777-C3A537C09B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B6BBA8-23E7-4D13-AA4E-7A550091E477}"/>
              </a:ext>
            </a:extLst>
          </p:cNvPr>
          <p:cNvSpPr>
            <a:spLocks noGrp="1" noChangeArrowheads="1"/>
          </p:cNvSpPr>
          <p:nvPr>
            <p:ph type="sldNum" sz="quarter" idx="12"/>
          </p:nvPr>
        </p:nvSpPr>
        <p:spPr>
          <a:ln/>
        </p:spPr>
        <p:txBody>
          <a:bodyPr/>
          <a:lstStyle>
            <a:lvl1pPr>
              <a:defRPr/>
            </a:lvl1pPr>
          </a:lstStyle>
          <a:p>
            <a:pPr>
              <a:defRPr/>
            </a:pPr>
            <a:fld id="{7C271049-31E9-46D1-9998-27241BA5260D}" type="slidenum">
              <a:rPr lang="en-US" altLang="en-US"/>
              <a:pPr>
                <a:defRPr/>
              </a:pPr>
              <a:t>‹#›</a:t>
            </a:fld>
            <a:endParaRPr lang="en-US" altLang="en-US"/>
          </a:p>
        </p:txBody>
      </p:sp>
    </p:spTree>
    <p:extLst>
      <p:ext uri="{BB962C8B-B14F-4D97-AF65-F5344CB8AC3E}">
        <p14:creationId xmlns:p14="http://schemas.microsoft.com/office/powerpoint/2010/main" val="6540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a:extLst>
              <a:ext uri="{FF2B5EF4-FFF2-40B4-BE49-F238E27FC236}">
                <a16:creationId xmlns:a16="http://schemas.microsoft.com/office/drawing/2014/main" id="{797B7A42-0733-49BF-A533-FE2A796EA3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4F12E62-B87D-444B-A83D-DCC6183C8A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7E855F-CD4E-4F8B-B302-45B505744CB1}"/>
              </a:ext>
            </a:extLst>
          </p:cNvPr>
          <p:cNvSpPr>
            <a:spLocks noGrp="1" noChangeArrowheads="1"/>
          </p:cNvSpPr>
          <p:nvPr>
            <p:ph type="sldNum" sz="quarter" idx="12"/>
          </p:nvPr>
        </p:nvSpPr>
        <p:spPr>
          <a:ln/>
        </p:spPr>
        <p:txBody>
          <a:bodyPr/>
          <a:lstStyle>
            <a:lvl1pPr>
              <a:defRPr/>
            </a:lvl1pPr>
          </a:lstStyle>
          <a:p>
            <a:pPr>
              <a:defRPr/>
            </a:pPr>
            <a:fld id="{3761FAF2-6679-4783-B15A-57CCAF278430}" type="slidenum">
              <a:rPr lang="en-US" altLang="en-US"/>
              <a:pPr>
                <a:defRPr/>
              </a:pPr>
              <a:t>‹#›</a:t>
            </a:fld>
            <a:endParaRPr lang="en-US" altLang="en-US"/>
          </a:p>
        </p:txBody>
      </p:sp>
    </p:spTree>
    <p:extLst>
      <p:ext uri="{BB962C8B-B14F-4D97-AF65-F5344CB8AC3E}">
        <p14:creationId xmlns:p14="http://schemas.microsoft.com/office/powerpoint/2010/main" val="193536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a:extLst>
              <a:ext uri="{FF2B5EF4-FFF2-40B4-BE49-F238E27FC236}">
                <a16:creationId xmlns:a16="http://schemas.microsoft.com/office/drawing/2014/main" id="{08AC2213-A47A-4FC7-9CC0-3849B1CA84F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64A1238-182A-46E9-8F73-4B06EE8C67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57755AB-AF5F-49EA-BEE7-DF5E1C7366B0}"/>
              </a:ext>
            </a:extLst>
          </p:cNvPr>
          <p:cNvSpPr>
            <a:spLocks noGrp="1" noChangeArrowheads="1"/>
          </p:cNvSpPr>
          <p:nvPr>
            <p:ph type="sldNum" sz="quarter" idx="12"/>
          </p:nvPr>
        </p:nvSpPr>
        <p:spPr>
          <a:ln/>
        </p:spPr>
        <p:txBody>
          <a:bodyPr/>
          <a:lstStyle>
            <a:lvl1pPr>
              <a:defRPr/>
            </a:lvl1pPr>
          </a:lstStyle>
          <a:p>
            <a:pPr>
              <a:defRPr/>
            </a:pPr>
            <a:fld id="{B7E4C48B-E762-489B-AF72-A016F5A373F0}" type="slidenum">
              <a:rPr lang="en-US" altLang="en-US"/>
              <a:pPr>
                <a:defRPr/>
              </a:pPr>
              <a:t>‹#›</a:t>
            </a:fld>
            <a:endParaRPr lang="en-US" altLang="en-US"/>
          </a:p>
        </p:txBody>
      </p:sp>
    </p:spTree>
    <p:extLst>
      <p:ext uri="{BB962C8B-B14F-4D97-AF65-F5344CB8AC3E}">
        <p14:creationId xmlns:p14="http://schemas.microsoft.com/office/powerpoint/2010/main" val="21198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a:extLst>
              <a:ext uri="{FF2B5EF4-FFF2-40B4-BE49-F238E27FC236}">
                <a16:creationId xmlns:a16="http://schemas.microsoft.com/office/drawing/2014/main" id="{9B89C751-8F9C-4178-AC15-CBC49AC5957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F433341-D5E2-48BE-84E2-FFCAB8F6EA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84086E6-BFE9-467D-8B4F-FDFEBDF58177}"/>
              </a:ext>
            </a:extLst>
          </p:cNvPr>
          <p:cNvSpPr>
            <a:spLocks noGrp="1" noChangeArrowheads="1"/>
          </p:cNvSpPr>
          <p:nvPr>
            <p:ph type="sldNum" sz="quarter" idx="12"/>
          </p:nvPr>
        </p:nvSpPr>
        <p:spPr>
          <a:ln/>
        </p:spPr>
        <p:txBody>
          <a:bodyPr/>
          <a:lstStyle>
            <a:lvl1pPr>
              <a:defRPr/>
            </a:lvl1pPr>
          </a:lstStyle>
          <a:p>
            <a:pPr>
              <a:defRPr/>
            </a:pPr>
            <a:fld id="{27475580-134C-4D56-A3E5-BC05CB84FC7E}" type="slidenum">
              <a:rPr lang="en-US" altLang="en-US"/>
              <a:pPr>
                <a:defRPr/>
              </a:pPr>
              <a:t>‹#›</a:t>
            </a:fld>
            <a:endParaRPr lang="en-US" altLang="en-US"/>
          </a:p>
        </p:txBody>
      </p:sp>
    </p:spTree>
    <p:extLst>
      <p:ext uri="{BB962C8B-B14F-4D97-AF65-F5344CB8AC3E}">
        <p14:creationId xmlns:p14="http://schemas.microsoft.com/office/powerpoint/2010/main" val="2687058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a:extLst>
              <a:ext uri="{FF2B5EF4-FFF2-40B4-BE49-F238E27FC236}">
                <a16:creationId xmlns:a16="http://schemas.microsoft.com/office/drawing/2014/main" id="{3E9BC6BF-4BBE-417E-B57F-ED23F067517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76920A-A101-441D-8382-079C090454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3D2D2B6-D402-4FC8-8D3F-5FA80639F522}"/>
              </a:ext>
            </a:extLst>
          </p:cNvPr>
          <p:cNvSpPr>
            <a:spLocks noGrp="1" noChangeArrowheads="1"/>
          </p:cNvSpPr>
          <p:nvPr>
            <p:ph type="sldNum" sz="quarter" idx="12"/>
          </p:nvPr>
        </p:nvSpPr>
        <p:spPr>
          <a:ln/>
        </p:spPr>
        <p:txBody>
          <a:bodyPr/>
          <a:lstStyle>
            <a:lvl1pPr>
              <a:defRPr/>
            </a:lvl1pPr>
          </a:lstStyle>
          <a:p>
            <a:pPr>
              <a:defRPr/>
            </a:pPr>
            <a:fld id="{4DB3C159-68C8-4DB3-B5AC-672286D0DB41}" type="slidenum">
              <a:rPr lang="en-US" altLang="en-US"/>
              <a:pPr>
                <a:defRPr/>
              </a:pPr>
              <a:t>‹#›</a:t>
            </a:fld>
            <a:endParaRPr lang="en-US" altLang="en-US"/>
          </a:p>
        </p:txBody>
      </p:sp>
    </p:spTree>
    <p:extLst>
      <p:ext uri="{BB962C8B-B14F-4D97-AF65-F5344CB8AC3E}">
        <p14:creationId xmlns:p14="http://schemas.microsoft.com/office/powerpoint/2010/main" val="3022249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a:extLst>
              <a:ext uri="{FF2B5EF4-FFF2-40B4-BE49-F238E27FC236}">
                <a16:creationId xmlns:a16="http://schemas.microsoft.com/office/drawing/2014/main" id="{BB56CA7B-DD63-402F-B928-9794BE2BE42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C3A7338-3910-46CC-A724-3CE0EC9CE6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395665E-326A-4785-801D-D897D14B1154}"/>
              </a:ext>
            </a:extLst>
          </p:cNvPr>
          <p:cNvSpPr>
            <a:spLocks noGrp="1" noChangeArrowheads="1"/>
          </p:cNvSpPr>
          <p:nvPr>
            <p:ph type="sldNum" sz="quarter" idx="12"/>
          </p:nvPr>
        </p:nvSpPr>
        <p:spPr>
          <a:ln/>
        </p:spPr>
        <p:txBody>
          <a:bodyPr/>
          <a:lstStyle>
            <a:lvl1pPr>
              <a:defRPr/>
            </a:lvl1pPr>
          </a:lstStyle>
          <a:p>
            <a:pPr>
              <a:defRPr/>
            </a:pPr>
            <a:fld id="{4223D154-31B4-4D61-95D9-F2E50380E215}" type="slidenum">
              <a:rPr lang="en-US" altLang="en-US"/>
              <a:pPr>
                <a:defRPr/>
              </a:pPr>
              <a:t>‹#›</a:t>
            </a:fld>
            <a:endParaRPr lang="en-US" altLang="en-US"/>
          </a:p>
        </p:txBody>
      </p:sp>
    </p:spTree>
    <p:extLst>
      <p:ext uri="{BB962C8B-B14F-4D97-AF65-F5344CB8AC3E}">
        <p14:creationId xmlns:p14="http://schemas.microsoft.com/office/powerpoint/2010/main" val="3302074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a:extLst>
              <a:ext uri="{FF2B5EF4-FFF2-40B4-BE49-F238E27FC236}">
                <a16:creationId xmlns:a16="http://schemas.microsoft.com/office/drawing/2014/main" id="{D9A74D80-391F-446F-B7DB-DF742125C40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D1C51BB-78BE-402C-96B0-D64CA0F0C4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C4550C39-57CB-44D8-A61D-1309593036FD}"/>
              </a:ext>
            </a:extLst>
          </p:cNvPr>
          <p:cNvSpPr>
            <a:spLocks noGrp="1" noChangeArrowheads="1"/>
          </p:cNvSpPr>
          <p:nvPr>
            <p:ph type="sldNum" sz="quarter" idx="12"/>
          </p:nvPr>
        </p:nvSpPr>
        <p:spPr>
          <a:ln/>
        </p:spPr>
        <p:txBody>
          <a:bodyPr/>
          <a:lstStyle>
            <a:lvl1pPr>
              <a:defRPr/>
            </a:lvl1pPr>
          </a:lstStyle>
          <a:p>
            <a:pPr>
              <a:defRPr/>
            </a:pPr>
            <a:fld id="{D8A51E10-66FD-43A5-A5DE-D2AF6B5D7FA0}" type="slidenum">
              <a:rPr lang="en-US" altLang="en-US"/>
              <a:pPr>
                <a:defRPr/>
              </a:pPr>
              <a:t>‹#›</a:t>
            </a:fld>
            <a:endParaRPr lang="en-US" altLang="en-US"/>
          </a:p>
        </p:txBody>
      </p:sp>
    </p:spTree>
    <p:extLst>
      <p:ext uri="{BB962C8B-B14F-4D97-AF65-F5344CB8AC3E}">
        <p14:creationId xmlns:p14="http://schemas.microsoft.com/office/powerpoint/2010/main" val="1585463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3BDF469-0FFD-4762-8EE7-37BD4FE860F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CADB695-4BA4-4517-B8F1-6B9B4F4223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30382B-9665-43BC-8784-F7F3EBBBAC42}"/>
              </a:ext>
            </a:extLst>
          </p:cNvPr>
          <p:cNvSpPr>
            <a:spLocks noGrp="1" noChangeArrowheads="1"/>
          </p:cNvSpPr>
          <p:nvPr>
            <p:ph type="sldNum" sz="quarter" idx="12"/>
          </p:nvPr>
        </p:nvSpPr>
        <p:spPr>
          <a:ln/>
        </p:spPr>
        <p:txBody>
          <a:bodyPr/>
          <a:lstStyle>
            <a:lvl1pPr>
              <a:defRPr/>
            </a:lvl1pPr>
          </a:lstStyle>
          <a:p>
            <a:pPr>
              <a:defRPr/>
            </a:pPr>
            <a:fld id="{44063737-6448-453A-B529-F555DF26A90A}" type="slidenum">
              <a:rPr lang="en-US" altLang="en-US"/>
              <a:pPr>
                <a:defRPr/>
              </a:pPr>
              <a:t>‹#›</a:t>
            </a:fld>
            <a:endParaRPr lang="en-US" altLang="en-US"/>
          </a:p>
        </p:txBody>
      </p:sp>
    </p:spTree>
    <p:extLst>
      <p:ext uri="{BB962C8B-B14F-4D97-AF65-F5344CB8AC3E}">
        <p14:creationId xmlns:p14="http://schemas.microsoft.com/office/powerpoint/2010/main" val="440339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a:extLst>
              <a:ext uri="{FF2B5EF4-FFF2-40B4-BE49-F238E27FC236}">
                <a16:creationId xmlns:a16="http://schemas.microsoft.com/office/drawing/2014/main" id="{8E69866D-F7A6-4A67-A91D-DDEEB2186C0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6C589E-9772-4111-88EB-0C1F118A86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29FAD37-994D-40B3-9ECE-56C46826AEBD}"/>
              </a:ext>
            </a:extLst>
          </p:cNvPr>
          <p:cNvSpPr>
            <a:spLocks noGrp="1" noChangeArrowheads="1"/>
          </p:cNvSpPr>
          <p:nvPr>
            <p:ph type="sldNum" sz="quarter" idx="12"/>
          </p:nvPr>
        </p:nvSpPr>
        <p:spPr>
          <a:ln/>
        </p:spPr>
        <p:txBody>
          <a:bodyPr/>
          <a:lstStyle>
            <a:lvl1pPr>
              <a:defRPr/>
            </a:lvl1pPr>
          </a:lstStyle>
          <a:p>
            <a:pPr>
              <a:defRPr/>
            </a:pPr>
            <a:fld id="{5D5A8EF1-1221-469B-A039-B84B694448A9}" type="slidenum">
              <a:rPr lang="en-US" altLang="en-US"/>
              <a:pPr>
                <a:defRPr/>
              </a:pPr>
              <a:t>‹#›</a:t>
            </a:fld>
            <a:endParaRPr lang="en-US" altLang="en-US"/>
          </a:p>
        </p:txBody>
      </p:sp>
    </p:spTree>
    <p:extLst>
      <p:ext uri="{BB962C8B-B14F-4D97-AF65-F5344CB8AC3E}">
        <p14:creationId xmlns:p14="http://schemas.microsoft.com/office/powerpoint/2010/main" val="365227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a:extLst>
              <a:ext uri="{FF2B5EF4-FFF2-40B4-BE49-F238E27FC236}">
                <a16:creationId xmlns:a16="http://schemas.microsoft.com/office/drawing/2014/main" id="{96BB0807-70A6-421C-89D4-0AF293C1D47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57B5318-F70F-4981-84D5-3371C99859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3C47C41-60AD-4845-84A1-376894C7EE7B}"/>
              </a:ext>
            </a:extLst>
          </p:cNvPr>
          <p:cNvSpPr>
            <a:spLocks noGrp="1" noChangeArrowheads="1"/>
          </p:cNvSpPr>
          <p:nvPr>
            <p:ph type="sldNum" sz="quarter" idx="12"/>
          </p:nvPr>
        </p:nvSpPr>
        <p:spPr>
          <a:ln/>
        </p:spPr>
        <p:txBody>
          <a:bodyPr/>
          <a:lstStyle>
            <a:lvl1pPr>
              <a:defRPr/>
            </a:lvl1pPr>
          </a:lstStyle>
          <a:p>
            <a:pPr>
              <a:defRPr/>
            </a:pPr>
            <a:fld id="{891BDC71-440B-4027-BE51-837D446BCF76}" type="slidenum">
              <a:rPr lang="en-US" altLang="en-US"/>
              <a:pPr>
                <a:defRPr/>
              </a:pPr>
              <a:t>‹#›</a:t>
            </a:fld>
            <a:endParaRPr lang="en-US" altLang="en-US"/>
          </a:p>
        </p:txBody>
      </p:sp>
    </p:spTree>
    <p:extLst>
      <p:ext uri="{BB962C8B-B14F-4D97-AF65-F5344CB8AC3E}">
        <p14:creationId xmlns:p14="http://schemas.microsoft.com/office/powerpoint/2010/main" val="169429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C55B797-3589-4948-8964-E156E0A8706B}"/>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8D79BD9-5F6D-429E-840A-77C5D2FA53C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7E6E29D-ABD8-4B7A-ADB9-2D3EED61423C}"/>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128"/>
              </a:defRPr>
            </a:lvl1pPr>
          </a:lstStyle>
          <a:p>
            <a:pPr>
              <a:defRPr/>
            </a:pPr>
            <a:endParaRPr lang="en-US"/>
          </a:p>
        </p:txBody>
      </p:sp>
      <p:sp>
        <p:nvSpPr>
          <p:cNvPr id="1029" name="Rectangle 5">
            <a:extLst>
              <a:ext uri="{FF2B5EF4-FFF2-40B4-BE49-F238E27FC236}">
                <a16:creationId xmlns:a16="http://schemas.microsoft.com/office/drawing/2014/main" id="{51E9B4D7-D935-4A3F-A778-EA089FCDDFE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128"/>
              </a:defRPr>
            </a:lvl1pPr>
          </a:lstStyle>
          <a:p>
            <a:pPr>
              <a:defRPr/>
            </a:pPr>
            <a:endParaRPr lang="en-US"/>
          </a:p>
        </p:txBody>
      </p:sp>
      <p:sp>
        <p:nvSpPr>
          <p:cNvPr id="1030" name="Rectangle 6">
            <a:extLst>
              <a:ext uri="{FF2B5EF4-FFF2-40B4-BE49-F238E27FC236}">
                <a16:creationId xmlns:a16="http://schemas.microsoft.com/office/drawing/2014/main" id="{10A3E1A0-9B67-4862-80D5-EA884A52C7DE}"/>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68D9C010-EBE7-41A2-BD98-885C460018C0}" type="slidenum">
              <a:rPr lang="en-US" altLang="en-US"/>
              <a:pPr>
                <a:defRPr/>
              </a:pPr>
              <a:t>‹#›</a:t>
            </a:fld>
            <a:endParaRPr lang="en-US" altLang="en-US"/>
          </a:p>
        </p:txBody>
      </p:sp>
    </p:spTree>
    <p:extLst>
      <p:ext uri="{BB962C8B-B14F-4D97-AF65-F5344CB8AC3E}">
        <p14:creationId xmlns:p14="http://schemas.microsoft.com/office/powerpoint/2010/main" val="18130962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CC4C4579-D8AF-4058-866E-7C6AE46A1809}"/>
              </a:ext>
            </a:extLst>
          </p:cNvPr>
          <p:cNvSpPr>
            <a:spLocks noGrp="1" noChangeArrowheads="1"/>
          </p:cNvSpPr>
          <p:nvPr>
            <p:ph type="title"/>
          </p:nvPr>
        </p:nvSpPr>
        <p:spPr>
          <a:xfrm>
            <a:off x="685800" y="609600"/>
            <a:ext cx="7772400" cy="1143000"/>
          </a:xfrm>
        </p:spPr>
        <p:txBody>
          <a:bodyPr wrap="square" anchor="ctr">
            <a:noAutofit/>
          </a:bodyPr>
          <a:lstStyle/>
          <a:p>
            <a:pPr algn="just" eaLnBrk="1" hangingPunct="1">
              <a:lnSpc>
                <a:spcPct val="90000"/>
              </a:lnSpc>
            </a:pPr>
            <a:r>
              <a:rPr lang="en-US" sz="2400" dirty="0"/>
              <a:t>Student’s perspectives of supervisory relationship during fieldwork practice at the institutions of higher learning in Limpopo Province, South Africa </a:t>
            </a:r>
            <a:br>
              <a:rPr lang="en-US" sz="2400" dirty="0"/>
            </a:br>
            <a:r>
              <a:rPr lang="en-US" sz="2400" dirty="0"/>
              <a:t> </a:t>
            </a:r>
            <a:endParaRPr lang="en-US" altLang="en-US" sz="2400" dirty="0"/>
          </a:p>
        </p:txBody>
      </p:sp>
      <p:pic>
        <p:nvPicPr>
          <p:cNvPr id="3074" name="Picture 4" descr="A logo for a university&#10;&#10;Description automatically generated">
            <a:extLst>
              <a:ext uri="{FF2B5EF4-FFF2-40B4-BE49-F238E27FC236}">
                <a16:creationId xmlns:a16="http://schemas.microsoft.com/office/drawing/2014/main" id="{F537E39A-9113-43CB-8C87-1B679BA67F5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p:blipFill>
        <p:spPr bwMode="auto">
          <a:xfrm>
            <a:off x="685800" y="2609850"/>
            <a:ext cx="3810000" cy="2857500"/>
          </a:xfrm>
          <a:prstGeom prst="rect">
            <a:avLst/>
          </a:prstGeom>
          <a:solidFill>
            <a:srgbClr val="FFFFFF"/>
          </a:solid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5" name="Text Placeholder 3">
            <a:extLst>
              <a:ext uri="{FF2B5EF4-FFF2-40B4-BE49-F238E27FC236}">
                <a16:creationId xmlns:a16="http://schemas.microsoft.com/office/drawing/2014/main" id="{146A8FAB-6DCA-68D5-6EE7-B030CF3AFF1B}"/>
              </a:ext>
            </a:extLst>
          </p:cNvPr>
          <p:cNvSpPr>
            <a:spLocks noGrp="1"/>
          </p:cNvSpPr>
          <p:nvPr>
            <p:ph sz="half" idx="2"/>
          </p:nvPr>
        </p:nvSpPr>
        <p:spPr>
          <a:xfrm>
            <a:off x="4648200" y="1981200"/>
            <a:ext cx="3810000" cy="4114800"/>
          </a:xfrm>
        </p:spPr>
        <p:txBody>
          <a:bodyPr wrap="square" anchor="t">
            <a:normAutofit/>
          </a:bodyPr>
          <a:lstStyle/>
          <a:p>
            <a:pPr marL="0" indent="0" eaLnBrk="1" hangingPunct="1">
              <a:lnSpc>
                <a:spcPct val="90000"/>
              </a:lnSpc>
              <a:buNone/>
            </a:pPr>
            <a:br>
              <a:rPr lang="en-US" altLang="en-US" dirty="0"/>
            </a:br>
            <a:r>
              <a:rPr lang="en-US" altLang="en-US" dirty="0"/>
              <a:t>Dr. Jimmy  Budeli </a:t>
            </a:r>
            <a:br>
              <a:rPr lang="en-US" altLang="en-US" dirty="0"/>
            </a:br>
            <a:r>
              <a:rPr lang="en-US" altLang="en-US" dirty="0"/>
              <a:t>University of Venda</a:t>
            </a:r>
          </a:p>
          <a:p>
            <a:pPr marL="0" indent="0" eaLnBrk="1" hangingPunct="1">
              <a:lnSpc>
                <a:spcPct val="90000"/>
              </a:lnSpc>
              <a:buNone/>
            </a:pPr>
            <a:r>
              <a:rPr lang="en-US" altLang="en-US" dirty="0"/>
              <a:t>29/09/2023</a:t>
            </a:r>
            <a:endParaRPr lang="en-US" dirty="0"/>
          </a:p>
        </p:txBody>
      </p:sp>
      <p:sp>
        <p:nvSpPr>
          <p:cNvPr id="3080" name="Slide Number Placeholder 3">
            <a:extLst>
              <a:ext uri="{FF2B5EF4-FFF2-40B4-BE49-F238E27FC236}">
                <a16:creationId xmlns:a16="http://schemas.microsoft.com/office/drawing/2014/main" id="{BE80BB38-EC9D-194E-4738-2EBBDAAAF2B4}"/>
              </a:ext>
            </a:extLst>
          </p:cNvPr>
          <p:cNvSpPr>
            <a:spLocks noGrp="1"/>
          </p:cNvSpPr>
          <p:nvPr>
            <p:ph type="sldNum" sz="quarter" idx="12"/>
          </p:nvPr>
        </p:nvSpPr>
        <p:spPr>
          <a:xfrm>
            <a:off x="6553200" y="6248400"/>
            <a:ext cx="1905000" cy="457200"/>
          </a:xfrm>
        </p:spPr>
        <p:txBody>
          <a:bodyPr wrap="square" anchor="t">
            <a:normAutofit/>
          </a:bodyPr>
          <a:lstStyle/>
          <a:p>
            <a:pPr>
              <a:spcAft>
                <a:spcPts val="600"/>
              </a:spcAft>
              <a:defRPr/>
            </a:pPr>
            <a:fld id="{B7E4C48B-E762-489B-AF72-A016F5A373F0}" type="slidenum">
              <a:rPr lang="en-US" altLang="en-US"/>
              <a:pPr>
                <a:spcAft>
                  <a:spcPts val="600"/>
                </a:spcAft>
                <a:defRPr/>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eaLnBrk="1" hangingPunct="1"/>
            <a:r>
              <a:rPr lang="en-US" altLang="en-US" sz="2400" b="1" dirty="0">
                <a:solidFill>
                  <a:schemeClr val="bg1">
                    <a:lumMod val="95000"/>
                  </a:schemeClr>
                </a:solidFill>
                <a:latin typeface="Arial Black" panose="020B0A04020102020204" pitchFamily="34" charset="0"/>
                <a:cs typeface="Arial" panose="020B0604020202020204" pitchFamily="34" charset="0"/>
              </a:rPr>
              <a:t>CONT..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algn="just" eaLnBrk="1" hangingPunct="1"/>
            <a:r>
              <a:rPr lang="en-US" sz="2400" dirty="0"/>
              <a:t>Viljoen, Moore and Meyer (2008:491) argue in this regard that an ecosystems approach assumes that all the role players in the educational context participate in the co-evolution of ideas that surround the educational structure and process. </a:t>
            </a:r>
          </a:p>
          <a:p>
            <a:pPr algn="just" eaLnBrk="1" hangingPunct="1"/>
            <a:endParaRPr lang="en-US" sz="2000" kern="1200" dirty="0">
              <a:solidFill>
                <a:srgbClr val="333399"/>
              </a:solidFill>
              <a:latin typeface="Calibri"/>
              <a:ea typeface="ＭＳ Ｐゴシック"/>
            </a:endParaRPr>
          </a:p>
          <a:p>
            <a:pPr algn="just" eaLnBrk="1" hangingPunct="1"/>
            <a:r>
              <a:rPr lang="en-US" sz="2400" dirty="0"/>
              <a:t>The role players are regarded as all those who are, in one way or another, involved in the educational context, whether they are drawn from the government structure, the school system or the social system.</a:t>
            </a:r>
          </a:p>
          <a:p>
            <a:pPr algn="just" eaLnBrk="1" hangingPunct="1"/>
            <a:endParaRPr lang="en-US" sz="900" kern="1200" dirty="0">
              <a:solidFill>
                <a:srgbClr val="333399"/>
              </a:solidFill>
              <a:latin typeface="Calibri"/>
              <a:ea typeface="ＭＳ Ｐゴシック"/>
            </a:endParaRPr>
          </a:p>
          <a:p>
            <a:pPr algn="just" eaLnBrk="1" hangingPunct="1"/>
            <a:endParaRPr lang="en-US" sz="2000" b="1" kern="1200" dirty="0">
              <a:solidFill>
                <a:srgbClr val="333399"/>
              </a:solidFill>
              <a:latin typeface="Times New Roman" panose="02020603050405020304" pitchFamily="18" charset="0"/>
              <a:ea typeface="ＭＳ Ｐゴシック"/>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9525354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eaLnBrk="1" hangingPunct="1"/>
            <a:r>
              <a:rPr lang="en-US" altLang="en-US" sz="2400" b="1" dirty="0">
                <a:solidFill>
                  <a:schemeClr val="bg1">
                    <a:lumMod val="95000"/>
                  </a:schemeClr>
                </a:solidFill>
                <a:latin typeface="Arial Black" panose="020B0A04020102020204" pitchFamily="34" charset="0"/>
                <a:cs typeface="Arial" panose="020B0604020202020204" pitchFamily="34" charset="0"/>
              </a:rPr>
              <a:t>CONT..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algn="just" eaLnBrk="1" hangingPunct="1"/>
            <a:r>
              <a:rPr lang="en-US" sz="2400" dirty="0"/>
              <a:t>Within the educational system, role players include students as trainees, lecturers representing the university, and fieldwork supervisors representing the agency where the student is placed.</a:t>
            </a:r>
          </a:p>
          <a:p>
            <a:pPr algn="just" eaLnBrk="1" hangingPunct="1"/>
            <a:r>
              <a:rPr lang="en-US" sz="2400" dirty="0"/>
              <a:t>Langer and Lietz (2015:29) view fieldwork supervisors at the organization as representative of the system. </a:t>
            </a:r>
            <a:endParaRPr lang="en-US" sz="2400" kern="1200" dirty="0">
              <a:solidFill>
                <a:srgbClr val="333399"/>
              </a:solidFill>
              <a:latin typeface="Calibri"/>
              <a:ea typeface="ＭＳ Ｐゴシック"/>
            </a:endParaRPr>
          </a:p>
          <a:p>
            <a:pPr algn="just" eaLnBrk="1" hangingPunct="1"/>
            <a:endParaRPr lang="en-US" sz="2000" kern="1200" dirty="0">
              <a:solidFill>
                <a:srgbClr val="333399"/>
              </a:solidFill>
              <a:latin typeface="Calibri"/>
              <a:ea typeface="ＭＳ Ｐゴシック"/>
            </a:endParaRPr>
          </a:p>
          <a:p>
            <a:pPr algn="just" eaLnBrk="1" hangingPunct="1"/>
            <a:endParaRPr lang="en-US" sz="2000" b="1" kern="1200" dirty="0">
              <a:solidFill>
                <a:srgbClr val="333399"/>
              </a:solidFill>
              <a:latin typeface="Times New Roman" panose="02020603050405020304" pitchFamily="18" charset="0"/>
              <a:ea typeface="ＭＳ Ｐゴシック"/>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8686748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05786"/>
            <a:ext cx="7772400" cy="1143000"/>
          </a:xfrm>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Material and Methods </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323528" y="1484313"/>
            <a:ext cx="8275960" cy="4537075"/>
          </a:xfrm>
        </p:spPr>
        <p:txBody>
          <a:bodyPr/>
          <a:lstStyle/>
          <a:p>
            <a:pPr algn="just" eaLnBrk="1" hangingPunct="1"/>
            <a:r>
              <a:rPr kumimoji="0" lang="en-GB" sz="2400" b="1" i="0" u="none" strike="noStrike" kern="1200" cap="none" spc="0" normalizeH="0" baseline="0" noProof="0" dirty="0">
                <a:ln>
                  <a:noFill/>
                </a:ln>
                <a:solidFill>
                  <a:srgbClr val="FF0000"/>
                </a:solidFill>
                <a:effectLst/>
                <a:uLnTx/>
                <a:uFillTx/>
                <a:latin typeface="+mn-lt"/>
                <a:ea typeface="Times New Roman" panose="02020603050405020304" pitchFamily="18" charset="0"/>
                <a:cs typeface="Arial" panose="020B0604020202020204" pitchFamily="34" charset="0"/>
              </a:rPr>
              <a:t>The</a:t>
            </a:r>
            <a:r>
              <a:rPr kumimoji="0" lang="en-GB" sz="24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Arial" panose="020B0604020202020204" pitchFamily="34" charset="0"/>
              </a:rPr>
              <a:t> </a:t>
            </a:r>
            <a:r>
              <a:rPr kumimoji="0" lang="en-GB" sz="2400" b="1" i="0" u="none" strike="noStrike" kern="1200" cap="none" spc="0" normalizeH="0" baseline="0" noProof="0" dirty="0">
                <a:ln>
                  <a:noFill/>
                </a:ln>
                <a:solidFill>
                  <a:srgbClr val="FF0000"/>
                </a:solidFill>
                <a:effectLst/>
                <a:uLnTx/>
                <a:uFillTx/>
                <a:latin typeface="+mn-lt"/>
                <a:ea typeface="Times New Roman" panose="02020603050405020304" pitchFamily="18" charset="0"/>
                <a:cs typeface="Arial" panose="020B0604020202020204" pitchFamily="34" charset="0"/>
              </a:rPr>
              <a:t>research approach: </a:t>
            </a:r>
            <a:r>
              <a:rPr kumimoji="0" lang="en-GB" sz="2400" b="1"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rPr>
              <a:t>The study was qualitative </a:t>
            </a:r>
          </a:p>
          <a:p>
            <a:pPr algn="just" eaLnBrk="1" hangingPunct="1"/>
            <a:endParaRPr kumimoji="0" lang="en-GB" sz="2400" b="1"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endParaRPr>
          </a:p>
          <a:p>
            <a:pPr algn="just" eaLnBrk="1" hangingPunct="1"/>
            <a:r>
              <a:rPr lang="en-GB" sz="2400" b="1" kern="1200" dirty="0">
                <a:solidFill>
                  <a:srgbClr val="FF0000"/>
                </a:solidFill>
                <a:ea typeface="Times New Roman" panose="02020603050405020304" pitchFamily="18" charset="0"/>
                <a:cs typeface="Arial" panose="020B0604020202020204" pitchFamily="34" charset="0"/>
              </a:rPr>
              <a:t>The Designs	     : </a:t>
            </a:r>
            <a:r>
              <a:rPr lang="en-GB" sz="2400" kern="1200" dirty="0">
                <a:ea typeface="Times New Roman" panose="02020603050405020304" pitchFamily="18" charset="0"/>
                <a:cs typeface="Arial" panose="020B0604020202020204" pitchFamily="34" charset="0"/>
              </a:rPr>
              <a:t>Exploratory and descriptive research designs were used to explore and describe the student’s perspectives of supervisory relationship during fieldwork placement</a:t>
            </a:r>
          </a:p>
          <a:p>
            <a:pPr algn="just" eaLnBrk="1" hangingPunct="1"/>
            <a:endParaRPr lang="en-GB" sz="2400" b="1" kern="1200" dirty="0">
              <a:solidFill>
                <a:srgbClr val="000000"/>
              </a:solidFill>
              <a:ea typeface="Times New Roman" panose="02020603050405020304" pitchFamily="18" charset="0"/>
              <a:cs typeface="Arial" panose="020B0604020202020204" pitchFamily="34" charset="0"/>
            </a:endParaRPr>
          </a:p>
          <a:p>
            <a:pPr algn="just" eaLnBrk="1" hangingPunct="1"/>
            <a:r>
              <a:rPr kumimoji="0" lang="en-GB" sz="2400" b="1" i="0" u="none" strike="noStrike" kern="1200" cap="none" spc="0" normalizeH="0" baseline="0" noProof="0" dirty="0">
                <a:ln>
                  <a:noFill/>
                </a:ln>
                <a:solidFill>
                  <a:srgbClr val="FF0000"/>
                </a:solidFill>
                <a:effectLst/>
                <a:uLnTx/>
                <a:uFillTx/>
                <a:latin typeface="+mn-lt"/>
                <a:ea typeface="Times New Roman" panose="02020603050405020304" pitchFamily="18" charset="0"/>
                <a:cs typeface="Arial" panose="020B0604020202020204" pitchFamily="34" charset="0"/>
              </a:rPr>
              <a:t>The</a:t>
            </a:r>
            <a:r>
              <a:rPr lang="en-GB" sz="2400" b="1" kern="1200" dirty="0">
                <a:solidFill>
                  <a:srgbClr val="FF0000"/>
                </a:solidFill>
                <a:ea typeface="Times New Roman" panose="02020603050405020304" pitchFamily="18" charset="0"/>
                <a:cs typeface="Arial" panose="020B0604020202020204" pitchFamily="34" charset="0"/>
              </a:rPr>
              <a:t> Population:</a:t>
            </a:r>
            <a:r>
              <a:rPr kumimoji="0" lang="en-GB" sz="2400" b="1" i="0" u="none" strike="noStrike" kern="1200" cap="none" spc="0" normalizeH="0" baseline="0" noProof="0" dirty="0">
                <a:ln>
                  <a:noFill/>
                </a:ln>
                <a:solidFill>
                  <a:srgbClr val="FF0000"/>
                </a:solidFill>
                <a:effectLst/>
                <a:uLnTx/>
                <a:uFillTx/>
                <a:latin typeface="+mn-lt"/>
                <a:ea typeface="Times New Roman" panose="02020603050405020304" pitchFamily="18" charset="0"/>
                <a:cs typeface="Arial" panose="020B0604020202020204" pitchFamily="34" charset="0"/>
              </a:rPr>
              <a:t> </a:t>
            </a:r>
            <a:r>
              <a:rPr lang="en-GB" sz="2400" kern="1200" dirty="0">
                <a:solidFill>
                  <a:srgbClr val="000000"/>
                </a:solidFill>
                <a:ea typeface="Times New Roman" panose="02020603050405020304" pitchFamily="18" charset="0"/>
                <a:cs typeface="Arial" panose="020B0604020202020204" pitchFamily="34" charset="0"/>
              </a:rPr>
              <a:t>C</a:t>
            </a:r>
            <a:r>
              <a:rPr kumimoji="0" lang="en-GB" sz="2400" i="0" u="none" strike="noStrike" kern="1200" cap="none" spc="0" normalizeH="0" baseline="0" noProof="0" dirty="0" err="1">
                <a:ln>
                  <a:noFill/>
                </a:ln>
                <a:solidFill>
                  <a:srgbClr val="000000"/>
                </a:solidFill>
                <a:effectLst/>
                <a:uLnTx/>
                <a:uFillTx/>
                <a:latin typeface="+mn-lt"/>
                <a:ea typeface="Times New Roman" panose="02020603050405020304" pitchFamily="18" charset="0"/>
                <a:cs typeface="Arial" panose="020B0604020202020204" pitchFamily="34" charset="0"/>
              </a:rPr>
              <a:t>onstituted</a:t>
            </a:r>
            <a:r>
              <a:rPr kumimoji="0" lang="en-GB" sz="240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rPr>
              <a:t> of student social workers at their final year level</a:t>
            </a:r>
          </a:p>
          <a:p>
            <a:pPr marL="0" lvl="0" indent="0" eaLnBrk="1" hangingPunct="1">
              <a:buNone/>
            </a:pPr>
            <a:endParaRPr lang="en-US" sz="1400" dirty="0"/>
          </a:p>
          <a:p>
            <a:pPr marL="0" lvl="0" indent="0"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5910741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5800" y="152400"/>
            <a:ext cx="7772400" cy="1143000"/>
          </a:xfrm>
          <a:solidFill>
            <a:srgbClr val="214996"/>
          </a:solidFill>
        </p:spPr>
        <p:txBody>
          <a:bodyPr/>
          <a:lstStyle/>
          <a:p>
            <a:pPr eaLnBrk="1" hangingPunct="1"/>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algn="just" eaLnBrk="1" hangingPunct="1"/>
            <a:r>
              <a:rPr lang="en-GB" sz="2400" b="1" kern="1200" dirty="0">
                <a:solidFill>
                  <a:srgbClr val="FF0000"/>
                </a:solidFill>
                <a:ea typeface="Times New Roman" panose="02020603050405020304" pitchFamily="18" charset="0"/>
                <a:cs typeface="Arial" panose="020B0604020202020204" pitchFamily="34" charset="0"/>
              </a:rPr>
              <a:t>Sampling		</a:t>
            </a:r>
            <a:r>
              <a:rPr lang="en-GB" sz="2400" b="1" kern="1200" dirty="0">
                <a:solidFill>
                  <a:srgbClr val="000000"/>
                </a:solidFill>
                <a:ea typeface="Times New Roman" panose="02020603050405020304" pitchFamily="18" charset="0"/>
                <a:cs typeface="Arial" panose="020B0604020202020204" pitchFamily="34" charset="0"/>
              </a:rPr>
              <a:t>: </a:t>
            </a:r>
            <a:r>
              <a:rPr lang="en-GB" sz="2400" kern="1200" dirty="0">
                <a:solidFill>
                  <a:srgbClr val="000000"/>
                </a:solidFill>
                <a:ea typeface="Times New Roman" panose="02020603050405020304" pitchFamily="18" charset="0"/>
                <a:cs typeface="Arial" panose="020B0604020202020204" pitchFamily="34" charset="0"/>
              </a:rPr>
              <a:t>Purposive and availability sampling techniques used </a:t>
            </a:r>
          </a:p>
          <a:p>
            <a:pPr algn="just" eaLnBrk="1" hangingPunct="1"/>
            <a:endParaRPr kumimoji="0" lang="en-GB" sz="2400" b="1"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endParaRPr>
          </a:p>
          <a:p>
            <a:pPr algn="just" eaLnBrk="1" hangingPunct="1"/>
            <a:endParaRPr lang="en-GB" sz="2400" b="1" kern="1200" dirty="0">
              <a:solidFill>
                <a:srgbClr val="000000"/>
              </a:solidFill>
              <a:ea typeface="Times New Roman" panose="02020603050405020304" pitchFamily="18" charset="0"/>
              <a:cs typeface="Arial" panose="020B0604020202020204" pitchFamily="34" charset="0"/>
            </a:endParaRPr>
          </a:p>
          <a:p>
            <a:pPr algn="just" eaLnBrk="1" hangingPunct="1"/>
            <a:r>
              <a:rPr lang="en-GB" sz="2400" b="1" kern="1200" dirty="0">
                <a:solidFill>
                  <a:srgbClr val="FF0000"/>
                </a:solidFill>
                <a:ea typeface="Times New Roman" panose="02020603050405020304" pitchFamily="18" charset="0"/>
                <a:cs typeface="Arial" panose="020B0604020202020204" pitchFamily="34" charset="0"/>
              </a:rPr>
              <a:t>Data collection</a:t>
            </a:r>
            <a:r>
              <a:rPr lang="en-GB" sz="2400" b="1" kern="1200" dirty="0">
                <a:solidFill>
                  <a:srgbClr val="000000"/>
                </a:solidFill>
                <a:ea typeface="Times New Roman" panose="02020603050405020304" pitchFamily="18" charset="0"/>
                <a:cs typeface="Arial" panose="020B0604020202020204" pitchFamily="34" charset="0"/>
              </a:rPr>
              <a:t>	:</a:t>
            </a:r>
            <a:r>
              <a:rPr lang="en-GB" sz="2400" kern="1200" dirty="0">
                <a:solidFill>
                  <a:srgbClr val="000000"/>
                </a:solidFill>
                <a:ea typeface="Times New Roman" panose="02020603050405020304" pitchFamily="18" charset="0"/>
                <a:cs typeface="Arial" panose="020B0604020202020204" pitchFamily="34" charset="0"/>
              </a:rPr>
              <a:t> Individual  and focus group interviews</a:t>
            </a:r>
          </a:p>
          <a:p>
            <a:pPr algn="just" eaLnBrk="1" hangingPunct="1"/>
            <a:endParaRPr kumimoji="0" lang="en-GB" sz="2400" b="1"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endParaRPr>
          </a:p>
          <a:p>
            <a:pPr algn="just" eaLnBrk="1" fontAlgn="auto" hangingPunct="1">
              <a:lnSpc>
                <a:spcPct val="170000"/>
              </a:lnSpc>
              <a:spcBef>
                <a:spcPts val="1200"/>
              </a:spcBef>
              <a:spcAft>
                <a:spcPts val="200"/>
              </a:spcAft>
              <a:buClr>
                <a:srgbClr val="1CADE4"/>
              </a:buClr>
              <a:buSzPct val="100000"/>
              <a:defRPr/>
            </a:pPr>
            <a:r>
              <a:rPr kumimoji="0" lang="en-US" sz="2400" b="1" i="0" u="none" strike="noStrike" kern="1200" cap="none" spc="0" normalizeH="0" baseline="0" noProof="0" dirty="0">
                <a:ln>
                  <a:noFill/>
                </a:ln>
                <a:solidFill>
                  <a:srgbClr val="FF0000"/>
                </a:solidFill>
                <a:effectLst/>
                <a:uLnTx/>
                <a:uFillTx/>
                <a:latin typeface="+mn-lt"/>
                <a:ea typeface="Times New Roman" panose="02020603050405020304" pitchFamily="18" charset="0"/>
                <a:cs typeface="Arial" panose="020B0604020202020204" pitchFamily="34" charset="0"/>
              </a:rPr>
              <a:t>Data analysis</a:t>
            </a:r>
            <a:r>
              <a:rPr kumimoji="0" lang="en-US" sz="2400" b="1"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rPr>
              <a:t>	: </a:t>
            </a:r>
            <a:r>
              <a:rPr kumimoji="0" lang="en-GB" sz="2400" b="0" i="0" u="none" strike="noStrike" kern="1200" cap="none" spc="0" normalizeH="0" baseline="0" noProof="0" dirty="0">
                <a:ln>
                  <a:noFill/>
                </a:ln>
                <a:effectLst/>
                <a:uLnTx/>
                <a:uFillTx/>
                <a:latin typeface="+mn-lt"/>
                <a:ea typeface="Times New Roman" panose="02020603050405020304" pitchFamily="18" charset="0"/>
                <a:cs typeface="Arial" panose="020B0604020202020204" pitchFamily="34" charset="0"/>
              </a:rPr>
              <a:t>Thematic analysis was used to analyse qualitative data. </a:t>
            </a:r>
            <a:endParaRPr kumimoji="0" lang="en-ZA" sz="2400" b="0" i="0" u="none" strike="noStrike" kern="1200" cap="none" spc="0" normalizeH="0" baseline="0" noProof="0" dirty="0">
              <a:ln>
                <a:noFill/>
              </a:ln>
              <a:effectLst/>
              <a:uLnTx/>
              <a:uFillTx/>
              <a:latin typeface="+mn-lt"/>
              <a:ea typeface="Calibri" panose="020F0502020204030204" pitchFamily="34" charset="0"/>
              <a:cs typeface="Arial" panose="020B0604020202020204" pitchFamily="34" charset="0"/>
            </a:endParaRPr>
          </a:p>
          <a:p>
            <a:pPr algn="just" eaLnBrk="1" hangingPunct="1"/>
            <a:endParaRPr lang="en-ZA"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3875349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The results </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idx="1"/>
          </p:nvPr>
        </p:nvSpPr>
        <p:spPr/>
        <p:txBody>
          <a:bodyPr/>
          <a:lstStyle/>
          <a:p>
            <a:pPr algn="just" eaLnBrk="1" hangingPunct="1"/>
            <a:r>
              <a:rPr lang="en-ZA" sz="2400" b="1" dirty="0">
                <a:latin typeface="Calibri" panose="020F0502020204030204" pitchFamily="34" charset="0"/>
                <a:ea typeface="Calibri" panose="020F0502020204030204" pitchFamily="34" charset="0"/>
                <a:cs typeface="Times New Roman" panose="02020603050405020304" pitchFamily="18" charset="0"/>
              </a:rPr>
              <a:t>Theme 1: Positive Student-Supervisor relationship</a:t>
            </a:r>
          </a:p>
          <a:p>
            <a:pPr lvl="1" algn="just" eaLnBrk="1" hangingPunct="1"/>
            <a:r>
              <a:rPr lang="en-US" sz="2000" i="1" dirty="0"/>
              <a:t>“We have good working relationship. It’s just working relationship; it does not go beyond that. That’s what I have experienced, she hasn’t been rude or treated me an unprofessional way because am a student. We had a good relationship, working relationship.” </a:t>
            </a:r>
          </a:p>
          <a:p>
            <a:pPr lvl="1" algn="just" eaLnBrk="1" hangingPunct="1"/>
            <a:endParaRPr lang="en-US" sz="2000" b="1" i="1" dirty="0">
              <a:effectLst/>
              <a:latin typeface="Calibri" panose="020F0502020204030204" pitchFamily="34" charset="0"/>
              <a:ea typeface="Calibri" panose="020F0502020204030204" pitchFamily="34" charset="0"/>
              <a:cs typeface="Times New Roman" panose="02020603050405020304" pitchFamily="18" charset="0"/>
            </a:endParaRPr>
          </a:p>
          <a:p>
            <a:pPr lvl="1" algn="just" eaLnBrk="1" hangingPunct="1"/>
            <a:r>
              <a:rPr lang="en-US" sz="2000" i="1" dirty="0"/>
              <a:t>We had a good relationship, like okay we had a good relationship in general but there was time where I was told not to socialize with other people….”.</a:t>
            </a:r>
            <a:endParaRPr lang="en-ZA" sz="2000" b="1"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42728178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Cont..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marL="800100" lvl="2" indent="0" algn="just" eaLnBrk="1" hangingPunct="1">
              <a:buNone/>
            </a:pPr>
            <a:r>
              <a:rPr lang="en-US" i="1" dirty="0"/>
              <a:t>“My supervisor was like he has been waiting for us. He was good to us;” “the relationship was good, I enjoyed being there and I was treated like I was one of them.”</a:t>
            </a:r>
            <a:endParaRPr lang="en-US" i="1" kern="1200" dirty="0">
              <a:solidFill>
                <a:srgbClr val="333399"/>
              </a:solidFill>
              <a:latin typeface="Calibri"/>
              <a:ea typeface="ＭＳ Ｐゴシック"/>
            </a:endParaRPr>
          </a:p>
          <a:p>
            <a:pPr marL="800100" lvl="2" indent="0" algn="just" eaLnBrk="1" hangingPunct="1">
              <a:buNone/>
            </a:pPr>
            <a:endParaRPr lang="en-US" i="1" kern="1200" dirty="0">
              <a:solidFill>
                <a:srgbClr val="333399"/>
              </a:solidFill>
              <a:latin typeface="Calibri"/>
              <a:ea typeface="ＭＳ Ｐゴシック"/>
            </a:endParaRPr>
          </a:p>
          <a:p>
            <a:pPr marL="800100" lvl="2" indent="0" algn="just" eaLnBrk="1" hangingPunct="1">
              <a:buNone/>
            </a:pPr>
            <a:r>
              <a:rPr lang="en-US" i="1" dirty="0"/>
              <a:t>“It was great. We were, you know it felt like home. From the first time that we got there, within a week we were already… you know smiling, friendly with each other. So, it was like, the reception was very welcoming”.</a:t>
            </a:r>
            <a:endParaRPr lang="en-US" i="1" kern="1200" dirty="0">
              <a:solidFill>
                <a:srgbClr val="333399"/>
              </a:solidFill>
              <a:latin typeface="Calibri"/>
              <a:ea typeface="ＭＳ Ｐゴシック"/>
            </a:endParaRPr>
          </a:p>
          <a:p>
            <a:pPr marL="400050" lvl="1" indent="0" algn="just" eaLnBrk="1" hangingPunct="1">
              <a:buNone/>
            </a:pPr>
            <a:endParaRPr lang="en-US" sz="2000" kern="1200" dirty="0">
              <a:solidFill>
                <a:srgbClr val="333399"/>
              </a:solidFill>
              <a:latin typeface="Calibri"/>
              <a:ea typeface="ＭＳ Ｐゴシック"/>
            </a:endParaRPr>
          </a:p>
          <a:p>
            <a:pPr marL="0" lvl="0" indent="0" eaLnBrk="1" hangingPunct="1">
              <a:buNone/>
            </a:pPr>
            <a:endParaRPr lang="en-US" sz="2400" kern="1200" dirty="0">
              <a:solidFill>
                <a:srgbClr val="333399"/>
              </a:solidFill>
              <a:latin typeface="Calibri"/>
              <a:ea typeface="ＭＳ Ｐゴシック"/>
            </a:endParaRPr>
          </a:p>
          <a:p>
            <a:pPr marL="0" lvl="0" indent="0" algn="ctr"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254299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5800" y="152400"/>
            <a:ext cx="7772400" cy="1143000"/>
          </a:xfrm>
          <a:solidFill>
            <a:srgbClr val="214996"/>
          </a:solidFill>
        </p:spPr>
        <p:txBody>
          <a:bodyPr/>
          <a:lstStyle/>
          <a:p>
            <a:pPr eaLnBrk="1" hangingPunct="1"/>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 (results)…..</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lvl="1" algn="just" eaLnBrk="1" hangingPunct="1"/>
            <a:r>
              <a:rPr lang="en-US" sz="2400" i="1" dirty="0"/>
              <a:t>“Wooow, it was amazing. Well, I actually thought it was going to be a little bit difficult on my first day when I got there, but to my surprise it was not. She was very welcoming. Even when we are with some of her colleagues in meetings, if I don’t understand something, she doesn’t show them that. She will protect you and whenever you are the two of you, then she would say this is how it was supposed to be done.”</a:t>
            </a:r>
            <a:endParaRPr lang="en-US" sz="2400" i="1" kern="1200" dirty="0">
              <a:solidFill>
                <a:srgbClr val="333399"/>
              </a:solidFill>
              <a:latin typeface="Calibri"/>
              <a:ea typeface="ＭＳ Ｐゴシック"/>
            </a:endParaRPr>
          </a:p>
          <a:p>
            <a:pPr algn="just" eaLnBrk="1" hangingPunct="1"/>
            <a:endParaRPr lang="en-ZA"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2079429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0"/>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The results  (</a:t>
            </a:r>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idx="1"/>
          </p:nvPr>
        </p:nvSpPr>
        <p:spPr/>
        <p:txBody>
          <a:bodyPr/>
          <a:lstStyle/>
          <a:p>
            <a:pPr marL="0" lvl="0" indent="0" eaLnBrk="1" hangingPunct="1">
              <a:buNone/>
            </a:pPr>
            <a:r>
              <a:rPr lang="en-US" sz="2400" kern="1200" dirty="0">
                <a:solidFill>
                  <a:srgbClr val="333399"/>
                </a:solidFill>
                <a:latin typeface="Calibri"/>
                <a:ea typeface="ＭＳ Ｐゴシック"/>
              </a:rPr>
              <a:t> </a:t>
            </a:r>
            <a:r>
              <a:rPr lang="en-US" sz="2800" b="1" kern="1200" dirty="0">
                <a:solidFill>
                  <a:srgbClr val="333399"/>
                </a:solidFill>
                <a:latin typeface="Calibri"/>
                <a:ea typeface="ＭＳ Ｐゴシック"/>
              </a:rPr>
              <a:t>Theme2: Negative Student supervisor relationship</a:t>
            </a:r>
          </a:p>
          <a:p>
            <a:pPr marL="0" lvl="0" indent="0" algn="just" eaLnBrk="1" hangingPunct="1">
              <a:buNone/>
            </a:pPr>
            <a:r>
              <a:rPr lang="en-US" sz="2000" dirty="0"/>
              <a:t>Not all students experienced positive relationship with the fieldwork supervisor. The student’s experience of negative relationship was captured as unpredictable and horrible. The assertions below validate this claim:</a:t>
            </a:r>
            <a:endParaRPr lang="en-US" sz="2000" b="1" kern="1200" dirty="0">
              <a:solidFill>
                <a:srgbClr val="333399"/>
              </a:solidFill>
              <a:latin typeface="Calibri"/>
              <a:ea typeface="ＭＳ Ｐゴシック"/>
            </a:endParaRPr>
          </a:p>
          <a:p>
            <a:pPr marL="400050" lvl="1" indent="0" algn="just" eaLnBrk="1" hangingPunct="1">
              <a:buNone/>
            </a:pPr>
            <a:r>
              <a:rPr lang="en-US" sz="2000" i="1" dirty="0"/>
              <a:t>“Well, with my very own supervisor I would say … (short moment of silence) … her character was not predictable. Sometimes she will come to work having other issues and you do one mistake you will be told in your face in front of everyone, no time for preparing a session or anything. You will be told this is not what you are supposed to do… At times it was... am looking for a better word than “horrible.”</a:t>
            </a:r>
            <a:endParaRPr lang="en-US" sz="2000" b="1" i="1" kern="1200" dirty="0">
              <a:solidFill>
                <a:srgbClr val="333399"/>
              </a:solidFill>
              <a:latin typeface="Calibri"/>
              <a:ea typeface="ＭＳ Ｐゴシック"/>
            </a:endParaRPr>
          </a:p>
          <a:p>
            <a:pPr marL="400050" lvl="1" indent="0" eaLnBrk="1" hangingPunct="1">
              <a:buNone/>
            </a:pPr>
            <a:endParaRPr lang="en-US" sz="1400" b="1" kern="1200" dirty="0">
              <a:solidFill>
                <a:srgbClr val="333399"/>
              </a:solidFill>
              <a:latin typeface="Calibri"/>
              <a:ea typeface="ＭＳ Ｐゴシック"/>
            </a:endParaRPr>
          </a:p>
          <a:p>
            <a:pPr marL="0" lvl="0" indent="0" eaLnBrk="1" hangingPunct="1">
              <a:buNone/>
            </a:pPr>
            <a:endParaRPr lang="en-US" sz="2400" b="1" kern="1200" dirty="0">
              <a:solidFill>
                <a:srgbClr val="333399"/>
              </a:solidFill>
              <a:latin typeface="Calibri"/>
              <a:ea typeface="ＭＳ Ｐゴシック"/>
            </a:endParaRPr>
          </a:p>
          <a:p>
            <a:pPr marL="0" lvl="0" indent="0" eaLnBrk="1" hangingPunct="1">
              <a:buNone/>
            </a:pPr>
            <a:endParaRPr lang="en-US" sz="2400" b="1"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5682342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0" y="-82928"/>
            <a:ext cx="9145588" cy="6093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05786"/>
            <a:ext cx="7772400" cy="1143000"/>
          </a:xfrm>
          <a:solidFill>
            <a:srgbClr val="214996"/>
          </a:solidFill>
        </p:spPr>
        <p:txBody>
          <a:bodyPr/>
          <a:lstStyle/>
          <a:p>
            <a:pPr eaLnBrk="1" hangingPunct="1"/>
            <a:br>
              <a:rPr lang="en-ZA" sz="32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br>
            <a:endParaRPr lang="en-US" altLang="en-US" sz="3200" b="1" dirty="0">
              <a:solidFill>
                <a:schemeClr val="bg1"/>
              </a:solidFill>
              <a:latin typeface="Arial Black" panose="020B0A04020102020204" pitchFamily="34" charset="0"/>
              <a:cs typeface="Arial" panose="020B0604020202020204" pitchFamily="34" charset="0"/>
            </a:endParaRP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3600871"/>
          </a:xfrm>
        </p:spPr>
        <p:txBody>
          <a:bodyPr/>
          <a:lstStyle/>
          <a:p>
            <a:pPr marL="0" indent="0" eaLnBrk="1" hangingPunct="1">
              <a:buNone/>
            </a:pPr>
            <a:r>
              <a:rPr lang="en-US" sz="2000" dirty="0">
                <a:latin typeface="Arial Black" panose="020B0A04020102020204" pitchFamily="34" charset="0"/>
              </a:rPr>
              <a:t>The student further pointed out that: </a:t>
            </a:r>
          </a:p>
          <a:p>
            <a:pPr marL="400050" lvl="1" indent="0" eaLnBrk="1" hangingPunct="1">
              <a:buNone/>
            </a:pPr>
            <a:endParaRPr lang="en-US" sz="2000" dirty="0"/>
          </a:p>
          <a:p>
            <a:pPr marL="400050" lvl="1" indent="0" eaLnBrk="1" hangingPunct="1">
              <a:buNone/>
            </a:pPr>
            <a:r>
              <a:rPr lang="en-US" sz="2400" i="1" dirty="0"/>
              <a:t>“It was really tense because it can happen at any time of the day. It can happen in the morning and then your entire day is ruined.”</a:t>
            </a:r>
            <a:endParaRPr lang="en-US" sz="2400" b="1" i="1" kern="1200" dirty="0">
              <a:solidFill>
                <a:srgbClr val="333399"/>
              </a:solidFill>
              <a:latin typeface="Calibri"/>
              <a:ea typeface="ＭＳ Ｐゴシック"/>
            </a:endParaRPr>
          </a:p>
          <a:p>
            <a:pPr marL="0" lvl="0" indent="0" eaLnBrk="1" hangingPunct="1">
              <a:buNone/>
            </a:pPr>
            <a:endParaRPr lang="en-US" sz="2400" kern="1200" dirty="0">
              <a:solidFill>
                <a:srgbClr val="333399"/>
              </a:solidFill>
              <a:latin typeface="Calibri"/>
              <a:ea typeface="ＭＳ Ｐゴシック"/>
            </a:endParaRPr>
          </a:p>
          <a:p>
            <a:pPr marL="400050" lvl="1" indent="0" eaLnBrk="1" hangingPunct="1">
              <a:buNone/>
            </a:pPr>
            <a:r>
              <a:rPr lang="en-US" sz="2400" i="1" dirty="0">
                <a:latin typeface="+mj-lt"/>
              </a:rPr>
              <a:t>“my supervisor did not like me from first day. She stated that she was not informed that there is a student coming.”</a:t>
            </a:r>
            <a:endParaRPr lang="en-US" sz="2400" i="1" kern="1200" dirty="0">
              <a:solidFill>
                <a:srgbClr val="333399"/>
              </a:solidFill>
              <a:latin typeface="+mj-lt"/>
              <a:ea typeface="ＭＳ Ｐゴシック"/>
            </a:endParaRPr>
          </a:p>
          <a:p>
            <a:pPr marL="0" lvl="0" indent="0"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5748424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eaLnBrk="1" hangingPunct="1"/>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marL="0" lvl="0" indent="0" algn="just" eaLnBrk="1" hangingPunct="1">
              <a:buNone/>
            </a:pPr>
            <a:endParaRPr lang="en-US" sz="2000" kern="1200" dirty="0">
              <a:solidFill>
                <a:srgbClr val="333399"/>
              </a:solidFill>
              <a:latin typeface="Arial Black" panose="020B0A04020102020204" pitchFamily="34" charset="0"/>
              <a:ea typeface="ＭＳ Ｐゴシック"/>
            </a:endParaRPr>
          </a:p>
          <a:p>
            <a:pPr marL="400050" lvl="1" indent="0" algn="just" eaLnBrk="1" hangingPunct="1">
              <a:buNone/>
            </a:pPr>
            <a:r>
              <a:rPr lang="en-US" sz="2400" i="1" dirty="0">
                <a:latin typeface="+mj-lt"/>
              </a:rPr>
              <a:t>“I don’t know what to say, but things were not okay with my supervisor. We could hardly talk, laugh, or even go out together. Sometimes he would go for home visits alone. So, it was hard”.</a:t>
            </a:r>
            <a:endParaRPr lang="en-US" sz="2400" i="1" kern="1200" dirty="0">
              <a:solidFill>
                <a:srgbClr val="333399"/>
              </a:solidFill>
              <a:latin typeface="+mj-lt"/>
              <a:ea typeface="ＭＳ Ｐゴシック"/>
            </a:endParaRPr>
          </a:p>
          <a:p>
            <a:pPr marL="400050" lvl="1" indent="0" algn="just" eaLnBrk="1" hangingPunct="1">
              <a:buNone/>
            </a:pPr>
            <a:endParaRPr lang="en-US" sz="2400" i="1" kern="1200" dirty="0">
              <a:solidFill>
                <a:srgbClr val="333399"/>
              </a:solidFill>
              <a:latin typeface="+mj-lt"/>
              <a:ea typeface="ＭＳ Ｐゴシック"/>
            </a:endParaRPr>
          </a:p>
          <a:p>
            <a:pPr marL="400050" lvl="1" indent="0" algn="just" eaLnBrk="1" hangingPunct="1">
              <a:buNone/>
            </a:pPr>
            <a:r>
              <a:rPr lang="en-US" sz="2400" i="1" dirty="0">
                <a:latin typeface="+mj-lt"/>
              </a:rPr>
              <a:t>“The first week was hectic. At some point I felt that the supervisor did not like me. When I made mistakes, he would say ‘you are not like students, you are too slow”.</a:t>
            </a:r>
            <a:endParaRPr lang="en-US" sz="2400" i="1" kern="1200" dirty="0">
              <a:solidFill>
                <a:srgbClr val="333399"/>
              </a:solidFill>
              <a:latin typeface="+mj-lt"/>
              <a:ea typeface="ＭＳ Ｐゴシック"/>
            </a:endParaRPr>
          </a:p>
          <a:p>
            <a:pPr marL="0" lvl="0" indent="0" eaLnBrk="1" hangingPunct="1">
              <a:buNone/>
            </a:pPr>
            <a:endParaRPr lang="en-US" sz="2400" kern="1200" dirty="0">
              <a:solidFill>
                <a:srgbClr val="333399"/>
              </a:solidFill>
              <a:latin typeface="Calibri"/>
              <a:ea typeface="ＭＳ Ｐゴシック"/>
            </a:endParaRPr>
          </a:p>
          <a:p>
            <a:pPr marL="0" lvl="0" indent="0"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784104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96552" y="-2451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Presentation Outline </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marL="571500" indent="-342900">
              <a:buFont typeface="Arial" panose="020B0604020202020204" pitchFamily="34" charset="0"/>
              <a:buChar char="•"/>
            </a:pPr>
            <a:r>
              <a:rPr lang="en-ZA" dirty="0"/>
              <a:t>Introduction </a:t>
            </a:r>
          </a:p>
          <a:p>
            <a:pPr marL="571500" indent="-342900">
              <a:buFont typeface="Arial" panose="020B0604020202020204" pitchFamily="34" charset="0"/>
              <a:buChar char="•"/>
            </a:pPr>
            <a:r>
              <a:rPr lang="en-ZA" dirty="0"/>
              <a:t>Theorical frameworks </a:t>
            </a:r>
          </a:p>
          <a:p>
            <a:pPr marL="571500" indent="-342900">
              <a:buFont typeface="Arial" panose="020B0604020202020204" pitchFamily="34" charset="0"/>
              <a:buChar char="•"/>
            </a:pPr>
            <a:r>
              <a:rPr lang="en-ZA" dirty="0"/>
              <a:t>Material and Methods</a:t>
            </a:r>
          </a:p>
          <a:p>
            <a:pPr marL="571500" indent="-342900">
              <a:buFont typeface="Arial" panose="020B0604020202020204" pitchFamily="34" charset="0"/>
              <a:buChar char="•"/>
            </a:pPr>
            <a:r>
              <a:rPr lang="en-ZA" dirty="0"/>
              <a:t>The findings </a:t>
            </a:r>
          </a:p>
          <a:p>
            <a:pPr marL="571500" indent="-342900">
              <a:buFont typeface="Arial" panose="020B0604020202020204" pitchFamily="34" charset="0"/>
              <a:buChar char="•"/>
            </a:pPr>
            <a:r>
              <a:rPr lang="en-ZA" dirty="0"/>
              <a:t>Conclusion and recommendations </a:t>
            </a:r>
          </a:p>
          <a:p>
            <a:pPr eaLnBrk="1" hangingPunct="1"/>
            <a:endParaRPr lang="en-US" sz="2200" b="1" kern="1200" dirty="0">
              <a:solidFill>
                <a:srgbClr val="0070C0"/>
              </a:solidFill>
              <a:latin typeface="Calibri"/>
              <a:ea typeface="ＭＳ Ｐゴシック"/>
            </a:endParaRPr>
          </a:p>
          <a:p>
            <a:pPr marL="0" lvl="0" indent="0" eaLnBrk="1" hangingPunct="1">
              <a:buNone/>
            </a:pPr>
            <a:endParaRPr lang="en-US" sz="2400" kern="1200" dirty="0">
              <a:solidFill>
                <a:srgbClr val="333399"/>
              </a:solidFill>
              <a:latin typeface="Calibri"/>
              <a:ea typeface="ＭＳ Ｐゴシック"/>
            </a:endParaRPr>
          </a:p>
          <a:p>
            <a:pPr marL="0" lvl="0" indent="0" eaLnBrk="1" hangingPunct="1">
              <a:buNone/>
            </a:pPr>
            <a:r>
              <a:rPr lang="en-US" sz="2400" kern="1200" dirty="0">
                <a:solidFill>
                  <a:srgbClr val="333399"/>
                </a:solidFill>
                <a:latin typeface="Calibri"/>
                <a:ea typeface="ＭＳ Ｐゴシック"/>
              </a:rPr>
              <a:t> </a:t>
            </a:r>
          </a:p>
          <a:p>
            <a:pPr marL="0" lvl="0" indent="0"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0" y="-166055"/>
            <a:ext cx="9145588" cy="6093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22658"/>
            <a:ext cx="7772400" cy="1143000"/>
          </a:xfrm>
          <a:solidFill>
            <a:srgbClr val="214996"/>
          </a:solidFill>
        </p:spPr>
        <p:txBody>
          <a:bodyPr/>
          <a:lstStyle/>
          <a:p>
            <a:pPr eaLnBrk="1" hangingPunct="1"/>
            <a:br>
              <a:rPr lang="en-ZA" sz="3200" b="1" dirty="0">
                <a:solidFill>
                  <a:srgbClr val="4F81BD"/>
                </a:solidFill>
                <a:latin typeface="Cambria" panose="02040503050406030204" pitchFamily="18" charset="0"/>
                <a:ea typeface="Times New Roman" panose="02020603050405020304" pitchFamily="18" charset="0"/>
                <a:cs typeface="Times New Roman" panose="02020603050405020304" pitchFamily="18" charset="0"/>
              </a:rPr>
            </a:br>
            <a:r>
              <a:rPr lang="en-ZA" sz="3200" b="1" dirty="0">
                <a:solidFill>
                  <a:schemeClr val="bg1"/>
                </a:solidFill>
                <a:latin typeface="Cambria" panose="02040503050406030204" pitchFamily="18" charset="0"/>
                <a:ea typeface="Times New Roman" panose="02020603050405020304" pitchFamily="18" charset="0"/>
                <a:cs typeface="Times New Roman" panose="02020603050405020304" pitchFamily="18" charset="0"/>
              </a:rPr>
              <a:t>Conclusions and recommendations</a:t>
            </a:r>
            <a:endParaRPr lang="en-US" altLang="en-US" sz="3200" b="1" dirty="0">
              <a:solidFill>
                <a:schemeClr val="bg1"/>
              </a:solidFill>
              <a:latin typeface="Arial Black" panose="020B0A04020102020204" pitchFamily="34" charset="0"/>
              <a:cs typeface="Arial" panose="020B0604020202020204" pitchFamily="34" charset="0"/>
            </a:endParaRP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3600871"/>
          </a:xfrm>
        </p:spPr>
        <p:txBody>
          <a:bodyPr/>
          <a:lstStyle/>
          <a:p>
            <a:pPr marL="0" lvl="0" indent="0" algn="just" eaLnBrk="1" hangingPunct="1">
              <a:buNone/>
            </a:pPr>
            <a:r>
              <a:rPr lang="en-US" sz="2400" dirty="0"/>
              <a:t>Student-supervisor relationship is a predictor factor of student’s satisfaction with fieldwork practice. It is very important that the student and supervisor have a harmonious s relationship. Harmonious relationship will enable the student to feel free and reach to the supervisor when need arises. </a:t>
            </a:r>
          </a:p>
          <a:p>
            <a:pPr marL="0" lvl="0" indent="0" algn="just"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4307089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0" y="0"/>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5800" y="152400"/>
            <a:ext cx="7990656" cy="900336"/>
          </a:xfrm>
          <a:solidFill>
            <a:srgbClr val="214996"/>
          </a:solidFill>
        </p:spPr>
        <p:txBody>
          <a:bodyPr/>
          <a:lstStyle/>
          <a:p>
            <a:pPr eaLnBrk="1" hangingPunct="1"/>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052736"/>
            <a:ext cx="7772400" cy="5652863"/>
          </a:xfrm>
        </p:spPr>
        <p:txBody>
          <a:bodyPr/>
          <a:lstStyle/>
          <a:p>
            <a:pPr algn="just" eaLnBrk="1" hangingPunct="1"/>
            <a:r>
              <a:rPr lang="en-US" sz="2400" dirty="0"/>
              <a:t>Although this study was not aimed at generalizing the findings to the whole population, as is the case with most quantitative studies, the researcher can conclude that most students in this study had good, peaceful, and outstanding working relationships with their supervisors.</a:t>
            </a:r>
          </a:p>
          <a:p>
            <a:pPr algn="just" eaLnBrk="1" hangingPunct="1"/>
            <a:r>
              <a:rPr lang="en-US" sz="2400" dirty="0"/>
              <a:t>The negative relationship suggest that students had unpleasant stay in the organizations. Completion of fieldwork placement period as well as objectives were merely the issue of compliance rather than a professionally orientation into the social work professional practice where the supervisor considers the feelings and emotions of students into </a:t>
            </a:r>
            <a:r>
              <a:rPr lang="en-US" sz="2000" dirty="0"/>
              <a:t>consideration.</a:t>
            </a:r>
            <a:endParaRPr lang="en-ZA"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0495317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5800" y="152400"/>
            <a:ext cx="7772400" cy="1143000"/>
          </a:xfrm>
          <a:solidFill>
            <a:srgbClr val="214996"/>
          </a:solidFill>
        </p:spPr>
        <p:txBody>
          <a:bodyPr/>
          <a:lstStyle/>
          <a:p>
            <a:pPr eaLnBrk="1" hangingPunct="1"/>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561336" cy="4537075"/>
          </a:xfrm>
        </p:spPr>
        <p:txBody>
          <a:bodyPr/>
          <a:lstStyle/>
          <a:p>
            <a:pPr algn="just" eaLnBrk="1" hangingPunct="1"/>
            <a:r>
              <a:rPr lang="en-US" sz="2400" dirty="0"/>
              <a:t>The universities fieldwork staff have responsibility to prepare students about personal care while on practical. Students need to know from before practical of the possible stressors they may encounter and how they can address them.</a:t>
            </a:r>
          </a:p>
          <a:p>
            <a:pPr algn="just" eaLnBrk="1" hangingPunct="1"/>
            <a:r>
              <a:rPr lang="en-US" sz="2400" dirty="0"/>
              <a:t>Continuous monitoring of students while students are on fieldwork can reveal some of these problems and solutions can be sought as early as possible.</a:t>
            </a:r>
          </a:p>
          <a:p>
            <a:pPr algn="just" eaLnBrk="1" hangingPunct="1"/>
            <a:r>
              <a:rPr lang="en-US" sz="2400" kern="1200" dirty="0">
                <a:solidFill>
                  <a:srgbClr val="000000"/>
                </a:solidFill>
                <a:cs typeface="Arial" panose="020B0604020202020204" pitchFamily="34" charset="0"/>
              </a:rPr>
              <a:t>Continuous contacts such as site visits need to be considered.</a:t>
            </a:r>
            <a:endParaRPr lang="en-GB" sz="2400" kern="1200" dirty="0">
              <a:solidFill>
                <a:srgbClr val="000000"/>
              </a:solidFill>
              <a:cs typeface="Arial" panose="020B0604020202020204" pitchFamily="34" charset="0"/>
            </a:endParaRPr>
          </a:p>
          <a:p>
            <a:pPr marL="0" indent="0" algn="just" eaLnBrk="1" hangingPunct="1">
              <a:buNone/>
            </a:pPr>
            <a:r>
              <a:rPr kumimoji="0" lang="en-GB" sz="2400" b="0" i="0" u="none" strike="noStrike" kern="1200" cap="none" spc="0" normalizeH="0" baseline="0" noProof="0" dirty="0">
                <a:ln>
                  <a:noFill/>
                </a:ln>
                <a:solidFill>
                  <a:srgbClr val="000000"/>
                </a:solidFill>
                <a:effectLst/>
                <a:uLnTx/>
                <a:uFillTx/>
                <a:latin typeface="+mn-lt"/>
                <a:ea typeface="Times New Roman" panose="02020603050405020304" pitchFamily="18" charset="0"/>
                <a:cs typeface="Arial" panose="020B0604020202020204" pitchFamily="34" charset="0"/>
              </a:rPr>
              <a:t> </a:t>
            </a:r>
            <a:endParaRPr kumimoji="0" lang="en-ZA" sz="2400" b="0" i="0" u="none" strike="noStrike" kern="1200" cap="none" spc="0" normalizeH="0" baseline="0" noProof="0" dirty="0">
              <a:ln>
                <a:noFill/>
              </a:ln>
              <a:solidFill>
                <a:prstClr val="black"/>
              </a:solidFill>
              <a:effectLst/>
              <a:uLnTx/>
              <a:uFillTx/>
              <a:latin typeface="+mn-lt"/>
              <a:ea typeface="Calibri" panose="020F0502020204030204" pitchFamily="34" charset="0"/>
              <a:cs typeface="Arial" panose="020B0604020202020204" pitchFamily="34" charset="0"/>
            </a:endParaRPr>
          </a:p>
          <a:p>
            <a:pPr algn="just" eaLnBrk="1" hangingPunct="1"/>
            <a:endParaRPr lang="en-ZA"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5260386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76801-1771-0851-BF3C-990D4C147727}"/>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AF576C12-D5DB-F014-75D3-F537188B17B3}"/>
              </a:ext>
            </a:extLst>
          </p:cNvPr>
          <p:cNvSpPr>
            <a:spLocks noGrp="1"/>
          </p:cNvSpPr>
          <p:nvPr>
            <p:ph idx="1"/>
          </p:nvPr>
        </p:nvSpPr>
        <p:spPr/>
        <p:txBody>
          <a:bodyPr/>
          <a:lstStyle/>
          <a:p>
            <a:endParaRPr lang="en-ZA" dirty="0"/>
          </a:p>
          <a:p>
            <a:endParaRPr lang="en-ZA" dirty="0"/>
          </a:p>
          <a:p>
            <a:pPr marL="0" indent="0" algn="ctr">
              <a:buNone/>
            </a:pPr>
            <a:r>
              <a:rPr lang="en-ZA" dirty="0"/>
              <a:t>Ndaa!!</a:t>
            </a:r>
          </a:p>
          <a:p>
            <a:pPr marL="0" indent="0" algn="ctr">
              <a:buNone/>
            </a:pPr>
            <a:r>
              <a:rPr lang="en-ZA" dirty="0"/>
              <a:t>Ndo </a:t>
            </a:r>
            <a:r>
              <a:rPr lang="en-ZA" dirty="0" err="1"/>
              <a:t>livhuwa</a:t>
            </a:r>
            <a:r>
              <a:rPr lang="en-ZA" dirty="0"/>
              <a:t> nga </a:t>
            </a:r>
            <a:r>
              <a:rPr lang="en-ZA" dirty="0" err="1"/>
              <a:t>maanda</a:t>
            </a:r>
            <a:r>
              <a:rPr lang="en-ZA" dirty="0"/>
              <a:t> u </a:t>
            </a:r>
            <a:r>
              <a:rPr lang="en-ZA" dirty="0" err="1"/>
              <a:t>thetshelesiwa</a:t>
            </a:r>
            <a:endParaRPr lang="en-ZA" dirty="0"/>
          </a:p>
        </p:txBody>
      </p:sp>
      <p:sp>
        <p:nvSpPr>
          <p:cNvPr id="4" name="Slide Number Placeholder 3">
            <a:extLst>
              <a:ext uri="{FF2B5EF4-FFF2-40B4-BE49-F238E27FC236}">
                <a16:creationId xmlns:a16="http://schemas.microsoft.com/office/drawing/2014/main" id="{E9AFE72E-DF15-2FB7-2A37-E21B44407E35}"/>
              </a:ext>
            </a:extLst>
          </p:cNvPr>
          <p:cNvSpPr>
            <a:spLocks noGrp="1"/>
          </p:cNvSpPr>
          <p:nvPr>
            <p:ph type="sldNum" sz="quarter" idx="12"/>
          </p:nvPr>
        </p:nvSpPr>
        <p:spPr/>
        <p:txBody>
          <a:bodyPr/>
          <a:lstStyle/>
          <a:p>
            <a:pPr>
              <a:defRPr/>
            </a:pPr>
            <a:fld id="{B7E4C48B-E762-489B-AF72-A016F5A373F0}" type="slidenum">
              <a:rPr lang="en-US" altLang="en-US" smtClean="0"/>
              <a:pPr>
                <a:defRPr/>
              </a:pPr>
              <a:t>23</a:t>
            </a:fld>
            <a:endParaRPr lang="en-US" altLang="en-US"/>
          </a:p>
        </p:txBody>
      </p:sp>
    </p:spTree>
    <p:extLst>
      <p:ext uri="{BB962C8B-B14F-4D97-AF65-F5344CB8AC3E}">
        <p14:creationId xmlns:p14="http://schemas.microsoft.com/office/powerpoint/2010/main" val="3499836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05786"/>
            <a:ext cx="7772400" cy="1143000"/>
          </a:xfrm>
          <a:solidFill>
            <a:srgbClr val="214996"/>
          </a:solidFill>
        </p:spPr>
        <p:txBody>
          <a:bodyPr/>
          <a:lstStyle/>
          <a:p>
            <a:pPr eaLnBrk="1" hangingPunct="1"/>
            <a:r>
              <a:rPr lang="en-ZA"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INTRODUCTION AND BACKGROUND </a:t>
            </a:r>
            <a:br>
              <a:rPr lang="en-ZA" sz="2800" dirty="0">
                <a:latin typeface="Calibri" panose="020F0502020204030204" pitchFamily="34" charset="0"/>
                <a:ea typeface="Calibri" panose="020F0502020204030204" pitchFamily="34" charset="0"/>
                <a:cs typeface="Times New Roman" panose="02020603050405020304" pitchFamily="18" charset="0"/>
              </a:rPr>
            </a:br>
            <a:endParaRPr lang="en-US" altLang="en-US" sz="3200" b="1" dirty="0">
              <a:solidFill>
                <a:schemeClr val="bg1"/>
              </a:solidFill>
              <a:latin typeface="Arial Black" panose="020B0A04020102020204" pitchFamily="34" charset="0"/>
              <a:cs typeface="Arial" panose="020B0604020202020204" pitchFamily="34" charset="0"/>
            </a:endParaRP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684212" y="1213658"/>
            <a:ext cx="7772400" cy="4537075"/>
          </a:xfrm>
        </p:spPr>
        <p:txBody>
          <a:bodyPr/>
          <a:lstStyle/>
          <a:p>
            <a:pPr algn="just" eaLnBrk="1" hangingPunct="1"/>
            <a:r>
              <a:rPr lang="en-ZA" sz="2400" dirty="0">
                <a:solidFill>
                  <a:srgbClr val="000000"/>
                </a:solidFill>
                <a:effectLst/>
                <a:latin typeface="Arial" panose="020B0604020202020204" pitchFamily="34" charset="0"/>
                <a:ea typeface="Arial" panose="020B0604020202020204" pitchFamily="34" charset="0"/>
              </a:rPr>
              <a:t>The relationship between the fieldwork supervisor and the student cannot be underestimated. </a:t>
            </a:r>
          </a:p>
          <a:p>
            <a:pPr algn="just" eaLnBrk="1" hangingPunct="1"/>
            <a:r>
              <a:rPr lang="en-ZA" sz="2400" dirty="0">
                <a:solidFill>
                  <a:srgbClr val="000000"/>
                </a:solidFill>
                <a:effectLst/>
                <a:latin typeface="Arial" panose="020B0604020202020204" pitchFamily="34" charset="0"/>
                <a:ea typeface="Arial" panose="020B0604020202020204" pitchFamily="34" charset="0"/>
              </a:rPr>
              <a:t>Sitting in a supervision session where there is a sound relationship, open discussion, and mutual respect is very satisfying and increases the chances of growth. </a:t>
            </a:r>
          </a:p>
          <a:p>
            <a:pPr algn="just" eaLnBrk="1" hangingPunct="1"/>
            <a:r>
              <a:rPr lang="en-ZA" sz="2400" dirty="0">
                <a:solidFill>
                  <a:srgbClr val="000000"/>
                </a:solidFill>
                <a:effectLst/>
                <a:latin typeface="Arial" panose="020B0604020202020204" pitchFamily="34" charset="0"/>
                <a:ea typeface="Arial" panose="020B0604020202020204" pitchFamily="34" charset="0"/>
              </a:rPr>
              <a:t> This is highlighted by Hopkins and Austin (2004:22) who stated that “no matter what the nature of the organization, positive relationship between supervisors and supervisees is important for supervision to be effective”. </a:t>
            </a:r>
            <a:endParaRPr lang="en-US" sz="2400" b="0" i="0" dirty="0">
              <a:solidFill>
                <a:srgbClr val="202124"/>
              </a:solidFill>
              <a:effectLst/>
              <a:latin typeface="+mj-lt"/>
            </a:endParaRPr>
          </a:p>
          <a:p>
            <a:pPr algn="just" eaLnBrk="1" hangingPunct="1"/>
            <a:endParaRPr lang="en-US" sz="1400" dirty="0">
              <a:solidFill>
                <a:srgbClr val="202124"/>
              </a:solidFill>
              <a:latin typeface="Google Sans"/>
              <a:ea typeface="Calibri" panose="020F0502020204030204" pitchFamily="34" charset="0"/>
            </a:endParaRPr>
          </a:p>
          <a:p>
            <a:pPr marL="0" lvl="0" indent="0"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3923482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algn="l" eaLnBrk="1" hangingPunct="1"/>
            <a:r>
              <a:rPr lang="en-ZA" sz="3600" b="1"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Cont</a:t>
            </a:r>
            <a:r>
              <a:rPr lang="en-ZA" sz="3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br>
              <a:rPr lang="en-ZA" sz="2800" dirty="0">
                <a:latin typeface="Calibri" panose="020F0502020204030204" pitchFamily="34" charset="0"/>
                <a:ea typeface="Calibri" panose="020F0502020204030204" pitchFamily="34" charset="0"/>
                <a:cs typeface="Times New Roman" panose="02020603050405020304" pitchFamily="18" charset="0"/>
              </a:rPr>
            </a:br>
            <a:endParaRPr lang="en-US" altLang="en-US" sz="3200" b="1" dirty="0">
              <a:solidFill>
                <a:schemeClr val="bg1"/>
              </a:solidFill>
              <a:latin typeface="Arial Black" panose="020B0A04020102020204" pitchFamily="34" charset="0"/>
              <a:cs typeface="Arial" panose="020B0604020202020204" pitchFamily="34" charset="0"/>
            </a:endParaRP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395536" y="1484784"/>
            <a:ext cx="8280920" cy="4537075"/>
          </a:xfrm>
        </p:spPr>
        <p:txBody>
          <a:bodyPr/>
          <a:lstStyle/>
          <a:p>
            <a:pPr algn="just" eaLnBrk="1" hangingPunct="1"/>
            <a:r>
              <a:rPr lang="en-US" sz="2800" dirty="0"/>
              <a:t>Pehrson et al. (2010:73) argue that the relationship between a fieldwork practice supervisor and the social work student is an essential element in the student’s growth and learning to become a social worker. </a:t>
            </a:r>
          </a:p>
          <a:p>
            <a:pPr algn="just" eaLnBrk="1" hangingPunct="1"/>
            <a:r>
              <a:rPr lang="en-US" sz="2800" dirty="0"/>
              <a:t>When there are challenges between the student and supervisor, students may find it difficult to reach out to the supervisor, thus affecting the entire supervision processes.</a:t>
            </a:r>
            <a:endParaRPr lang="en-US" sz="28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6878955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588" y="0"/>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algn="l" eaLnBrk="1" hangingPunct="1"/>
            <a:r>
              <a:rPr lang="en-US" altLang="en-US" sz="3200" b="1" dirty="0">
                <a:solidFill>
                  <a:schemeClr val="bg1"/>
                </a:solidFill>
                <a:latin typeface="Arial Black" panose="020B0A04020102020204" pitchFamily="34" charset="0"/>
                <a:cs typeface="Arial" panose="020B0604020202020204" pitchFamily="34" charset="0"/>
              </a:rPr>
              <a:t>CONT……..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algn="just" eaLnBrk="1" hangingPunct="1"/>
            <a:r>
              <a:rPr lang="en-US" sz="2400" dirty="0">
                <a:latin typeface="+mj-lt"/>
              </a:rPr>
              <a:t>A positive relationship creates an environment in which the processes of supervision can become more effective so that the student can learn, and clients receive the best service from the learning professional (Hopkins &amp; Austin, 2004:22; Kadushin &amp; Harkness, 2002:193).</a:t>
            </a:r>
            <a:r>
              <a:rPr lang="en-ZA" sz="2400" dirty="0">
                <a:solidFill>
                  <a:srgbClr val="FF0000"/>
                </a:solidFill>
                <a:effectLst/>
                <a:latin typeface="+mj-lt"/>
                <a:ea typeface="Arial" panose="020B0604020202020204" pitchFamily="34" charset="0"/>
              </a:rPr>
              <a:t> </a:t>
            </a:r>
          </a:p>
          <a:p>
            <a:pPr algn="just" eaLnBrk="1" hangingPunct="1"/>
            <a:r>
              <a:rPr lang="en-US" sz="2400" dirty="0">
                <a:latin typeface="+mj-lt"/>
              </a:rPr>
              <a:t>Linford and Marshal (2014) emphasize in this vein that in relationship building, supervisors facilitate learning by being present, approachable and understanding, and satisfying the student’s need to feel valued and safe. </a:t>
            </a:r>
            <a:endParaRPr lang="en-US" sz="2400" kern="1200" dirty="0">
              <a:solidFill>
                <a:srgbClr val="333399"/>
              </a:solidFill>
              <a:latin typeface="+mj-lt"/>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0390317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96552" y="-2451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7388" y="188913"/>
            <a:ext cx="7772400" cy="1143000"/>
          </a:xfrm>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Theoretical Frameworks</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marL="0" lvl="0" indent="0" eaLnBrk="1" hangingPunct="1">
              <a:buNone/>
            </a:pPr>
            <a:r>
              <a:rPr lang="en-US" sz="2000" b="1" dirty="0"/>
              <a:t>ATTACHMENT THEORY</a:t>
            </a:r>
          </a:p>
          <a:p>
            <a:pPr algn="just" eaLnBrk="1" hangingPunct="1"/>
            <a:r>
              <a:rPr lang="en-ZA" sz="2000" dirty="0">
                <a:solidFill>
                  <a:srgbClr val="000000"/>
                </a:solidFill>
                <a:effectLst/>
                <a:latin typeface="Arial" panose="020B0604020202020204" pitchFamily="34" charset="0"/>
                <a:ea typeface="Arial" panose="020B0604020202020204" pitchFamily="34" charset="0"/>
              </a:rPr>
              <a:t>Attachment theory was first formulated by psychologist John Bowlby (1907-1990). Attachment theory is a psychological, evolutionary, and ethological theory concerning relationships between humans. From 1930 to the 1940s John Bowlby has been hands on into researching the nature and purpose of the close relationships people form throughout the entire lives (Howe, 1995:46). </a:t>
            </a:r>
          </a:p>
          <a:p>
            <a:pPr algn="just" eaLnBrk="1" hangingPunct="1"/>
            <a:r>
              <a:rPr lang="en-ZA" sz="1800" dirty="0">
                <a:solidFill>
                  <a:srgbClr val="000000"/>
                </a:solidFill>
                <a:effectLst/>
                <a:latin typeface="Arial" panose="020B0604020202020204" pitchFamily="34" charset="0"/>
                <a:ea typeface="Arial" panose="020B0604020202020204" pitchFamily="34" charset="0"/>
              </a:rPr>
              <a:t>An attachment is “an emotional bond between individuals, based on attraction and dependence, which develops during critical periods of life and may disappear when one individual has no further opportunity to relate to the other” (Barker, 1999:34). </a:t>
            </a:r>
            <a:endParaRPr lang="en-ZA" sz="2000" dirty="0">
              <a:solidFill>
                <a:srgbClr val="000000"/>
              </a:solidFill>
              <a:effectLst/>
              <a:latin typeface="Arial" panose="020B0604020202020204" pitchFamily="34" charset="0"/>
              <a:ea typeface="Arial" panose="020B0604020202020204" pitchFamily="34" charset="0"/>
            </a:endParaRPr>
          </a:p>
          <a:p>
            <a:pPr marL="0" lvl="0" indent="0" algn="just" eaLnBrk="1" hangingPunct="1">
              <a:buNone/>
            </a:pPr>
            <a:endParaRPr lang="en-US" sz="2000" kern="1200" dirty="0">
              <a:solidFill>
                <a:srgbClr val="333399"/>
              </a:solidFill>
              <a:latin typeface="Calibri"/>
              <a:ea typeface="ＭＳ Ｐゴシック"/>
            </a:endParaRPr>
          </a:p>
          <a:p>
            <a:pPr marL="0" lvl="0" indent="0" eaLnBrk="1" hangingPunct="1">
              <a:buNone/>
            </a:pPr>
            <a:r>
              <a:rPr lang="en-US" sz="2400" kern="1200" dirty="0">
                <a:solidFill>
                  <a:srgbClr val="333399"/>
                </a:solidFill>
                <a:latin typeface="Calibri"/>
                <a:ea typeface="ＭＳ Ｐゴシック"/>
              </a:rPr>
              <a:t> </a:t>
            </a:r>
          </a:p>
          <a:p>
            <a:pPr marL="0" lvl="0" indent="0" eaLnBrk="1" hangingPunct="1">
              <a:buNone/>
            </a:pPr>
            <a:endParaRPr lang="en-US" sz="2400" kern="1200" dirty="0">
              <a:solidFill>
                <a:srgbClr val="333399"/>
              </a:solidFill>
              <a:latin typeface="Calibri"/>
              <a:ea typeface="ＭＳ Ｐゴシック"/>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25468166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5800" y="265112"/>
            <a:ext cx="7772400" cy="1143000"/>
          </a:xfrm>
          <a:solidFill>
            <a:srgbClr val="214996"/>
          </a:solidFill>
        </p:spPr>
        <p:txBody>
          <a:bodyPr/>
          <a:lstStyle/>
          <a:p>
            <a:pPr eaLnBrk="1" hangingPunct="1"/>
            <a:r>
              <a:rPr lang="en-US" altLang="en-US" sz="3200" b="1" dirty="0" err="1">
                <a:solidFill>
                  <a:schemeClr val="bg1"/>
                </a:solidFill>
                <a:latin typeface="Arial Black" panose="020B0A04020102020204" pitchFamily="34" charset="0"/>
                <a:cs typeface="Arial" panose="020B0604020202020204" pitchFamily="34" charset="0"/>
              </a:rPr>
              <a:t>Cont</a:t>
            </a:r>
            <a:r>
              <a:rPr lang="en-US" altLang="en-US" sz="3200" b="1" dirty="0">
                <a:solidFill>
                  <a:schemeClr val="bg1"/>
                </a:solidFill>
                <a:latin typeface="Arial Black" panose="020B0A04020102020204" pitchFamily="34" charset="0"/>
                <a:cs typeface="Arial" panose="020B0604020202020204" pitchFamily="34" charset="0"/>
              </a:rPr>
              <a:t> ……</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84313"/>
            <a:ext cx="7772400" cy="4537075"/>
          </a:xfrm>
        </p:spPr>
        <p:txBody>
          <a:bodyPr/>
          <a:lstStyle/>
          <a:p>
            <a:pPr algn="just" eaLnBrk="1" hangingPunct="1"/>
            <a:r>
              <a:rPr lang="en-US" sz="2400" dirty="0"/>
              <a:t>Studies of social work fieldwork practice by Fortune and Abramson (1993) and Bennet, Mohr, Deal, and Hwang (2012) found that a student-supervisor relationship that is supportive envisages contentment of students with fieldwork supervision, where the individual attachment style is at the centre of such contentment.</a:t>
            </a:r>
          </a:p>
          <a:p>
            <a:pPr marL="0" lvl="0" indent="0" eaLnBrk="1" hangingPunct="1">
              <a:buNone/>
            </a:pPr>
            <a:endParaRPr lang="en-US" sz="2400" dirty="0"/>
          </a:p>
          <a:p>
            <a:pPr marL="0" lvl="0" indent="0" eaLnBrk="1" hangingPunct="1">
              <a:buNone/>
            </a:pPr>
            <a:endParaRPr lang="en-US" sz="1400" dirty="0"/>
          </a:p>
          <a:p>
            <a:pPr marL="0" lvl="0" indent="0" eaLnBrk="1" hangingPunct="1">
              <a:buNone/>
            </a:pPr>
            <a:endParaRPr lang="en-US" sz="1400" dirty="0"/>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4734798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0" y="198"/>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685800" y="152400"/>
            <a:ext cx="7772400" cy="1143000"/>
          </a:xfrm>
          <a:solidFill>
            <a:srgbClr val="214996"/>
          </a:solidFill>
        </p:spPr>
        <p:txBody>
          <a:bodyPr/>
          <a:lstStyle/>
          <a:p>
            <a:pPr eaLnBrk="1" hangingPunct="1"/>
            <a:r>
              <a:rPr lang="en-US" altLang="en-US" sz="3200" b="1" dirty="0">
                <a:solidFill>
                  <a:schemeClr val="bg1"/>
                </a:solidFill>
                <a:latin typeface="Arial Black" panose="020B0A04020102020204" pitchFamily="34" charset="0"/>
                <a:cs typeface="Arial" panose="020B0604020202020204" pitchFamily="34" charset="0"/>
              </a:rPr>
              <a:t>Cont.…..</a:t>
            </a: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827088" y="1412776"/>
            <a:ext cx="7772400" cy="4835623"/>
          </a:xfrm>
        </p:spPr>
        <p:txBody>
          <a:bodyPr/>
          <a:lstStyle/>
          <a:p>
            <a:pPr algn="just" eaLnBrk="1" hangingPunct="1"/>
            <a:r>
              <a:rPr lang="en-ZA" sz="2400" dirty="0">
                <a:solidFill>
                  <a:srgbClr val="000000"/>
                </a:solidFill>
                <a:effectLst/>
                <a:latin typeface="+mj-lt"/>
                <a:ea typeface="Arial" panose="020B0604020202020204" pitchFamily="34" charset="0"/>
              </a:rPr>
              <a:t>The supervisor should create opportunities where the student can work without fear, knowing that he or she has the backup of the supervisor.  The availability of the attachment figure raises a sense of security in the student.</a:t>
            </a:r>
            <a:endParaRPr lang="en-US" sz="2400" dirty="0">
              <a:latin typeface="+mj-lt"/>
            </a:endParaRPr>
          </a:p>
          <a:p>
            <a:pPr algn="just" eaLnBrk="1" hangingPunct="1"/>
            <a:r>
              <a:rPr lang="en-US" sz="2400" dirty="0">
                <a:latin typeface="+mj-lt"/>
              </a:rPr>
              <a:t>Resonating with this assertion, Budeli (2016) maintains that “student social workers need to develop a positive relationship with the supervisor (caregiver) for emotional and professional development. The supervisor needs to create an opportunity (secure base) where the student can explore the practice of social work with confidence knowing that he/ she has a support.”</a:t>
            </a:r>
            <a:endParaRPr lang="en-US" sz="2400" kern="1200" dirty="0">
              <a:solidFill>
                <a:srgbClr val="333399"/>
              </a:solidFill>
              <a:latin typeface="+mj-lt"/>
              <a:ea typeface="ＭＳ Ｐゴシック"/>
            </a:endParaRPr>
          </a:p>
          <a:p>
            <a:pPr marL="287020" marR="1270" indent="-285750" algn="just">
              <a:lnSpc>
                <a:spcPct val="150000"/>
              </a:lnSpc>
              <a:spcAft>
                <a:spcPts val="25"/>
              </a:spcAft>
            </a:pPr>
            <a:endParaRPr lang="en-ZA"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40771274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F06D37B-A230-4AF5-B89C-22FB3869CB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0" y="0"/>
            <a:ext cx="9145588" cy="6859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a:extLst>
              <a:ext uri="{FF2B5EF4-FFF2-40B4-BE49-F238E27FC236}">
                <a16:creationId xmlns:a16="http://schemas.microsoft.com/office/drawing/2014/main" id="{C2BCC457-C8F1-4CD9-83B3-758FBD20BDB5}"/>
              </a:ext>
            </a:extLst>
          </p:cNvPr>
          <p:cNvSpPr>
            <a:spLocks noGrp="1" noChangeArrowheads="1"/>
          </p:cNvSpPr>
          <p:nvPr>
            <p:ph type="title"/>
          </p:nvPr>
        </p:nvSpPr>
        <p:spPr>
          <a:xfrm>
            <a:off x="395536" y="105785"/>
            <a:ext cx="8352928" cy="1143000"/>
          </a:xfrm>
          <a:solidFill>
            <a:srgbClr val="214996"/>
          </a:solidFill>
        </p:spPr>
        <p:txBody>
          <a:bodyPr/>
          <a:lstStyle/>
          <a:p>
            <a:pPr eaLnBrk="1" hangingPunct="1"/>
            <a:r>
              <a:rPr lang="en-US" sz="3200" dirty="0">
                <a:solidFill>
                  <a:schemeClr val="bg1"/>
                </a:solidFill>
              </a:rPr>
              <a:t>Eco-systems Theory</a:t>
            </a:r>
            <a:endParaRPr lang="en-US" altLang="en-US" sz="3200" b="1" dirty="0">
              <a:solidFill>
                <a:schemeClr val="bg1"/>
              </a:solidFill>
              <a:latin typeface="Arial Black" panose="020B0A04020102020204" pitchFamily="34" charset="0"/>
              <a:cs typeface="Arial" panose="020B0604020202020204" pitchFamily="34" charset="0"/>
            </a:endParaRPr>
          </a:p>
        </p:txBody>
      </p:sp>
      <p:sp>
        <p:nvSpPr>
          <p:cNvPr id="5124" name="Content Placeholder 2">
            <a:extLst>
              <a:ext uri="{FF2B5EF4-FFF2-40B4-BE49-F238E27FC236}">
                <a16:creationId xmlns:a16="http://schemas.microsoft.com/office/drawing/2014/main" id="{8F8CC3E7-3A10-4EFC-B4F3-BD93860EFF1A}"/>
              </a:ext>
            </a:extLst>
          </p:cNvPr>
          <p:cNvSpPr>
            <a:spLocks noGrp="1" noChangeArrowheads="1"/>
          </p:cNvSpPr>
          <p:nvPr>
            <p:ph type="body" idx="1"/>
          </p:nvPr>
        </p:nvSpPr>
        <p:spPr>
          <a:xfrm>
            <a:off x="395536" y="1456803"/>
            <a:ext cx="8203952" cy="4537075"/>
          </a:xfrm>
        </p:spPr>
        <p:txBody>
          <a:bodyPr/>
          <a:lstStyle/>
          <a:p>
            <a:pPr algn="just" eaLnBrk="1" hangingPunct="1"/>
            <a:r>
              <a:rPr lang="en-ZA" sz="2400" dirty="0">
                <a:solidFill>
                  <a:srgbClr val="000000"/>
                </a:solidFill>
                <a:effectLst/>
                <a:ea typeface="Arial" panose="020B0604020202020204" pitchFamily="34" charset="0"/>
              </a:rPr>
              <a:t>The Eco-Systems </a:t>
            </a:r>
            <a:r>
              <a:rPr lang="en-ZA" sz="2400" dirty="0">
                <a:solidFill>
                  <a:srgbClr val="000000"/>
                </a:solidFill>
                <a:ea typeface="Arial" panose="020B0604020202020204" pitchFamily="34" charset="0"/>
              </a:rPr>
              <a:t>t</a:t>
            </a:r>
            <a:r>
              <a:rPr lang="en-ZA" sz="2400" dirty="0">
                <a:solidFill>
                  <a:srgbClr val="000000"/>
                </a:solidFill>
                <a:effectLst/>
                <a:ea typeface="Arial" panose="020B0604020202020204" pitchFamily="34" charset="0"/>
              </a:rPr>
              <a:t>heory was developed by the Russian American psychologist Urie Bronfenbrenner in 1979. Eco-Systems Theory brings together two main theories from two different theoretical perspectives, i.e., the ecological approach and the systems theories.</a:t>
            </a:r>
          </a:p>
          <a:p>
            <a:pPr algn="just" eaLnBrk="1" hangingPunct="1"/>
            <a:r>
              <a:rPr lang="en-ZA" sz="2400" dirty="0">
                <a:solidFill>
                  <a:srgbClr val="000000"/>
                </a:solidFill>
                <a:ea typeface="Arial" panose="020B0604020202020204" pitchFamily="34" charset="0"/>
              </a:rPr>
              <a:t>E</a:t>
            </a:r>
            <a:r>
              <a:rPr lang="en-ZA" sz="2400" dirty="0">
                <a:solidFill>
                  <a:srgbClr val="000000"/>
                </a:solidFill>
                <a:effectLst/>
                <a:ea typeface="Arial" panose="020B0604020202020204" pitchFamily="34" charset="0"/>
              </a:rPr>
              <a:t>co-system theory/ecological perspective is a “person-in-environment perspective of social work practice expanded and benefited from the transfer of general systems theory in the physical sciences to the living systems of the human family”. </a:t>
            </a:r>
            <a:endParaRPr lang="en-US" sz="2400" dirty="0"/>
          </a:p>
          <a:p>
            <a:pPr algn="just" eaLnBrk="1" hangingPunct="1"/>
            <a:endParaRPr lang="en-US" sz="2400" dirty="0"/>
          </a:p>
          <a:p>
            <a:pPr marL="400050" lvl="1" indent="0" eaLnBrk="1" hangingPunct="1">
              <a:buNone/>
            </a:pPr>
            <a:endParaRPr lang="en-US" sz="1000" kern="1200" dirty="0">
              <a:solidFill>
                <a:srgbClr val="333399"/>
              </a:solidFill>
              <a:latin typeface="Calibri"/>
              <a:ea typeface="ＭＳ Ｐゴシック"/>
            </a:endParaRPr>
          </a:p>
          <a:p>
            <a:pPr marL="400050" lvl="1" indent="0" eaLnBrk="1" hangingPunct="1">
              <a:buNone/>
            </a:pPr>
            <a:endParaRPr lang="en-US" sz="1000" kern="1200" dirty="0">
              <a:solidFill>
                <a:srgbClr val="333399"/>
              </a:solidFill>
              <a:latin typeface="Calibri"/>
              <a:ea typeface="ＭＳ Ｐゴシック"/>
            </a:endParaRPr>
          </a:p>
          <a:p>
            <a:pPr marL="400050" lvl="1" indent="0" eaLnBrk="1" hangingPunct="1">
              <a:buNone/>
            </a:pPr>
            <a:endParaRPr lang="en-US" sz="1000" kern="1200" dirty="0">
              <a:solidFill>
                <a:srgbClr val="333399"/>
              </a:solidFill>
              <a:latin typeface="Calibri"/>
              <a:ea typeface="ＭＳ Ｐゴシック"/>
            </a:endParaRPr>
          </a:p>
          <a:p>
            <a:pPr marL="400050" lvl="1" indent="0" eaLnBrk="1" hangingPunct="1">
              <a:buNone/>
            </a:pPr>
            <a:endParaRPr lang="en-US" sz="1000" kern="1200" dirty="0">
              <a:solidFill>
                <a:srgbClr val="333399"/>
              </a:solidFill>
              <a:latin typeface="Calibri"/>
              <a:ea typeface="ＭＳ Ｐゴシック"/>
            </a:endParaRPr>
          </a:p>
          <a:p>
            <a:pPr marL="400050" lvl="1" indent="0" eaLnBrk="1" hangingPunct="1">
              <a:buNone/>
            </a:pPr>
            <a:endParaRPr lang="en-US" sz="1000" dirty="0"/>
          </a:p>
        </p:txBody>
      </p:sp>
      <p:sp>
        <p:nvSpPr>
          <p:cNvPr id="5125" name="Slide Number Placeholder 1">
            <a:extLst>
              <a:ext uri="{FF2B5EF4-FFF2-40B4-BE49-F238E27FC236}">
                <a16:creationId xmlns:a16="http://schemas.microsoft.com/office/drawing/2014/main" id="{E50DCC54-947E-4762-BE67-6010DE81DE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FAB947B-C543-4849-8B29-533C1A68D23E}" type="slidenum">
              <a:rPr kumimoji="0" lang="en-US" altLang="en-US" sz="14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4807765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theme/theme1.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2813</TotalTime>
  <Words>1672</Words>
  <Application>Microsoft Office PowerPoint</Application>
  <PresentationFormat>On-screen Show (4:3)</PresentationFormat>
  <Paragraphs>132</Paragraphs>
  <Slides>23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Black</vt:lpstr>
      <vt:lpstr>Calibri</vt:lpstr>
      <vt:lpstr>Cambria</vt:lpstr>
      <vt:lpstr>Google Sans</vt:lpstr>
      <vt:lpstr>Times New Roman</vt:lpstr>
      <vt:lpstr>2_Blank Presentation</vt:lpstr>
      <vt:lpstr>Student’s perspectives of supervisory relationship during fieldwork practice at the institutions of higher learning in Limpopo Province, South Africa   </vt:lpstr>
      <vt:lpstr>Presentation Outline </vt:lpstr>
      <vt:lpstr>INTRODUCTION AND BACKGROUND  </vt:lpstr>
      <vt:lpstr>Cont ….. </vt:lpstr>
      <vt:lpstr>CONT……..</vt:lpstr>
      <vt:lpstr>Theoretical Frameworks</vt:lpstr>
      <vt:lpstr>Cont ……</vt:lpstr>
      <vt:lpstr>Cont.…..</vt:lpstr>
      <vt:lpstr>Eco-systems Theory</vt:lpstr>
      <vt:lpstr>CONT..</vt:lpstr>
      <vt:lpstr>CONT..</vt:lpstr>
      <vt:lpstr>Material and Methods </vt:lpstr>
      <vt:lpstr>Cont…..</vt:lpstr>
      <vt:lpstr>The results </vt:lpstr>
      <vt:lpstr>Cont..</vt:lpstr>
      <vt:lpstr>Cont (results)…..</vt:lpstr>
      <vt:lpstr>The results  (cont…)</vt:lpstr>
      <vt:lpstr> </vt:lpstr>
      <vt:lpstr>Cont….</vt:lpstr>
      <vt:lpstr> Conclusions and recommendations</vt:lpstr>
      <vt:lpstr>Cont…..</vt:lpstr>
      <vt:lpstr>Cont…..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CERTIFICATE IN HIGHER EDUCATION MANAGEMENT INTAKE</dc:title>
  <dc:creator>Fulufhelo Nonge</dc:creator>
  <cp:lastModifiedBy>Jimmy Budeli</cp:lastModifiedBy>
  <cp:revision>73</cp:revision>
  <dcterms:created xsi:type="dcterms:W3CDTF">2013-08-15T10:54:36Z</dcterms:created>
  <dcterms:modified xsi:type="dcterms:W3CDTF">2023-09-28T21:42:09Z</dcterms:modified>
</cp:coreProperties>
</file>