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363" r:id="rId3"/>
    <p:sldId id="364" r:id="rId4"/>
    <p:sldId id="365" r:id="rId5"/>
    <p:sldId id="366" r:id="rId6"/>
    <p:sldId id="367" r:id="rId7"/>
    <p:sldId id="371" r:id="rId8"/>
    <p:sldId id="266" r:id="rId9"/>
  </p:sldIdLst>
  <p:sldSz cx="18288000" cy="10287000"/>
  <p:notesSz cx="18288000" cy="10287000"/>
  <p:embeddedFontLst>
    <p:embeddedFont>
      <p:font typeface="Abadi" panose="020B0604020104020204" pitchFamily="34" charset="0"/>
      <p:regular r:id="rId11"/>
    </p:embeddedFont>
    <p:embeddedFont>
      <p:font typeface="Aharoni" panose="02010803020104030203" pitchFamily="2" charset="-79"/>
      <p:bold r:id="rId12"/>
    </p:embeddedFont>
    <p:embeddedFont>
      <p:font typeface="Arial Rounded MT Bold" panose="020F0704030504030204" pitchFamily="34" charset="0"/>
      <p:regular r:id="rId13"/>
    </p:embeddedFon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" panose="020B0604020202020204" charset="0"/>
      <p:regular r:id="rId22"/>
      <p:bold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29E76-116F-4E8C-929C-1264FA006FB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36C051A6-6923-48AF-BFA6-81CE9349481E}">
      <dgm:prSet custT="1"/>
      <dgm:spPr/>
      <dgm:t>
        <a:bodyPr/>
        <a:lstStyle/>
        <a:p>
          <a:pPr algn="ctr"/>
          <a:r>
            <a:rPr lang="en-ZA" sz="4800" b="1" dirty="0">
              <a:solidFill>
                <a:srgbClr val="FFFF00"/>
              </a:solidFill>
              <a:latin typeface="Arial Rounded MT Bold" panose="020F0704030504030204" pitchFamily="34" charset="0"/>
            </a:rPr>
            <a:t>THIS RESEARCH STUDY (PHD)</a:t>
          </a:r>
        </a:p>
      </dgm:t>
    </dgm:pt>
    <dgm:pt modelId="{363FDA11-FFA1-4EB3-BEC5-E4FA26727058}" type="sibTrans" cxnId="{5C91D697-1222-4D56-932D-F1AFFA98035E}">
      <dgm:prSet/>
      <dgm:spPr/>
      <dgm:t>
        <a:bodyPr/>
        <a:lstStyle/>
        <a:p>
          <a:endParaRPr lang="en-ZA"/>
        </a:p>
      </dgm:t>
    </dgm:pt>
    <dgm:pt modelId="{9B472A85-1309-4E6C-8660-31E9089D7448}" type="parTrans" cxnId="{5C91D697-1222-4D56-932D-F1AFFA98035E}">
      <dgm:prSet/>
      <dgm:spPr/>
      <dgm:t>
        <a:bodyPr/>
        <a:lstStyle/>
        <a:p>
          <a:endParaRPr lang="en-ZA"/>
        </a:p>
      </dgm:t>
    </dgm:pt>
    <dgm:pt modelId="{856B16B4-D032-4FC7-8E12-1D5FF4EA5E8E}" type="pres">
      <dgm:prSet presAssocID="{DAB29E76-116F-4E8C-929C-1264FA006FB1}" presName="linear" presStyleCnt="0">
        <dgm:presLayoutVars>
          <dgm:animLvl val="lvl"/>
          <dgm:resizeHandles val="exact"/>
        </dgm:presLayoutVars>
      </dgm:prSet>
      <dgm:spPr/>
    </dgm:pt>
    <dgm:pt modelId="{BB6599D7-A7D2-402D-8E5D-A0910AC68C29}" type="pres">
      <dgm:prSet presAssocID="{36C051A6-6923-48AF-BFA6-81CE9349481E}" presName="parentText" presStyleLbl="node1" presStyleIdx="0" presStyleCnt="1" custLinFactY="-14819" custLinFactNeighborY="-100000">
        <dgm:presLayoutVars>
          <dgm:chMax val="0"/>
          <dgm:bulletEnabled val="1"/>
        </dgm:presLayoutVars>
      </dgm:prSet>
      <dgm:spPr/>
    </dgm:pt>
  </dgm:ptLst>
  <dgm:cxnLst>
    <dgm:cxn modelId="{712B5F8C-7EC8-487A-AFF0-4B9BEC0D7AD0}" type="presOf" srcId="{36C051A6-6923-48AF-BFA6-81CE9349481E}" destId="{BB6599D7-A7D2-402D-8E5D-A0910AC68C29}" srcOrd="0" destOrd="0" presId="urn:microsoft.com/office/officeart/2005/8/layout/vList2"/>
    <dgm:cxn modelId="{5C91D697-1222-4D56-932D-F1AFFA98035E}" srcId="{DAB29E76-116F-4E8C-929C-1264FA006FB1}" destId="{36C051A6-6923-48AF-BFA6-81CE9349481E}" srcOrd="0" destOrd="0" parTransId="{9B472A85-1309-4E6C-8660-31E9089D7448}" sibTransId="{363FDA11-FFA1-4EB3-BEC5-E4FA26727058}"/>
    <dgm:cxn modelId="{BF70EBEA-39A0-465C-88B8-7E771F665283}" type="presOf" srcId="{DAB29E76-116F-4E8C-929C-1264FA006FB1}" destId="{856B16B4-D032-4FC7-8E12-1D5FF4EA5E8E}" srcOrd="0" destOrd="0" presId="urn:microsoft.com/office/officeart/2005/8/layout/vList2"/>
    <dgm:cxn modelId="{49A5556B-162B-4A27-B083-C7B4FBED7ED9}" type="presParOf" srcId="{856B16B4-D032-4FC7-8E12-1D5FF4EA5E8E}" destId="{BB6599D7-A7D2-402D-8E5D-A0910AC68C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599D7-A7D2-402D-8E5D-A0910AC68C29}">
      <dsp:nvSpPr>
        <dsp:cNvPr id="0" name=""/>
        <dsp:cNvSpPr/>
      </dsp:nvSpPr>
      <dsp:spPr>
        <a:xfrm>
          <a:off x="0" y="0"/>
          <a:ext cx="15425531" cy="11196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800" b="1" kern="1200" dirty="0">
              <a:solidFill>
                <a:srgbClr val="FFFF00"/>
              </a:solidFill>
              <a:latin typeface="Arial Rounded MT Bold" panose="020F0704030504030204" pitchFamily="34" charset="0"/>
            </a:rPr>
            <a:t>THIS RESEARCH STUDY (PHD)</a:t>
          </a:r>
        </a:p>
      </dsp:txBody>
      <dsp:txXfrm>
        <a:off x="54659" y="54659"/>
        <a:ext cx="15316213" cy="101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500734" y="960755"/>
            <a:ext cx="7286530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>
                <a:solidFill>
                  <a:srgbClr val="13110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326157" y="3133008"/>
            <a:ext cx="17351375" cy="61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500734" y="960755"/>
            <a:ext cx="7286530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>
                <a:solidFill>
                  <a:srgbClr val="13110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959862" y="949390"/>
            <a:ext cx="14368275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18288000" cy="1790700"/>
          </a:xfrm>
          <a:custGeom>
            <a:avLst/>
            <a:gdLst/>
            <a:ahLst/>
            <a:cxnLst/>
            <a:rect l="l" t="t" r="r" b="b"/>
            <a:pathLst>
              <a:path w="18288000" h="1790700" extrusionOk="0">
                <a:moveTo>
                  <a:pt x="18288000" y="0"/>
                </a:moveTo>
                <a:lnTo>
                  <a:pt x="0" y="0"/>
                </a:lnTo>
                <a:lnTo>
                  <a:pt x="0" y="1790700"/>
                </a:lnTo>
                <a:lnTo>
                  <a:pt x="18288000" y="17907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F1C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79247"/>
            <a:ext cx="3657599" cy="1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3519" y="9113519"/>
            <a:ext cx="525779" cy="52577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13110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57300" y="3326129"/>
            <a:ext cx="6943090" cy="530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43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500734" y="960755"/>
            <a:ext cx="7286530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rgbClr val="13110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26157" y="3133008"/>
            <a:ext cx="17351375" cy="61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79247"/>
            <a:ext cx="3657599" cy="1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11071" y="210311"/>
            <a:ext cx="1392923" cy="1376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15498605" y="580701"/>
            <a:ext cx="17335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8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</a:t>
            </a:r>
            <a:r>
              <a:rPr lang="en-GB" sz="2200" b="0" i="1" u="none" strike="noStrike" cap="none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Work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-1126" y="2216275"/>
            <a:ext cx="18288000" cy="8084820"/>
          </a:xfrm>
          <a:custGeom>
            <a:avLst/>
            <a:gdLst/>
            <a:ahLst/>
            <a:cxnLst/>
            <a:rect l="l" t="t" r="r" b="b"/>
            <a:pathLst>
              <a:path w="18288000" h="8084820" extrusionOk="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</a:p>
          <a:p>
            <a:r>
              <a:rPr lang="en-ZA" sz="40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0"/>
            <a:ext cx="18288000" cy="2005964"/>
          </a:xfrm>
          <a:custGeom>
            <a:avLst/>
            <a:gdLst/>
            <a:ahLst/>
            <a:cxnLst/>
            <a:rect l="l" t="t" r="r" b="b"/>
            <a:pathLst>
              <a:path w="18288000" h="2005964" extrusionOk="0">
                <a:moveTo>
                  <a:pt x="0" y="2005583"/>
                </a:moveTo>
                <a:lnTo>
                  <a:pt x="18288000" y="2005583"/>
                </a:lnTo>
                <a:lnTo>
                  <a:pt x="18288000" y="0"/>
                </a:lnTo>
                <a:lnTo>
                  <a:pt x="0" y="0"/>
                </a:lnTo>
                <a:lnTo>
                  <a:pt x="0" y="20055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7"/>
          <p:cNvGrpSpPr/>
          <p:nvPr/>
        </p:nvGrpSpPr>
        <p:grpSpPr>
          <a:xfrm>
            <a:off x="0" y="2005583"/>
            <a:ext cx="18288000" cy="8281416"/>
            <a:chOff x="0" y="2005583"/>
            <a:chExt cx="18288000" cy="8281416"/>
          </a:xfrm>
        </p:grpSpPr>
        <p:pic>
          <p:nvPicPr>
            <p:cNvPr id="56" name="Google Shape;56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256020" y="2185537"/>
              <a:ext cx="6030854" cy="8101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7"/>
            <p:cNvSpPr/>
            <p:nvPr/>
          </p:nvSpPr>
          <p:spPr>
            <a:xfrm>
              <a:off x="0" y="2005583"/>
              <a:ext cx="18288000" cy="196850"/>
            </a:xfrm>
            <a:custGeom>
              <a:avLst/>
              <a:gdLst/>
              <a:ahLst/>
              <a:cxnLst/>
              <a:rect l="l" t="t" r="r" b="b"/>
              <a:pathLst>
                <a:path w="18288000" h="196850" extrusionOk="0">
                  <a:moveTo>
                    <a:pt x="18288000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8288000" y="1965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8991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" name="Google Shape;5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496" y="365424"/>
            <a:ext cx="3809999" cy="177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11071" y="335281"/>
            <a:ext cx="1392923" cy="137617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/>
        </p:nvSpPr>
        <p:spPr>
          <a:xfrm>
            <a:off x="15485905" y="662324"/>
            <a:ext cx="175895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</a:t>
            </a:r>
            <a:r>
              <a:rPr lang="en-GB" sz="2200" i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Work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903150" y="6848007"/>
            <a:ext cx="7621270" cy="133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  <a:p>
            <a:pPr marL="62864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4" marR="0" lvl="0" indent="0" algn="l" rtl="0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7" descr="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20538" y="534313"/>
            <a:ext cx="3838472" cy="1261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619917-0E4C-48BD-9BF4-FB7DC2044A0E}"/>
              </a:ext>
            </a:extLst>
          </p:cNvPr>
          <p:cNvSpPr/>
          <p:nvPr/>
        </p:nvSpPr>
        <p:spPr>
          <a:xfrm>
            <a:off x="522250" y="2438631"/>
            <a:ext cx="11596575" cy="7448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ASASWEI NATIONAL SOCIAL WORK</a:t>
            </a:r>
          </a:p>
          <a:p>
            <a:pPr algn="ctr"/>
            <a:r>
              <a:rPr lang="en-US" sz="3600" b="1" dirty="0">
                <a:ln/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CONFERENCE 2023</a:t>
            </a:r>
          </a:p>
          <a:p>
            <a:pPr algn="ctr"/>
            <a:endParaRPr lang="en-US" sz="5400" b="1" cap="none" spc="0" dirty="0">
              <a:ln/>
              <a:solidFill>
                <a:srgbClr val="FFC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ZA" sz="4400" b="1" dirty="0">
                <a:ln/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 work educators and practitioners experiences and perceptions of e-social work training within the South African social work context.</a:t>
            </a:r>
            <a:endParaRPr lang="en-US" sz="4400" b="1" cap="none" spc="0" dirty="0">
              <a:ln/>
              <a:solidFill>
                <a:srgbClr val="FFC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4400" b="1" dirty="0">
              <a:ln/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400" b="1" dirty="0">
                <a:ln/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PRESENTER: Mohamed Redau Safodien</a:t>
            </a:r>
          </a:p>
          <a:p>
            <a:pPr algn="ctr"/>
            <a:endParaRPr lang="en-US" sz="4400" b="1" cap="none" spc="0" dirty="0">
              <a:ln/>
              <a:solidFill>
                <a:srgbClr val="FFC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400" b="1" dirty="0">
                <a:ln/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28 September 2023</a:t>
            </a:r>
            <a:endParaRPr lang="en-US" sz="4400" b="1" cap="none" spc="0" dirty="0">
              <a:ln/>
              <a:solidFill>
                <a:srgbClr val="FFC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790700"/>
            <a:chOff x="0" y="0"/>
            <a:chExt cx="18288000" cy="179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90700"/>
            </a:xfrm>
            <a:custGeom>
              <a:avLst/>
              <a:gdLst/>
              <a:ahLst/>
              <a:cxnLst/>
              <a:rect l="l" t="t" r="r" b="b"/>
              <a:pathLst>
                <a:path w="18288000" h="1790700">
                  <a:moveTo>
                    <a:pt x="18288000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8288000" y="17907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F1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79247"/>
              <a:ext cx="3657599" cy="1711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1071" y="210311"/>
              <a:ext cx="1392923" cy="1376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0"/>
            <a:ext cx="18288000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  <a:spcBef>
                <a:spcPts val="1570"/>
              </a:spcBef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2200" b="1" spc="-5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2200" b="1" spc="-3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776983"/>
            <a:ext cx="18288000" cy="196850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9789F92-98C2-44DC-9DE2-E11821B1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424"/>
            <a:ext cx="3838472" cy="1261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40B6C4-F223-498F-A892-F7F3D7C22E5A}"/>
              </a:ext>
            </a:extLst>
          </p:cNvPr>
          <p:cNvSpPr/>
          <p:nvPr/>
        </p:nvSpPr>
        <p:spPr>
          <a:xfrm>
            <a:off x="695121" y="1915946"/>
            <a:ext cx="17447405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Views from the Profession on Technology and Social Work</a:t>
            </a:r>
            <a:endParaRPr lang="en-US" sz="4800" b="1" dirty="0">
              <a:ln/>
              <a:solidFill>
                <a:srgbClr val="7030A0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09DD2E6-5AA2-49DF-89B7-AFD8EB518354}"/>
              </a:ext>
            </a:extLst>
          </p:cNvPr>
          <p:cNvSpPr txBox="1">
            <a:spLocks/>
          </p:cNvSpPr>
          <p:nvPr/>
        </p:nvSpPr>
        <p:spPr bwMode="auto">
          <a:xfrm>
            <a:off x="76199" y="2514581"/>
            <a:ext cx="12663055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</a:rPr>
              <a:t>Social work practise has traditionally been a person-centred activity that strived on human presence and engagement.  </a:t>
            </a: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According to LaMendola (2010, p.117) </a:t>
            </a:r>
            <a:r>
              <a:rPr kumimoji="0" lang="en-ZA" sz="28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Social work has a need to establish firm footing </a:t>
            </a:r>
            <a:r>
              <a:rPr kumimoji="0" lang="en-ZA" sz="28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</a:rPr>
              <a:t>in all spaces where humans create associations- whether online or offline. It means that social presence is embodied but not contained by physicality.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ZA" sz="2800" b="1" dirty="0">
              <a:solidFill>
                <a:sysClr val="windowText" lastClr="000000"/>
              </a:solidFill>
              <a:latin typeface="Calibri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800" b="1" dirty="0">
                <a:solidFill>
                  <a:srgbClr val="7030A0"/>
                </a:solidFill>
                <a:latin typeface="Calibri"/>
              </a:rPr>
              <a:t>Mayers,Swartz et al (2019, p.477) stated that </a:t>
            </a:r>
            <a:r>
              <a:rPr lang="en-ZA" sz="2800" b="1" dirty="0">
                <a:solidFill>
                  <a:srgbClr val="7030A0"/>
                </a:solidFill>
                <a:highlight>
                  <a:srgbClr val="00FF00"/>
                </a:highlight>
                <a:latin typeface="Calibri"/>
              </a:rPr>
              <a:t>the use of technology is not new to social work. </a:t>
            </a:r>
            <a:r>
              <a:rPr lang="en-ZA" sz="2800" b="1" dirty="0">
                <a:solidFill>
                  <a:srgbClr val="7030A0"/>
                </a:solidFill>
                <a:latin typeface="Calibri"/>
              </a:rPr>
              <a:t>“Starting in the 1950’s with the tape recording, to the 1980’s and the advent of the computer and internet-based technologies social work education has been using , although not always embracing new technologies.”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800" b="1" dirty="0">
                <a:solidFill>
                  <a:srgbClr val="002060"/>
                </a:solidFill>
                <a:latin typeface="Calibri"/>
              </a:rPr>
              <a:t>Blakemore &amp; Agillas (2020,p.204) stated that “Social workers are </a:t>
            </a:r>
            <a:r>
              <a:rPr lang="en-ZA" sz="2800" b="1" dirty="0">
                <a:solidFill>
                  <a:srgbClr val="002060"/>
                </a:solidFill>
                <a:highlight>
                  <a:srgbClr val="00FFFF"/>
                </a:highlight>
                <a:latin typeface="Calibri"/>
              </a:rPr>
              <a:t>being increasingly called upon to utilise online mediums </a:t>
            </a:r>
            <a:r>
              <a:rPr lang="en-ZA" sz="2800" b="1" dirty="0">
                <a:solidFill>
                  <a:srgbClr val="002060"/>
                </a:solidFill>
                <a:latin typeface="Calibri"/>
              </a:rPr>
              <a:t>to interact and intervene with their clients.”</a:t>
            </a:r>
            <a:endParaRPr kumimoji="0" lang="en-ZA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7C098-5E65-4867-9DF1-A0C5E929C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4728" y="2872188"/>
            <a:ext cx="5056908" cy="6632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0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790700"/>
            <a:chOff x="0" y="0"/>
            <a:chExt cx="18288000" cy="179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90700"/>
            </a:xfrm>
            <a:custGeom>
              <a:avLst/>
              <a:gdLst/>
              <a:ahLst/>
              <a:cxnLst/>
              <a:rect l="l" t="t" r="r" b="b"/>
              <a:pathLst>
                <a:path w="18288000" h="1790700">
                  <a:moveTo>
                    <a:pt x="18288000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8288000" y="17907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F1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79247"/>
              <a:ext cx="3657599" cy="1711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1071" y="210311"/>
              <a:ext cx="1392923" cy="1376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0"/>
            <a:ext cx="18288000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  <a:spcBef>
                <a:spcPts val="1570"/>
              </a:spcBef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2200" b="1" spc="-5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2200" b="1" spc="-3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776983"/>
            <a:ext cx="18288000" cy="196850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9789F92-98C2-44DC-9DE2-E11821B1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424"/>
            <a:ext cx="3838472" cy="126172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39D2730-FACB-43C4-B890-FBBB81673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688277"/>
              </p:ext>
            </p:extLst>
          </p:nvPr>
        </p:nvGraphicFramePr>
        <p:xfrm>
          <a:off x="1431234" y="2001008"/>
          <a:ext cx="15425531" cy="113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What is Mixed Methods Research?&lt;br/&gt; — Delve">
            <a:extLst>
              <a:ext uri="{FF2B5EF4-FFF2-40B4-BE49-F238E27FC236}">
                <a16:creationId xmlns:a16="http://schemas.microsoft.com/office/drawing/2014/main" id="{2BFCCA9A-E37A-4614-BB1D-5BA4FCDA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164253"/>
            <a:ext cx="5335147" cy="30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A7DB3-C069-493A-A589-77C0C3245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3324880"/>
            <a:ext cx="4793673" cy="287040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842543-7044-411F-A88E-CCE13C77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71990"/>
              </p:ext>
            </p:extLst>
          </p:nvPr>
        </p:nvGraphicFramePr>
        <p:xfrm>
          <a:off x="11207181" y="3292966"/>
          <a:ext cx="6864427" cy="298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172">
                  <a:extLst>
                    <a:ext uri="{9D8B030D-6E8A-4147-A177-3AD203B41FA5}">
                      <a16:colId xmlns:a16="http://schemas.microsoft.com/office/drawing/2014/main" val="766077916"/>
                    </a:ext>
                  </a:extLst>
                </a:gridCol>
                <a:gridCol w="2457077">
                  <a:extLst>
                    <a:ext uri="{9D8B030D-6E8A-4147-A177-3AD203B41FA5}">
                      <a16:colId xmlns:a16="http://schemas.microsoft.com/office/drawing/2014/main" val="294739009"/>
                    </a:ext>
                  </a:extLst>
                </a:gridCol>
                <a:gridCol w="1235263">
                  <a:extLst>
                    <a:ext uri="{9D8B030D-6E8A-4147-A177-3AD203B41FA5}">
                      <a16:colId xmlns:a16="http://schemas.microsoft.com/office/drawing/2014/main" val="3005443877"/>
                    </a:ext>
                  </a:extLst>
                </a:gridCol>
                <a:gridCol w="1050684">
                  <a:extLst>
                    <a:ext uri="{9D8B030D-6E8A-4147-A177-3AD203B41FA5}">
                      <a16:colId xmlns:a16="http://schemas.microsoft.com/office/drawing/2014/main" val="3471948005"/>
                    </a:ext>
                  </a:extLst>
                </a:gridCol>
                <a:gridCol w="430000">
                  <a:extLst>
                    <a:ext uri="{9D8B030D-6E8A-4147-A177-3AD203B41FA5}">
                      <a16:colId xmlns:a16="http://schemas.microsoft.com/office/drawing/2014/main" val="2948244865"/>
                    </a:ext>
                  </a:extLst>
                </a:gridCol>
                <a:gridCol w="1089231">
                  <a:extLst>
                    <a:ext uri="{9D8B030D-6E8A-4147-A177-3AD203B41FA5}">
                      <a16:colId xmlns:a16="http://schemas.microsoft.com/office/drawing/2014/main" val="1000379546"/>
                    </a:ext>
                  </a:extLst>
                </a:gridCol>
              </a:tblGrid>
              <a:tr h="227655">
                <a:tc gridSpan="6"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00"/>
                        </a:spcAft>
                      </a:pPr>
                      <a:r>
                        <a:rPr lang="en-ZA" sz="2400" b="1" dirty="0">
                          <a:effectLst/>
                          <a:highlight>
                            <a:srgbClr val="FFFF00"/>
                          </a:highlight>
                        </a:rPr>
                        <a:t>PERIOD OF QUALITATIVE DATA COLLECTION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58428"/>
                  </a:ext>
                </a:extLst>
              </a:tr>
              <a:tr h="466552">
                <a:tc gridSpan="2"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25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ZA" sz="1400" dirty="0">
                          <a:effectLst/>
                        </a:rPr>
                        <a:t>Frequency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ZA" sz="1400" dirty="0">
                          <a:effectLst/>
                        </a:rPr>
                        <a:t>Percent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105165873"/>
                  </a:ext>
                </a:extLst>
              </a:tr>
              <a:tr h="466552">
                <a:tc rowSpan="5"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SEPTEMBER 2022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7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31.8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595318754"/>
                  </a:ext>
                </a:extLst>
              </a:tr>
              <a:tr h="4665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>
                          <a:effectLst/>
                        </a:rPr>
                        <a:t>OCTOBER 2022</a:t>
                      </a:r>
                      <a:endParaRPr lang="en-Z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4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18.2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96076018"/>
                  </a:ext>
                </a:extLst>
              </a:tr>
              <a:tr h="4665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>
                          <a:effectLst/>
                        </a:rPr>
                        <a:t>NOVEMBER 2022</a:t>
                      </a:r>
                      <a:endParaRPr lang="en-Z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>
                          <a:effectLst/>
                        </a:rPr>
                        <a:t>8</a:t>
                      </a:r>
                      <a:endParaRPr lang="en-Z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36.4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82248249"/>
                  </a:ext>
                </a:extLst>
              </a:tr>
              <a:tr h="4665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>
                          <a:effectLst/>
                        </a:rPr>
                        <a:t>DECEMBER 2022</a:t>
                      </a:r>
                      <a:endParaRPr lang="en-Z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>
                          <a:effectLst/>
                        </a:rPr>
                        <a:t>3</a:t>
                      </a:r>
                      <a:endParaRPr lang="en-Z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13.6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429828002"/>
                  </a:ext>
                </a:extLst>
              </a:tr>
              <a:tr h="2276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>
                          <a:effectLst/>
                        </a:rPr>
                        <a:t>Total</a:t>
                      </a:r>
                      <a:endParaRPr lang="en-Z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22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1800" b="1" dirty="0">
                          <a:effectLst/>
                        </a:rPr>
                        <a:t>100.0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5254249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E093AA-B6C4-43B2-B679-169B58E7F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581"/>
              </p:ext>
            </p:extLst>
          </p:nvPr>
        </p:nvGraphicFramePr>
        <p:xfrm>
          <a:off x="748144" y="6705601"/>
          <a:ext cx="5335146" cy="2576943"/>
        </p:xfrm>
        <a:graphic>
          <a:graphicData uri="http://schemas.openxmlformats.org/drawingml/2006/table">
            <a:tbl>
              <a:tblPr/>
              <a:tblGrid>
                <a:gridCol w="693569">
                  <a:extLst>
                    <a:ext uri="{9D8B030D-6E8A-4147-A177-3AD203B41FA5}">
                      <a16:colId xmlns:a16="http://schemas.microsoft.com/office/drawing/2014/main" val="4038758688"/>
                    </a:ext>
                  </a:extLst>
                </a:gridCol>
                <a:gridCol w="1093669">
                  <a:extLst>
                    <a:ext uri="{9D8B030D-6E8A-4147-A177-3AD203B41FA5}">
                      <a16:colId xmlns:a16="http://schemas.microsoft.com/office/drawing/2014/main" val="1229410971"/>
                    </a:ext>
                  </a:extLst>
                </a:gridCol>
                <a:gridCol w="528215">
                  <a:extLst>
                    <a:ext uri="{9D8B030D-6E8A-4147-A177-3AD203B41FA5}">
                      <a16:colId xmlns:a16="http://schemas.microsoft.com/office/drawing/2014/main" val="2542488311"/>
                    </a:ext>
                  </a:extLst>
                </a:gridCol>
                <a:gridCol w="970997">
                  <a:extLst>
                    <a:ext uri="{9D8B030D-6E8A-4147-A177-3AD203B41FA5}">
                      <a16:colId xmlns:a16="http://schemas.microsoft.com/office/drawing/2014/main" val="455165978"/>
                    </a:ext>
                  </a:extLst>
                </a:gridCol>
                <a:gridCol w="1024348">
                  <a:extLst>
                    <a:ext uri="{9D8B030D-6E8A-4147-A177-3AD203B41FA5}">
                      <a16:colId xmlns:a16="http://schemas.microsoft.com/office/drawing/2014/main" val="30482250"/>
                    </a:ext>
                  </a:extLst>
                </a:gridCol>
                <a:gridCol w="1024348">
                  <a:extLst>
                    <a:ext uri="{9D8B030D-6E8A-4147-A177-3AD203B41FA5}">
                      <a16:colId xmlns:a16="http://schemas.microsoft.com/office/drawing/2014/main" val="2225842243"/>
                    </a:ext>
                  </a:extLst>
                </a:gridCol>
              </a:tblGrid>
              <a:tr h="519983">
                <a:tc gridSpan="6">
                  <a:txBody>
                    <a:bodyPr/>
                    <a:lstStyle/>
                    <a:p>
                      <a:pPr marL="25400" marR="34925" algn="just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00"/>
                        </a:spcAft>
                      </a:pPr>
                      <a:r>
                        <a:rPr lang="en-ZA" sz="20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GENDER OF PARTICIPANTS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4133"/>
                  </a:ext>
                </a:extLst>
              </a:tr>
              <a:tr h="493708">
                <a:tc gridSpan="2"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25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ct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59186"/>
                  </a:ext>
                </a:extLst>
              </a:tr>
              <a:tr h="519983">
                <a:tc rowSpan="3"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90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68.2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62126"/>
                  </a:ext>
                </a:extLst>
              </a:tr>
              <a:tr h="5199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44206"/>
                  </a:ext>
                </a:extLst>
              </a:tr>
              <a:tr h="5232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3492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4925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75"/>
                        </a:spcAft>
                      </a:pPr>
                      <a:r>
                        <a:rPr lang="en-ZA" sz="20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6350" marR="635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88685"/>
                  </a:ext>
                </a:extLst>
              </a:tr>
            </a:tbl>
          </a:graphicData>
        </a:graphic>
      </p:graphicFrame>
      <p:sp>
        <p:nvSpPr>
          <p:cNvPr id="16" name="Callout: Line 15">
            <a:extLst>
              <a:ext uri="{FF2B5EF4-FFF2-40B4-BE49-F238E27FC236}">
                <a16:creationId xmlns:a16="http://schemas.microsoft.com/office/drawing/2014/main" id="{89CA0C2D-B29D-45F1-BF71-60EE5145644B}"/>
              </a:ext>
            </a:extLst>
          </p:cNvPr>
          <p:cNvSpPr/>
          <p:nvPr/>
        </p:nvSpPr>
        <p:spPr>
          <a:xfrm>
            <a:off x="8458200" y="6705601"/>
            <a:ext cx="5167746" cy="2870405"/>
          </a:xfrm>
          <a:prstGeom prst="borderCallout1">
            <a:avLst>
              <a:gd name="adj1" fmla="val 49089"/>
              <a:gd name="adj2" fmla="val -1873"/>
              <a:gd name="adj3" fmla="val 79311"/>
              <a:gd name="adj4" fmla="val -1015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800" b="1" dirty="0"/>
              <a:t>The participants in the qualitative study represented social work educators and social work practitioners. </a:t>
            </a:r>
          </a:p>
          <a:p>
            <a:pPr algn="ctr"/>
            <a:endParaRPr lang="en-ZA" dirty="0"/>
          </a:p>
          <a:p>
            <a:pPr algn="ctr"/>
            <a:r>
              <a:rPr lang="en-ZA" sz="1800" b="1" dirty="0">
                <a:solidFill>
                  <a:srgbClr val="FF0000"/>
                </a:solidFill>
              </a:rPr>
              <a:t>The participants represented all degree levels for social work from BSW to PHD</a:t>
            </a:r>
          </a:p>
          <a:p>
            <a:pPr algn="ctr"/>
            <a:endParaRPr lang="en-ZA" dirty="0"/>
          </a:p>
          <a:p>
            <a:pPr algn="ctr"/>
            <a:r>
              <a:rPr lang="en-ZA" sz="2000" b="1" dirty="0">
                <a:solidFill>
                  <a:srgbClr val="7030A0"/>
                </a:solidFill>
              </a:rPr>
              <a:t>Social Work Experience and Education ranged from 1 year – 40 years.</a:t>
            </a:r>
          </a:p>
          <a:p>
            <a:pPr algn="ctr"/>
            <a:endParaRPr lang="en-ZA" b="1" dirty="0">
              <a:solidFill>
                <a:srgbClr val="7030A0"/>
              </a:solidFill>
            </a:endParaRPr>
          </a:p>
          <a:p>
            <a:pPr algn="ctr"/>
            <a:endParaRPr lang="en-Z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18EE25-DCBF-4CE0-915D-C90E4E3061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91002" y="6705601"/>
            <a:ext cx="4034998" cy="28704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8C145D-CB7A-47EE-BB5B-AC20E7C696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1771" y="6705601"/>
            <a:ext cx="3366429" cy="2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790700"/>
            <a:chOff x="0" y="0"/>
            <a:chExt cx="18288000" cy="179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90700"/>
            </a:xfrm>
            <a:custGeom>
              <a:avLst/>
              <a:gdLst/>
              <a:ahLst/>
              <a:cxnLst/>
              <a:rect l="l" t="t" r="r" b="b"/>
              <a:pathLst>
                <a:path w="18288000" h="1790700">
                  <a:moveTo>
                    <a:pt x="18288000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8288000" y="17907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F1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79247"/>
              <a:ext cx="3657599" cy="1711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1071" y="210311"/>
              <a:ext cx="1392923" cy="1376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0"/>
            <a:ext cx="18288000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  <a:spcBef>
                <a:spcPts val="1570"/>
              </a:spcBef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2200" b="1" spc="-5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2200" b="1" spc="-3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776983"/>
            <a:ext cx="18288000" cy="196850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9789F92-98C2-44DC-9DE2-E11821B1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424"/>
            <a:ext cx="3838472" cy="1261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40B6C4-F223-498F-A892-F7F3D7C22E5A}"/>
              </a:ext>
            </a:extLst>
          </p:cNvPr>
          <p:cNvSpPr/>
          <p:nvPr/>
        </p:nvSpPr>
        <p:spPr>
          <a:xfrm>
            <a:off x="1819014" y="1896133"/>
            <a:ext cx="13588976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</a:rPr>
              <a:t>THEMES AND SUB-THEMES THAT EMERGED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77D720D-AC9D-4B65-8A80-81412503E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18859"/>
              </p:ext>
            </p:extLst>
          </p:nvPr>
        </p:nvGraphicFramePr>
        <p:xfrm>
          <a:off x="1819014" y="2832563"/>
          <a:ext cx="16136477" cy="2681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3236">
                  <a:extLst>
                    <a:ext uri="{9D8B030D-6E8A-4147-A177-3AD203B41FA5}">
                      <a16:colId xmlns:a16="http://schemas.microsoft.com/office/drawing/2014/main" val="1758216676"/>
                    </a:ext>
                  </a:extLst>
                </a:gridCol>
                <a:gridCol w="8953241">
                  <a:extLst>
                    <a:ext uri="{9D8B030D-6E8A-4147-A177-3AD203B41FA5}">
                      <a16:colId xmlns:a16="http://schemas.microsoft.com/office/drawing/2014/main" val="1061527330"/>
                    </a:ext>
                  </a:extLst>
                </a:gridCol>
              </a:tblGrid>
              <a:tr h="885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Impact of the digital era on the social work profession.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A" sz="2000" dirty="0">
                          <a:effectLst/>
                        </a:rPr>
                        <a:t>Positive impact of the digital era.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A" sz="2000" dirty="0">
                          <a:effectLst/>
                        </a:rPr>
                        <a:t>Negative impact of the digital era.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922767"/>
                  </a:ext>
                </a:extLst>
              </a:tr>
              <a:tr h="179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>
                          <a:effectLst/>
                        </a:rPr>
                        <a:t>Social work educators and practitioners understanding of the 4IR.</a:t>
                      </a:r>
                      <a:endParaRPr lang="en-ZA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2.1 Defining or explain 4IR.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2.2 Can AI robots replace social workers?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2.3 Readiness of universities to engage in research and training students for 4IR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91387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1D2ABBF-F2D7-47CC-A326-98BADF696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08765"/>
              </p:ext>
            </p:extLst>
          </p:nvPr>
        </p:nvGraphicFramePr>
        <p:xfrm>
          <a:off x="1819014" y="5860473"/>
          <a:ext cx="16025642" cy="3242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5642">
                  <a:extLst>
                    <a:ext uri="{9D8B030D-6E8A-4147-A177-3AD203B41FA5}">
                      <a16:colId xmlns:a16="http://schemas.microsoft.com/office/drawing/2014/main" val="1066968625"/>
                    </a:ext>
                  </a:extLst>
                </a:gridCol>
              </a:tblGrid>
              <a:tr h="829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solidFill>
                            <a:srgbClr val="FFC000"/>
                          </a:solidFill>
                          <a:effectLst/>
                        </a:rPr>
                        <a:t>Emerging digital technologies that will disrupt traditional social work.</a:t>
                      </a:r>
                      <a:endParaRPr lang="en-ZA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843656"/>
                  </a:ext>
                </a:extLst>
              </a:tr>
              <a:tr h="527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solidFill>
                            <a:srgbClr val="FFC000"/>
                          </a:solidFill>
                          <a:effectLst/>
                        </a:rPr>
                        <a:t>Experience of using e-social work</a:t>
                      </a:r>
                      <a:endParaRPr lang="en-ZA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652857"/>
                  </a:ext>
                </a:extLst>
              </a:tr>
              <a:tr h="527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solidFill>
                            <a:srgbClr val="FFC000"/>
                          </a:solidFill>
                          <a:effectLst/>
                        </a:rPr>
                        <a:t>Emerging digital technological social issues and problems.</a:t>
                      </a:r>
                      <a:endParaRPr lang="en-ZA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091893"/>
                  </a:ext>
                </a:extLst>
              </a:tr>
              <a:tr h="829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solidFill>
                            <a:srgbClr val="FFC000"/>
                          </a:solidFill>
                          <a:effectLst/>
                        </a:rPr>
                        <a:t>Social work educator’s integration of e-social work content in social work curriculum</a:t>
                      </a:r>
                      <a:endParaRPr lang="en-ZA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5464966"/>
                  </a:ext>
                </a:extLst>
              </a:tr>
              <a:tr h="527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solidFill>
                            <a:srgbClr val="FFC000"/>
                          </a:solidFill>
                          <a:effectLst/>
                        </a:rPr>
                        <a:t>Challenges of integrating e-social work practice in South Africa</a:t>
                      </a:r>
                      <a:endParaRPr lang="en-ZA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6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5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790700"/>
            <a:chOff x="0" y="0"/>
            <a:chExt cx="18288000" cy="179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90700"/>
            </a:xfrm>
            <a:custGeom>
              <a:avLst/>
              <a:gdLst/>
              <a:ahLst/>
              <a:cxnLst/>
              <a:rect l="l" t="t" r="r" b="b"/>
              <a:pathLst>
                <a:path w="18288000" h="1790700">
                  <a:moveTo>
                    <a:pt x="18288000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8288000" y="17907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F1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79247"/>
              <a:ext cx="3657599" cy="1711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1071" y="210311"/>
              <a:ext cx="1392923" cy="1376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0"/>
            <a:ext cx="18288000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  <a:spcBef>
                <a:spcPts val="1570"/>
              </a:spcBef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2200" b="1" spc="-5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2200" b="1" spc="-3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804767"/>
            <a:ext cx="18288000" cy="196850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9789F92-98C2-44DC-9DE2-E11821B1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424"/>
            <a:ext cx="3838472" cy="1261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40B6C4-F223-498F-A892-F7F3D7C22E5A}"/>
              </a:ext>
            </a:extLst>
          </p:cNvPr>
          <p:cNvSpPr/>
          <p:nvPr/>
        </p:nvSpPr>
        <p:spPr>
          <a:xfrm>
            <a:off x="184738" y="1951906"/>
            <a:ext cx="1779846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</a:rPr>
              <a:t>SELECTED CONCEPTS THAT EMERGED FROM THE 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365F2-A7C2-4A7E-83E8-C1ECD8FE1ECC}"/>
              </a:ext>
            </a:extLst>
          </p:cNvPr>
          <p:cNvSpPr txBox="1"/>
          <p:nvPr/>
        </p:nvSpPr>
        <p:spPr>
          <a:xfrm>
            <a:off x="377004" y="2930042"/>
            <a:ext cx="17606196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7030A0"/>
                </a:solidFill>
                <a:latin typeface="Abadi" panose="020B0604020104020204" pitchFamily="34" charset="0"/>
              </a:rPr>
              <a:t>E-Social Work: </a:t>
            </a:r>
            <a:r>
              <a:rPr lang="en-ZA" sz="2800" dirty="0">
                <a:latin typeface="Abadi" panose="020B0604020104020204" pitchFamily="34" charset="0"/>
              </a:rPr>
              <a:t>“is described as the relationship with service users that is </a:t>
            </a:r>
            <a:r>
              <a:rPr lang="en-ZA" sz="2800" dirty="0">
                <a:highlight>
                  <a:srgbClr val="FFFF00"/>
                </a:highlight>
                <a:latin typeface="Abadi" panose="020B0604020104020204" pitchFamily="34" charset="0"/>
              </a:rPr>
              <a:t>exclusively mediated by electronic means. (</a:t>
            </a:r>
            <a:r>
              <a:rPr lang="en-ZA" sz="2800" dirty="0">
                <a:latin typeface="Abadi" panose="020B0604020104020204" pitchFamily="34" charset="0"/>
              </a:rPr>
              <a:t>Coleman,2011 and Palaez et.al,2017). E-social work comprises online research, therapy (individual, group and community dynamics), the teaching and training of social workers and the monitoring of social service programmes.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800" dirty="0"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C00000"/>
                </a:solidFill>
                <a:latin typeface="Abadi" panose="020B0604020104020204" pitchFamily="34" charset="0"/>
              </a:rPr>
              <a:t>4IR: Fourth Industrial Revolution-</a:t>
            </a:r>
            <a:r>
              <a:rPr lang="en-ZA" sz="2800" dirty="0">
                <a:latin typeface="Abadi" panose="020B0604020104020204" pitchFamily="34" charset="0"/>
              </a:rPr>
              <a:t>”4IR will entail an interface between human and machines in ways that we have not even imagined.” (Carrim,2022,p.4)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800" dirty="0"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70C0"/>
                </a:solidFill>
                <a:latin typeface="Abadi" panose="020B0604020104020204" pitchFamily="34" charset="0"/>
              </a:rPr>
              <a:t>Bejarano (2023, p.12) examined the use of ARTIFICIAL INTELLIGENCE (AI) in social work practice </a:t>
            </a:r>
            <a:r>
              <a:rPr lang="en-ZA" sz="2800" dirty="0">
                <a:latin typeface="Abadi" panose="020B0604020104020204" pitchFamily="34" charset="0"/>
              </a:rPr>
              <a:t>and defined AI as “a branch of computer science that focuses on the development of intelligent machines capable of performing tasks that typically require human intelligence.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800" dirty="0"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00B050"/>
                </a:solidFill>
                <a:latin typeface="Abadi" panose="020B0604020104020204" pitchFamily="34" charset="0"/>
              </a:rPr>
              <a:t>Technostress- refers to stress caused by different types of technology. (Scaramuzzino et al,2023)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800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7030A0"/>
                </a:solidFill>
                <a:latin typeface="Abadi" panose="020B0604020104020204" pitchFamily="34" charset="0"/>
              </a:rPr>
              <a:t>Digital Intimacy: Refers to modes of intimacy generated through digital social media apps and platforms. (Pink, Ferguson &amp; Kelly, 2022)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800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3200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3200" dirty="0"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5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790700"/>
            <a:chOff x="0" y="0"/>
            <a:chExt cx="18288000" cy="179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90700"/>
            </a:xfrm>
            <a:custGeom>
              <a:avLst/>
              <a:gdLst/>
              <a:ahLst/>
              <a:cxnLst/>
              <a:rect l="l" t="t" r="r" b="b"/>
              <a:pathLst>
                <a:path w="18288000" h="1790700">
                  <a:moveTo>
                    <a:pt x="18288000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8288000" y="17907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F1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79247"/>
              <a:ext cx="3657599" cy="1711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1071" y="210311"/>
              <a:ext cx="1392923" cy="1376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0"/>
            <a:ext cx="18288000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  <a:spcBef>
                <a:spcPts val="1570"/>
              </a:spcBef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2200" b="1" spc="-5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2200" b="1" spc="-3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776983"/>
            <a:ext cx="18288000" cy="196850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9789F92-98C2-44DC-9DE2-E11821B1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424"/>
            <a:ext cx="3838472" cy="126172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B2F6264-4FFF-42EC-80AA-BBD18C19B2F4}"/>
              </a:ext>
            </a:extLst>
          </p:cNvPr>
          <p:cNvSpPr txBox="1">
            <a:spLocks/>
          </p:cNvSpPr>
          <p:nvPr/>
        </p:nvSpPr>
        <p:spPr>
          <a:xfrm>
            <a:off x="171449" y="2884751"/>
            <a:ext cx="17804824" cy="212365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n-ZA" sz="3600" b="1" kern="0" dirty="0">
              <a:solidFill>
                <a:sysClr val="windowText" lastClr="000000"/>
              </a:solidFill>
            </a:endParaRPr>
          </a:p>
          <a:p>
            <a:pPr marL="114300" algn="just">
              <a:spcBef>
                <a:spcPct val="0"/>
              </a:spcBef>
            </a:pPr>
            <a:r>
              <a:rPr lang="en-ZA" b="1" kern="0" dirty="0">
                <a:solidFill>
                  <a:sysClr val="windowText" lastClr="000000"/>
                </a:solidFill>
              </a:rPr>
              <a:t>  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ZA" b="1" kern="0" dirty="0">
              <a:solidFill>
                <a:sysClr val="windowText" lastClr="000000"/>
              </a:solidFill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ZA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288D6-92D5-43C4-8E90-F980E03D2439}"/>
              </a:ext>
            </a:extLst>
          </p:cNvPr>
          <p:cNvSpPr/>
          <p:nvPr/>
        </p:nvSpPr>
        <p:spPr>
          <a:xfrm>
            <a:off x="7238171" y="1920185"/>
            <a:ext cx="523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Some Findings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Scroll: Vertical 18">
            <a:extLst>
              <a:ext uri="{FF2B5EF4-FFF2-40B4-BE49-F238E27FC236}">
                <a16:creationId xmlns:a16="http://schemas.microsoft.com/office/drawing/2014/main" id="{3787CB87-5E94-47F4-B910-6D24FA4EAD16}"/>
              </a:ext>
            </a:extLst>
          </p:cNvPr>
          <p:cNvSpPr/>
          <p:nvPr/>
        </p:nvSpPr>
        <p:spPr>
          <a:xfrm>
            <a:off x="350692" y="2675657"/>
            <a:ext cx="9666144" cy="719294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2400" dirty="0">
              <a:latin typeface="Abadi" panose="020B0604020104020204" pitchFamily="34" charset="0"/>
            </a:endParaRP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E-social work has expanded social work service delivery to meet the current lived experiences of client systems. Emerging techno-social issues and problems.</a:t>
            </a:r>
          </a:p>
          <a:p>
            <a:pPr algn="ctr"/>
            <a:endParaRPr lang="en-ZA" sz="2400" dirty="0">
              <a:latin typeface="Abadi" panose="020B0604020104020204" pitchFamily="34" charset="0"/>
            </a:endParaRP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Varied understanding of 4IR</a:t>
            </a:r>
          </a:p>
          <a:p>
            <a:pPr algn="ctr"/>
            <a:endParaRPr lang="en-ZA" sz="2400" dirty="0">
              <a:latin typeface="Abadi" panose="020B0604020104020204" pitchFamily="34" charset="0"/>
            </a:endParaRP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Covid-19 pandemic accelerated the adoption of </a:t>
            </a: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E-social work.</a:t>
            </a:r>
          </a:p>
          <a:p>
            <a:pPr algn="ctr"/>
            <a:endParaRPr lang="en-ZA" sz="2400" dirty="0">
              <a:latin typeface="Abadi" panose="020B0604020104020204" pitchFamily="34" charset="0"/>
            </a:endParaRP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Impact of digital technologies has created technostress, digital divide, resource challenges for social work in SA.</a:t>
            </a:r>
          </a:p>
          <a:p>
            <a:pPr algn="ctr"/>
            <a:endParaRPr lang="en-ZA" sz="2400" dirty="0">
              <a:latin typeface="Abadi" panose="020B0604020104020204" pitchFamily="34" charset="0"/>
            </a:endParaRP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Technological Generational Gap identified.</a:t>
            </a:r>
          </a:p>
          <a:p>
            <a:pPr algn="ctr"/>
            <a:endParaRPr lang="en-ZA" sz="2400" dirty="0">
              <a:latin typeface="Abadi" panose="020B0604020104020204" pitchFamily="34" charset="0"/>
            </a:endParaRP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E-social work experience was limited. Develop curriculum guidelines to incorporate  e-social work.</a:t>
            </a:r>
          </a:p>
          <a:p>
            <a:pPr algn="ctr"/>
            <a:r>
              <a:rPr lang="en-ZA" sz="2400" dirty="0">
                <a:latin typeface="Abadi" panose="020B0604020104020204" pitchFamily="34" charset="0"/>
              </a:rPr>
              <a:t>Speciality or Generic integration !!!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DFABD-A647-4B92-BF53-326C39ED3818}"/>
              </a:ext>
            </a:extLst>
          </p:cNvPr>
          <p:cNvSpPr/>
          <p:nvPr/>
        </p:nvSpPr>
        <p:spPr>
          <a:xfrm>
            <a:off x="9046152" y="5844482"/>
            <a:ext cx="9070398" cy="402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ZA" sz="2400" b="1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Overall, the participant quotes suggest that while AI may be able to assist social workers in some ways, it cannot replace them entirely. Social work is a complex and unique profession that requires human connection, empathy, and the ability to read nonverbal cues, which AI cannot replicate.</a:t>
            </a:r>
          </a:p>
          <a:p>
            <a:pPr algn="just">
              <a:lnSpc>
                <a:spcPct val="107000"/>
              </a:lnSpc>
            </a:pPr>
            <a:endParaRPr lang="en-ZA" sz="2400" b="1" dirty="0">
              <a:solidFill>
                <a:srgbClr val="0070C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ZA" sz="24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Zhu &amp; Andersen (2022,p. 824)</a:t>
            </a:r>
          </a:p>
          <a:p>
            <a:pPr algn="ctr">
              <a:lnSpc>
                <a:spcPct val="107000"/>
              </a:lnSpc>
            </a:pPr>
            <a:r>
              <a:rPr lang="en-ZA" sz="2400" b="1" dirty="0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“Social Workers today are professionally obligated to improve their digital competence to enhance their service quality and fulfil people’s expectations </a:t>
            </a:r>
            <a:r>
              <a:rPr lang="en-ZA" sz="24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digital society.”</a:t>
            </a:r>
            <a:endParaRPr lang="en-ZA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111BB25A-EAB5-4070-87D4-F60A388AD32F}"/>
              </a:ext>
            </a:extLst>
          </p:cNvPr>
          <p:cNvSpPr/>
          <p:nvPr/>
        </p:nvSpPr>
        <p:spPr>
          <a:xfrm>
            <a:off x="9739745" y="2564983"/>
            <a:ext cx="8376805" cy="285214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2400" dirty="0"/>
          </a:p>
          <a:p>
            <a:pPr algn="ctr"/>
            <a:r>
              <a:rPr lang="en-ZA" sz="2400" dirty="0"/>
              <a:t>I'm not having a conversation with a vacuum cleaner. </a:t>
            </a:r>
          </a:p>
          <a:p>
            <a:pPr algn="ctr"/>
            <a:r>
              <a:rPr lang="en-ZA" sz="2400" dirty="0"/>
              <a:t>	</a:t>
            </a:r>
          </a:p>
          <a:p>
            <a:pPr algn="ctr"/>
            <a:r>
              <a:rPr lang="en-ZA" sz="2400" dirty="0"/>
              <a:t>If artificial intelligence is able to provide counseling, for example, is there going to be a need for social workers to be trained? </a:t>
            </a:r>
          </a:p>
        </p:txBody>
      </p:sp>
    </p:spTree>
    <p:extLst>
      <p:ext uri="{BB962C8B-B14F-4D97-AF65-F5344CB8AC3E}">
        <p14:creationId xmlns:p14="http://schemas.microsoft.com/office/powerpoint/2010/main" val="378092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790700"/>
            <a:chOff x="0" y="0"/>
            <a:chExt cx="18288000" cy="179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790700"/>
            </a:xfrm>
            <a:custGeom>
              <a:avLst/>
              <a:gdLst/>
              <a:ahLst/>
              <a:cxnLst/>
              <a:rect l="l" t="t" r="r" b="b"/>
              <a:pathLst>
                <a:path w="18288000" h="1790700">
                  <a:moveTo>
                    <a:pt x="18288000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8288000" y="17907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F1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79247"/>
              <a:ext cx="3657599" cy="1711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1071" y="210311"/>
              <a:ext cx="1392923" cy="1376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0"/>
            <a:ext cx="18288000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  <a:spcBef>
                <a:spcPts val="1570"/>
              </a:spcBef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2200" b="1" spc="-5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5498444">
              <a:lnSpc>
                <a:spcPct val="100000"/>
              </a:lnSpc>
            </a:pP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2200" b="1" spc="-3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776983"/>
            <a:ext cx="18288000" cy="196850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9789F92-98C2-44DC-9DE2-E11821B1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424"/>
            <a:ext cx="3838472" cy="1261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40B6C4-F223-498F-A892-F7F3D7C22E5A}"/>
              </a:ext>
            </a:extLst>
          </p:cNvPr>
          <p:cNvSpPr/>
          <p:nvPr/>
        </p:nvSpPr>
        <p:spPr>
          <a:xfrm>
            <a:off x="4554532" y="1896133"/>
            <a:ext cx="811792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</a:rPr>
              <a:t>CONCLUDING COMMENTS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A3F70A-6EAB-4E32-9590-0F4C74E19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18" y="2695767"/>
            <a:ext cx="16556182" cy="7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79247"/>
            <a:ext cx="3657599" cy="1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11071" y="210311"/>
            <a:ext cx="1392923" cy="1376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15498605" y="580701"/>
            <a:ext cx="17335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8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</a:t>
            </a:r>
            <a:r>
              <a:rPr lang="en-GB" sz="2200" i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Work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0" y="-151005"/>
            <a:ext cx="18288000" cy="2421890"/>
          </a:xfrm>
          <a:custGeom>
            <a:avLst/>
            <a:gdLst/>
            <a:ahLst/>
            <a:cxnLst/>
            <a:rect l="l" t="t" r="r" b="b"/>
            <a:pathLst>
              <a:path w="18288000" h="2421890" extrusionOk="0">
                <a:moveTo>
                  <a:pt x="0" y="2421635"/>
                </a:moveTo>
                <a:lnTo>
                  <a:pt x="18288000" y="2421635"/>
                </a:lnTo>
                <a:lnTo>
                  <a:pt x="18288000" y="0"/>
                </a:lnTo>
                <a:lnTo>
                  <a:pt x="0" y="0"/>
                </a:lnTo>
                <a:lnTo>
                  <a:pt x="0" y="2421635"/>
                </a:lnTo>
                <a:close/>
              </a:path>
            </a:pathLst>
          </a:custGeom>
          <a:solidFill>
            <a:srgbClr val="0F1C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02992"/>
            <a:ext cx="18288000" cy="765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" y="204215"/>
            <a:ext cx="3657587" cy="17114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/>
          <p:nvPr/>
        </p:nvSpPr>
        <p:spPr>
          <a:xfrm>
            <a:off x="0" y="2421635"/>
            <a:ext cx="18288000" cy="196850"/>
          </a:xfrm>
          <a:custGeom>
            <a:avLst/>
            <a:gdLst/>
            <a:ahLst/>
            <a:cxnLst/>
            <a:rect l="l" t="t" r="r" b="b"/>
            <a:pathLst>
              <a:path w="18288000" h="196850" extrusionOk="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11071" y="460249"/>
            <a:ext cx="1392923" cy="13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>
            <a:off x="15498605" y="787017"/>
            <a:ext cx="174625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</a:t>
            </a:r>
            <a:r>
              <a:rPr lang="en-GB" sz="2200" i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899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Work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6577325" y="2520060"/>
            <a:ext cx="4400550" cy="124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solidFill>
                  <a:srgbClr val="F8991B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8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6799" y="2701417"/>
            <a:ext cx="7516367" cy="742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 descr="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8593" y="787017"/>
            <a:ext cx="3838472" cy="126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849</Words>
  <Application>Microsoft Office PowerPoint</Application>
  <PresentationFormat>Custom</PresentationFormat>
  <Paragraphs>134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 Rounded MT Bold</vt:lpstr>
      <vt:lpstr>Arial</vt:lpstr>
      <vt:lpstr>Gill Sans</vt:lpstr>
      <vt:lpstr>Segoe UI</vt:lpstr>
      <vt:lpstr>Calibri</vt:lpstr>
      <vt:lpstr>Gill Sans MT</vt:lpstr>
      <vt:lpstr>Aharoni</vt:lpstr>
      <vt:lpstr>Abadi</vt:lpstr>
      <vt:lpstr>Times New Roman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 Safodien</dc:creator>
  <cp:lastModifiedBy>Mohamed  Safodien</cp:lastModifiedBy>
  <cp:revision>59</cp:revision>
  <dcterms:modified xsi:type="dcterms:W3CDTF">2023-09-29T09:52:09Z</dcterms:modified>
</cp:coreProperties>
</file>