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7"/>
  </p:notesMasterIdLst>
  <p:handoutMasterIdLst>
    <p:handoutMasterId r:id="rId18"/>
  </p:handoutMasterIdLst>
  <p:sldIdLst>
    <p:sldId id="410" r:id="rId5"/>
    <p:sldId id="411" r:id="rId6"/>
    <p:sldId id="391" r:id="rId7"/>
    <p:sldId id="412" r:id="rId8"/>
    <p:sldId id="413" r:id="rId9"/>
    <p:sldId id="414" r:id="rId10"/>
    <p:sldId id="415" r:id="rId11"/>
    <p:sldId id="416" r:id="rId12"/>
    <p:sldId id="417" r:id="rId13"/>
    <p:sldId id="418" r:id="rId14"/>
    <p:sldId id="404" r:id="rId15"/>
    <p:sldId id="39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E626F-69F6-48F9-48E2-B54951270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EDBB48-CC38-758A-F740-B40D98CA6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F53F4F-36ED-133D-0808-3A925A2276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18C413-DDC6-AE79-632C-6C9604AEC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18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030FD-6A33-9D6F-8230-E01B6D082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49A307-696B-49F1-BBB0-F22414E38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F005B0-ED20-6AED-49BD-D6C07F91D1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79D27-1976-77D5-06B3-7942AE68C4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9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EFC84-9CE0-3BC3-9D03-0D478F6F0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9C43F2-9A85-5592-C077-0B3A87FD41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F3AEE3-E76A-FD5A-08F2-EC40D326CA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E30D2-3FA7-D623-85B2-EB5F1D72C4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22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5E8F2-3427-3553-D079-9AE4B37D0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A1E7C3-6A95-32FD-6B29-9A0D67FAFC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F02E9D-F708-255C-8669-FA9FBF95B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46639-15DC-FF76-8052-457C3E6C9C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824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7F5F9-4417-4745-BE01-15A9E9F7D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F5B4D-3347-8490-C2AC-B0DE37CD46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93C2C9-0FD5-303A-86A9-938C22D693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619F2-2770-0DD7-4B32-6CF7C005C9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58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84E84-AE04-3A86-AAEA-BC7DD1361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BE6EFF-C1DA-81C8-ABD8-8AC7FE02A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E55733-9CD5-CC1E-EDEF-212445459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A55DB-6534-72B9-8255-B1285C3F2B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59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B7E0A-B041-3228-6481-7A31588F1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133009-E444-ED1A-E9A8-F4E3EAF7AE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B0F09-9B4B-92F6-28C2-AE73AEDC1A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403FE-86F3-D8FA-7711-6797FC0179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650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ASASWEI CONFERENCE 2025 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FF3ECD7-5A75-5F33-1169-3623B9974BD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6F4C76E-A833-8FC1-4A2D-0AA31860CC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9835" y="4568602"/>
            <a:ext cx="5486400" cy="1645920"/>
          </a:xfrm>
        </p:spPr>
        <p:txBody>
          <a:bodyPr/>
          <a:lstStyle/>
          <a:p>
            <a:r>
              <a:rPr lang="en-US" dirty="0"/>
              <a:t>BLOEMFONTEIN - UFS</a:t>
            </a:r>
          </a:p>
          <a:p>
            <a:r>
              <a:rPr lang="en-US" dirty="0"/>
              <a:t>10-12 SEPTEMBER 2025</a:t>
            </a:r>
          </a:p>
          <a:p>
            <a:r>
              <a:rPr lang="en-US" dirty="0"/>
              <a:t>Presenters: Miss Nompumelelo Senamile Khumalo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30" name="Picture 6" descr="Age of Consent Laws in Virginia ...">
            <a:extLst>
              <a:ext uri="{FF2B5EF4-FFF2-40B4-BE49-F238E27FC236}">
                <a16:creationId xmlns:a16="http://schemas.microsoft.com/office/drawing/2014/main" id="{2F8F9BD8-723B-3E48-B631-2D878E248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33400" y="533399"/>
            <a:ext cx="6858001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693E44E-1F1B-92BF-9034-51697572A8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0"/>
            <a:ext cx="4889416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52624-E55A-24B8-6DCF-0BA868D1A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267AFD-88B3-6CEC-CF03-1DB892D53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Role of Social Workers in Preventing Statutory Rape and Child Abuse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B11F3BB-3150-3005-2A21-31BCBB5B1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BDBFB4D-2C41-3F10-C17E-50AD8FFFB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A427F51-E4BD-D078-F01A-03B78E4CF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BAD8081-4BCB-D729-545D-3E9AA854D1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27118A-34DF-2484-2C84-F149DB4E0310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3536950" y="2466270"/>
            <a:ext cx="8805616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Prevention &amp; awareness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programmes on consent, gender norms, peer pressure.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Mandatory reporting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enforce Section 110 of the Children’s Act.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Support to survivors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psychosocial services &amp; advocacy for safe schools.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Collaboration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work with DBE, SAPS, DOJ, DOH, community structures.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Policy alignment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ISDM (2006), VCANE Protocol, White Paper on Families (2013).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School reintegration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support pregnant learners (DBE Policy 2021).</a:t>
            </a:r>
          </a:p>
        </p:txBody>
      </p:sp>
    </p:spTree>
    <p:extLst>
      <p:ext uri="{BB962C8B-B14F-4D97-AF65-F5344CB8AC3E}">
        <p14:creationId xmlns:p14="http://schemas.microsoft.com/office/powerpoint/2010/main" val="3710371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r>
              <a:rPr lang="en-US" dirty="0"/>
              <a:t>RECOMENDATIONS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1AFE83B-3250-02F4-283C-84B1098BCEE8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595313" y="2809963"/>
            <a:ext cx="8523487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Intensify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prevention programmes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schools &amp; communities.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Train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mandatory reporters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on consent laws.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Raise awareness of health, social &amp; legal dangers of age-disparate relationships.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Create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safe environments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at home, schools &amp; online.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Promote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child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empowerment dialogues.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Drive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social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behaviour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change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with traditional &amp; faith leaders.</a:t>
            </a:r>
          </a:p>
        </p:txBody>
      </p:sp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E9EE2ECA-670B-1DFF-1B90-24EF89949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444933"/>
            <a:ext cx="11003067" cy="557403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ts val="3887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THEME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Advancing Social and Environmental Justice, Peace building, and Sustainable Development through teaching, research and practice.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SUB-THEME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Social Work and the Achievement of Sustainable Development Goals (SDGs)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TOPIC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"Understanding Sexual Consent and Statutory Rape: The Role of Social Work in Endumeni Schools"</a:t>
            </a:r>
            <a:br>
              <a:rPr kumimoji="0" lang="en-US" sz="259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8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Statutory rape often overlooked in child protection.</a:t>
            </a:r>
          </a:p>
          <a:p>
            <a:r>
              <a:rPr lang="en-US" dirty="0"/>
              <a:t>Focus usually on violent abuse, not consensual but unlawful acts.</a:t>
            </a:r>
          </a:p>
          <a:p>
            <a:r>
              <a:rPr lang="en-US" dirty="0"/>
              <a:t>High schools have learners aged 14 to 24 years (both minors &amp; adults in same space)</a:t>
            </a:r>
          </a:p>
          <a:p>
            <a:r>
              <a:rPr lang="en-US" dirty="0"/>
              <a:t>Raises urgent concerns when older learners engage with minors.</a:t>
            </a:r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93EA1-83B3-4A02-1943-057F9A083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C29875-18CD-ECEE-43C9-52380E1F1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CHILD ABUSE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B0D2B0E-A9AF-9951-271D-8E7431F520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6302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26 852 cases of child abuse &amp; neglect reported (2024/25).</a:t>
            </a:r>
          </a:p>
          <a:p>
            <a:r>
              <a:rPr lang="en-US" dirty="0"/>
              <a:t>Sexual abuse: 9 859 cases (highest across provinces).</a:t>
            </a:r>
          </a:p>
          <a:p>
            <a:r>
              <a:rPr lang="en-US" dirty="0"/>
              <a:t>Deliberate neglect: 9 485 cases.</a:t>
            </a:r>
          </a:p>
          <a:p>
            <a:r>
              <a:rPr lang="en-US" dirty="0"/>
              <a:t>Physical abuse: 3 965 cases.</a:t>
            </a:r>
          </a:p>
          <a:p>
            <a:r>
              <a:rPr lang="en-US" dirty="0"/>
              <a:t>Abandonment: 595 cases.</a:t>
            </a:r>
          </a:p>
          <a:p>
            <a:r>
              <a:rPr lang="en-US" dirty="0"/>
              <a:t>Pregnancies among 10-14 year-olds show deep-rooted sexual exploitation.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CCE373-7B80-F7C3-1CAC-19B6749D4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673F940-8F6A-9DA7-376D-DACDEDB67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F277139-BD3A-579B-0DE6-0D04CEE2B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2E705DA-52ED-3FC2-53A3-AB519DC31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750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A36B0-A794-5290-9F3D-64938C095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C9A409-271E-695D-1B5A-1FFFE10B2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CHILD ABUSE TRENDS IN ENDUMENI LM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4F294BC-8E45-5D99-5D8F-0AB18122AF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6302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10 primary schools/ combined, 6 high schools.</a:t>
            </a:r>
          </a:p>
          <a:p>
            <a:r>
              <a:rPr lang="en-US" dirty="0"/>
              <a:t>40 child abuse cases reported (2024/25).</a:t>
            </a:r>
          </a:p>
          <a:p>
            <a:r>
              <a:rPr lang="en-US" dirty="0"/>
              <a:t>Rural poverty, inequality, weak protective services increase risks.</a:t>
            </a:r>
          </a:p>
          <a:p>
            <a:r>
              <a:rPr lang="en-US" dirty="0"/>
              <a:t>Shows need for stronger prevention, reporting, and intervention.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61E5D8E-67A7-3E7A-79D0-7A3DCDF5B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BF02CCF-62FD-2471-D1F8-E655904BA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8C414A9-EC2F-DA67-E1B5-B36CE3650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EB6F465-128F-F142-4124-970575302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665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A02FE-EEA0-C0A1-0184-0C09B75B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868A92-2FFD-088A-8577-22C46E982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KEY LEGISLATION ON STATUTORY RAPE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50BBA12-F0A3-5CAD-2193-F882C2F6A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9151B0D-5E86-CB34-DDC5-636986D46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3602396-B351-946E-23DB-D52F2FB94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9323597-800F-2968-263A-AC471C34F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" name="Rectangle 2">
            <a:extLst>
              <a:ext uri="{FF2B5EF4-FFF2-40B4-BE49-F238E27FC236}">
                <a16:creationId xmlns:a16="http://schemas.microsoft.com/office/drawing/2014/main" id="{7DFB2C74-E498-7C82-CD95-106C730D3F1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3536950" y="2423309"/>
            <a:ext cx="613501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Sexual Offences Amendment Act (2007):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Age of consent: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16 years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Under 12 = no consent possible.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-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Close-in-age”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defence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for 12–15 year olds.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-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Criminalises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penetrative &amp; non-penetrative acts.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Children’s Act (2005):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Duty of care on parents, educators, social workers.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Mandatory reporting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(Sec 110).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Emphasis on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prevention and early intervention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Protects all children under Section 28 of the Constitution.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96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D25DB-02EF-CBF4-0BD6-547A7C2D4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73838C-2344-7189-0A26-5A61C8CC1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Voices of Learners: Multi-Sectoral Dialogues on Sexual Consent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75DFA0A-1B76-5FDC-3F23-406B8E240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F0EC5B6-965A-8799-5E6B-58EED3C03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30D34A2-5FE6-505C-6424-EAAE5F456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5FDBDB-9077-05A3-BC6B-1C8685E75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" name="Rectangle 2">
            <a:extLst>
              <a:ext uri="{FF2B5EF4-FFF2-40B4-BE49-F238E27FC236}">
                <a16:creationId xmlns:a16="http://schemas.microsoft.com/office/drawing/2014/main" id="{0DD85E92-A64C-BB91-CCD6-E59496668880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3536950" y="2977308"/>
            <a:ext cx="713727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Sexual Offences Amendment Act (2007):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- Initiative of the Local Child Care and Protection Forum.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Partners: DSD, DOH, DBE, DOJ, SAPS, COGTA, SANTACO, Legal Aid, DSR.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Dialogues with 10 high schools/ combined (rural, township, town).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Learners: Grade 8–12, both minors (&lt;18) &amp; adults (18+).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Highlights challenges of age-mixing, exploitation, and dropout.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046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9C44A-3A1C-EB4E-3705-68CBB9CB0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4F0758-5DED-4A40-8EF4-8CC34A24D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DIALOGUE COMMISSION TOPICS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EE9BE6-DC71-9B3A-4A69-742AB6325F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6302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Legal framework &amp; understanding consent.</a:t>
            </a:r>
          </a:p>
          <a:p>
            <a:r>
              <a:rPr lang="en-US" dirty="0"/>
              <a:t>Health &amp; social risks of minor–adult relationships.</a:t>
            </a:r>
          </a:p>
          <a:p>
            <a:r>
              <a:rPr lang="en-US" dirty="0"/>
              <a:t>Age-disparate relationships &amp; power dynamics.</a:t>
            </a:r>
          </a:p>
          <a:p>
            <a:r>
              <a:rPr lang="en-US" dirty="0"/>
              <a:t>Gender norms, respectful relationships &amp; </a:t>
            </a:r>
            <a:r>
              <a:rPr lang="en-US" dirty="0" err="1"/>
              <a:t>behaviour</a:t>
            </a:r>
            <a:r>
              <a:rPr lang="en-US" dirty="0"/>
              <a:t> change.</a:t>
            </a:r>
          </a:p>
          <a:p>
            <a:r>
              <a:rPr lang="en-US" dirty="0"/>
              <a:t>Child protection in schools &amp; communities.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57FF799-7728-17ED-B6D7-D515F962A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9EB9B7B-4F5C-1644-F543-C6948B63E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D76910-BB17-588D-C7A7-051B34135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329497D-1D65-1DBD-AD02-1A1B0D710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2832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DE4FA-66C5-B43A-E7C7-E139020EB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10B070-9DED-AC39-4DA3-E7085EFA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FINDINGS FROM LEARNER DIALOGUES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1573AC-A8CC-BF8B-243D-3FF46162FE8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6302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Learners lack knowledge of sexual consent laws.</a:t>
            </a:r>
          </a:p>
          <a:p>
            <a:r>
              <a:rPr lang="en-US" dirty="0"/>
              <a:t>“Culture” of older learners dating younger learners = socially acceptable.</a:t>
            </a:r>
          </a:p>
          <a:p>
            <a:r>
              <a:rPr lang="en-US" dirty="0"/>
              <a:t>Uniforms obscure age differences.</a:t>
            </a:r>
          </a:p>
          <a:p>
            <a:r>
              <a:rPr lang="en-US" dirty="0"/>
              <a:t>Learners unaware of legal consequences.</a:t>
            </a:r>
          </a:p>
          <a:p>
            <a:r>
              <a:rPr lang="en-US" dirty="0"/>
              <a:t>Peer pressure + family influence </a:t>
            </a:r>
            <a:r>
              <a:rPr lang="en-US" dirty="0" err="1"/>
              <a:t>normalises</a:t>
            </a:r>
            <a:r>
              <a:rPr lang="en-US" dirty="0"/>
              <a:t> abuse.</a:t>
            </a:r>
          </a:p>
          <a:p>
            <a:r>
              <a:rPr lang="en-US" dirty="0"/>
              <a:t>Older boys seek younger girls to “</a:t>
            </a:r>
            <a:r>
              <a:rPr lang="en-US" dirty="0" err="1"/>
              <a:t>mould</a:t>
            </a:r>
            <a:r>
              <a:rPr lang="en-US" dirty="0"/>
              <a:t>” into partners.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ADCFDAF-E2A6-367F-BCF2-74497EBD3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90E6F6D-F564-841D-3330-9AB6AE44F44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EDAB53D-3AD0-B767-C06B-A69AB69B8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2BF7B7-16D7-8E1C-A9C0-8A3281D2C2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933645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{D1341189-5538-4DB2-AF0F-ACF45EE4B4DD}TFd3b75063-ff25-434d-b12c-efeaf07d16c3292f62b5_win32-75a75c970d8e</Template>
  <TotalTime>812</TotalTime>
  <Words>655</Words>
  <Application>Microsoft Office PowerPoint</Application>
  <PresentationFormat>Widescreen</PresentationFormat>
  <Paragraphs>80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Franklin Gothic Demi</vt:lpstr>
      <vt:lpstr>Georgia</vt:lpstr>
      <vt:lpstr>Custom</vt:lpstr>
      <vt:lpstr>ASASWEI CONFERENCE 2025 </vt:lpstr>
      <vt:lpstr>THEME Advancing Social and Environmental Justice, Peace building, and Sustainable Development through teaching, research and practice.   SUB-THEME Social Work and the Achievement of Sustainable Development Goals (SDGs)  TOPIC "Understanding Sexual Consent and Statutory Rape: The Role of Social Work in Endumeni Schools" </vt:lpstr>
      <vt:lpstr>PROBLEM STATEMENT</vt:lpstr>
      <vt:lpstr>CHILD ABUSE OVERVIEW</vt:lpstr>
      <vt:lpstr>CHILD ABUSE TRENDS IN ENDUMENI LM</vt:lpstr>
      <vt:lpstr>KEY LEGISLATION ON STATUTORY RAPE</vt:lpstr>
      <vt:lpstr>Voices of Learners: Multi-Sectoral Dialogues on Sexual Consent</vt:lpstr>
      <vt:lpstr>DIALOGUE COMMISSION TOPICS</vt:lpstr>
      <vt:lpstr>FINDINGS FROM LEARNER DIALOGUES</vt:lpstr>
      <vt:lpstr>Role of Social Workers in Preventing Statutory Rape and Child Abuse</vt:lpstr>
      <vt:lpstr>RECOMENDATIONS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Senamile N. Khumalo</dc:creator>
  <cp:lastModifiedBy>Senamile N. Khumalo</cp:lastModifiedBy>
  <cp:revision>10</cp:revision>
  <dcterms:created xsi:type="dcterms:W3CDTF">2025-09-07T17:55:17Z</dcterms:created>
  <dcterms:modified xsi:type="dcterms:W3CDTF">2025-09-08T19:34:50Z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