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sldIdLst>
    <p:sldId id="256" r:id="rId3"/>
    <p:sldId id="274" r:id="rId4"/>
    <p:sldId id="275" r:id="rId5"/>
    <p:sldId id="276" r:id="rId6"/>
    <p:sldId id="277" r:id="rId7"/>
    <p:sldId id="264" r:id="rId8"/>
    <p:sldId id="2587" r:id="rId9"/>
    <p:sldId id="271" r:id="rId10"/>
    <p:sldId id="282" r:id="rId11"/>
    <p:sldId id="278" r:id="rId12"/>
    <p:sldId id="281" r:id="rId13"/>
    <p:sldId id="280" r:id="rId14"/>
    <p:sldId id="279" r:id="rId15"/>
    <p:sldId id="2581" r:id="rId16"/>
    <p:sldId id="2582" r:id="rId17"/>
    <p:sldId id="2583" r:id="rId18"/>
    <p:sldId id="283" r:id="rId19"/>
    <p:sldId id="2585" r:id="rId20"/>
    <p:sldId id="25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147"/>
    <p:restoredTop sz="94692"/>
  </p:normalViewPr>
  <p:slideViewPr>
    <p:cSldViewPr snapToGrid="0">
      <p:cViewPr varScale="1">
        <p:scale>
          <a:sx n="60" d="100"/>
          <a:sy n="60" d="100"/>
        </p:scale>
        <p:origin x="2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_rels/data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F5E642-8885-400F-9B61-95E9B335936E}" type="doc">
      <dgm:prSet loTypeId="urn:microsoft.com/office/officeart/2005/8/layout/process1" loCatId="process" qsTypeId="urn:microsoft.com/office/officeart/2005/8/quickstyle/simple3" qsCatId="simple" csTypeId="urn:microsoft.com/office/officeart/2005/8/colors/accent3_5" csCatId="accent3" phldr="1"/>
      <dgm:spPr/>
      <dgm:t>
        <a:bodyPr/>
        <a:lstStyle/>
        <a:p>
          <a:endParaRPr lang="en-US"/>
        </a:p>
      </dgm:t>
    </dgm:pt>
    <dgm:pt modelId="{26D9B44B-4ED4-4792-A322-0304BEF5012D}">
      <dgm:prSet/>
      <dgm:spPr/>
      <dgm:t>
        <a:bodyPr/>
        <a:lstStyle/>
        <a:p>
          <a:r>
            <a:rPr lang="en-US" dirty="0"/>
            <a:t>“Three women are murdered in South Africa, daily  — often by someone she knows. Gender-based violence is not only a social crisis, it is a national emergency.“</a:t>
          </a:r>
        </a:p>
      </dgm:t>
    </dgm:pt>
    <dgm:pt modelId="{E149C22E-3443-44E0-8709-D45F18B2635B}" type="parTrans" cxnId="{842DED06-E681-4718-B0C8-0ABEE25AADC2}">
      <dgm:prSet/>
      <dgm:spPr/>
      <dgm:t>
        <a:bodyPr/>
        <a:lstStyle/>
        <a:p>
          <a:endParaRPr lang="en-US"/>
        </a:p>
      </dgm:t>
    </dgm:pt>
    <dgm:pt modelId="{13DA076A-FB44-479C-AF9C-E15F5B6E20E7}" type="sibTrans" cxnId="{842DED06-E681-4718-B0C8-0ABEE25AADC2}">
      <dgm:prSet/>
      <dgm:spPr/>
      <dgm:t>
        <a:bodyPr/>
        <a:lstStyle/>
        <a:p>
          <a:endParaRPr lang="en-US"/>
        </a:p>
      </dgm:t>
    </dgm:pt>
    <dgm:pt modelId="{FE450C48-4AB1-4122-A67D-2409EECF1230}">
      <dgm:prSet/>
      <dgm:spPr/>
      <dgm:t>
        <a:bodyPr/>
        <a:lstStyle/>
        <a:p>
          <a:r>
            <a:rPr lang="en-US" dirty="0"/>
            <a:t>"Imagine a woman trapped in her own home, her cries for help silenced by fear. In that moment of crisis, a single call or text to the Gender-Based Violence Command Centre can be the difference between life and death.“</a:t>
          </a:r>
        </a:p>
      </dgm:t>
    </dgm:pt>
    <dgm:pt modelId="{CE81ECB1-29E3-44E2-9840-D8A9FA1D6374}" type="parTrans" cxnId="{8F2B82C2-709C-4CC2-94D0-F669E6584721}">
      <dgm:prSet/>
      <dgm:spPr/>
      <dgm:t>
        <a:bodyPr/>
        <a:lstStyle/>
        <a:p>
          <a:endParaRPr lang="en-US"/>
        </a:p>
      </dgm:t>
    </dgm:pt>
    <dgm:pt modelId="{084ECE9E-2DAC-4AE4-ACBA-36F46FC37B36}" type="sibTrans" cxnId="{8F2B82C2-709C-4CC2-94D0-F669E6584721}">
      <dgm:prSet/>
      <dgm:spPr/>
      <dgm:t>
        <a:bodyPr/>
        <a:lstStyle/>
        <a:p>
          <a:endParaRPr lang="en-US"/>
        </a:p>
      </dgm:t>
    </dgm:pt>
    <dgm:pt modelId="{ABF50075-9D49-4305-9A23-702ACE07E9C9}">
      <dgm:prSet/>
      <dgm:spPr/>
      <dgm:t>
        <a:bodyPr/>
        <a:lstStyle/>
        <a:p>
          <a:r>
            <a:rPr lang="en-US"/>
            <a:t>"South Africa has one of the highest rates of gender-based violence in the world. It is a crisis that demands not only compassion, but innovation — and that is where the Gender-Based Violence Command Centre steps in."</a:t>
          </a:r>
        </a:p>
      </dgm:t>
    </dgm:pt>
    <dgm:pt modelId="{D0E7CDF0-23EB-4A17-A1FC-8A307CAB5DAC}" type="parTrans" cxnId="{7F269720-78D4-4E1F-812F-471F09E8F713}">
      <dgm:prSet/>
      <dgm:spPr/>
      <dgm:t>
        <a:bodyPr/>
        <a:lstStyle/>
        <a:p>
          <a:endParaRPr lang="en-US"/>
        </a:p>
      </dgm:t>
    </dgm:pt>
    <dgm:pt modelId="{6DB08461-1433-42A7-9641-F6846944C58A}" type="sibTrans" cxnId="{7F269720-78D4-4E1F-812F-471F09E8F713}">
      <dgm:prSet/>
      <dgm:spPr/>
      <dgm:t>
        <a:bodyPr/>
        <a:lstStyle/>
        <a:p>
          <a:endParaRPr lang="en-US"/>
        </a:p>
      </dgm:t>
    </dgm:pt>
    <dgm:pt modelId="{BD7739EE-2350-45F9-BF27-D235D37FD677}" type="pres">
      <dgm:prSet presAssocID="{21F5E642-8885-400F-9B61-95E9B335936E}" presName="Name0" presStyleCnt="0">
        <dgm:presLayoutVars>
          <dgm:dir/>
          <dgm:resizeHandles val="exact"/>
        </dgm:presLayoutVars>
      </dgm:prSet>
      <dgm:spPr/>
    </dgm:pt>
    <dgm:pt modelId="{0A820EA1-43A6-4B6F-BB8C-B3FDE5E2E275}" type="pres">
      <dgm:prSet presAssocID="{26D9B44B-4ED4-4792-A322-0304BEF5012D}" presName="node" presStyleLbl="node1" presStyleIdx="0" presStyleCnt="3">
        <dgm:presLayoutVars>
          <dgm:bulletEnabled val="1"/>
        </dgm:presLayoutVars>
      </dgm:prSet>
      <dgm:spPr/>
    </dgm:pt>
    <dgm:pt modelId="{5C41DDF0-F367-40B7-9B01-441984AC6D12}" type="pres">
      <dgm:prSet presAssocID="{13DA076A-FB44-479C-AF9C-E15F5B6E20E7}" presName="sibTrans" presStyleLbl="sibTrans2D1" presStyleIdx="0" presStyleCnt="2"/>
      <dgm:spPr/>
    </dgm:pt>
    <dgm:pt modelId="{0FBAD604-4705-4F83-ABFD-DAEB281210DF}" type="pres">
      <dgm:prSet presAssocID="{13DA076A-FB44-479C-AF9C-E15F5B6E20E7}" presName="connectorText" presStyleLbl="sibTrans2D1" presStyleIdx="0" presStyleCnt="2"/>
      <dgm:spPr/>
    </dgm:pt>
    <dgm:pt modelId="{9851EC34-F320-4685-BA7A-9137AE8E9D20}" type="pres">
      <dgm:prSet presAssocID="{FE450C48-4AB1-4122-A67D-2409EECF1230}" presName="node" presStyleLbl="node1" presStyleIdx="1" presStyleCnt="3">
        <dgm:presLayoutVars>
          <dgm:bulletEnabled val="1"/>
        </dgm:presLayoutVars>
      </dgm:prSet>
      <dgm:spPr/>
    </dgm:pt>
    <dgm:pt modelId="{C8618831-F253-48A3-A497-BB2D2C1387CA}" type="pres">
      <dgm:prSet presAssocID="{084ECE9E-2DAC-4AE4-ACBA-36F46FC37B36}" presName="sibTrans" presStyleLbl="sibTrans2D1" presStyleIdx="1" presStyleCnt="2"/>
      <dgm:spPr/>
    </dgm:pt>
    <dgm:pt modelId="{6C8478D9-94F8-432C-8D46-3EB6DBDD1AC1}" type="pres">
      <dgm:prSet presAssocID="{084ECE9E-2DAC-4AE4-ACBA-36F46FC37B36}" presName="connectorText" presStyleLbl="sibTrans2D1" presStyleIdx="1" presStyleCnt="2"/>
      <dgm:spPr/>
    </dgm:pt>
    <dgm:pt modelId="{4EFF66D0-BC53-4F17-A504-50ED1E819D04}" type="pres">
      <dgm:prSet presAssocID="{ABF50075-9D49-4305-9A23-702ACE07E9C9}" presName="node" presStyleLbl="node1" presStyleIdx="2" presStyleCnt="3">
        <dgm:presLayoutVars>
          <dgm:bulletEnabled val="1"/>
        </dgm:presLayoutVars>
      </dgm:prSet>
      <dgm:spPr/>
    </dgm:pt>
  </dgm:ptLst>
  <dgm:cxnLst>
    <dgm:cxn modelId="{842DED06-E681-4718-B0C8-0ABEE25AADC2}" srcId="{21F5E642-8885-400F-9B61-95E9B335936E}" destId="{26D9B44B-4ED4-4792-A322-0304BEF5012D}" srcOrd="0" destOrd="0" parTransId="{E149C22E-3443-44E0-8709-D45F18B2635B}" sibTransId="{13DA076A-FB44-479C-AF9C-E15F5B6E20E7}"/>
    <dgm:cxn modelId="{5F9DE116-C675-4717-BB7A-793256C1AA99}" type="presOf" srcId="{084ECE9E-2DAC-4AE4-ACBA-36F46FC37B36}" destId="{C8618831-F253-48A3-A497-BB2D2C1387CA}" srcOrd="0" destOrd="0" presId="urn:microsoft.com/office/officeart/2005/8/layout/process1"/>
    <dgm:cxn modelId="{0F56F41D-C920-45FB-9457-5AC1E6B8EEFE}" type="presOf" srcId="{084ECE9E-2DAC-4AE4-ACBA-36F46FC37B36}" destId="{6C8478D9-94F8-432C-8D46-3EB6DBDD1AC1}" srcOrd="1" destOrd="0" presId="urn:microsoft.com/office/officeart/2005/8/layout/process1"/>
    <dgm:cxn modelId="{7F269720-78D4-4E1F-812F-471F09E8F713}" srcId="{21F5E642-8885-400F-9B61-95E9B335936E}" destId="{ABF50075-9D49-4305-9A23-702ACE07E9C9}" srcOrd="2" destOrd="0" parTransId="{D0E7CDF0-23EB-4A17-A1FC-8A307CAB5DAC}" sibTransId="{6DB08461-1433-42A7-9641-F6846944C58A}"/>
    <dgm:cxn modelId="{A87D7A8B-CBB4-4AA9-90BF-9031A7E0A819}" type="presOf" srcId="{21F5E642-8885-400F-9B61-95E9B335936E}" destId="{BD7739EE-2350-45F9-BF27-D235D37FD677}" srcOrd="0" destOrd="0" presId="urn:microsoft.com/office/officeart/2005/8/layout/process1"/>
    <dgm:cxn modelId="{2E62CF8C-1231-443F-9153-CDEE118BAE49}" type="presOf" srcId="{FE450C48-4AB1-4122-A67D-2409EECF1230}" destId="{9851EC34-F320-4685-BA7A-9137AE8E9D20}" srcOrd="0" destOrd="0" presId="urn:microsoft.com/office/officeart/2005/8/layout/process1"/>
    <dgm:cxn modelId="{8B373B92-09A4-4135-850A-AB77F2D028FD}" type="presOf" srcId="{ABF50075-9D49-4305-9A23-702ACE07E9C9}" destId="{4EFF66D0-BC53-4F17-A504-50ED1E819D04}" srcOrd="0" destOrd="0" presId="urn:microsoft.com/office/officeart/2005/8/layout/process1"/>
    <dgm:cxn modelId="{10A38BAE-5BD0-4D38-858B-A4A4ACA930F9}" type="presOf" srcId="{26D9B44B-4ED4-4792-A322-0304BEF5012D}" destId="{0A820EA1-43A6-4B6F-BB8C-B3FDE5E2E275}" srcOrd="0" destOrd="0" presId="urn:microsoft.com/office/officeart/2005/8/layout/process1"/>
    <dgm:cxn modelId="{8F2B82C2-709C-4CC2-94D0-F669E6584721}" srcId="{21F5E642-8885-400F-9B61-95E9B335936E}" destId="{FE450C48-4AB1-4122-A67D-2409EECF1230}" srcOrd="1" destOrd="0" parTransId="{CE81ECB1-29E3-44E2-9840-D8A9FA1D6374}" sibTransId="{084ECE9E-2DAC-4AE4-ACBA-36F46FC37B36}"/>
    <dgm:cxn modelId="{CFDE03E0-88ED-40E7-88A6-064A5C47BBBD}" type="presOf" srcId="{13DA076A-FB44-479C-AF9C-E15F5B6E20E7}" destId="{0FBAD604-4705-4F83-ABFD-DAEB281210DF}" srcOrd="1" destOrd="0" presId="urn:microsoft.com/office/officeart/2005/8/layout/process1"/>
    <dgm:cxn modelId="{9AD657F8-A45D-4A0C-AEA3-A8CBD9C75186}" type="presOf" srcId="{13DA076A-FB44-479C-AF9C-E15F5B6E20E7}" destId="{5C41DDF0-F367-40B7-9B01-441984AC6D12}" srcOrd="0" destOrd="0" presId="urn:microsoft.com/office/officeart/2005/8/layout/process1"/>
    <dgm:cxn modelId="{B03648BD-5DA3-4A9E-BB97-600911ADDDB0}" type="presParOf" srcId="{BD7739EE-2350-45F9-BF27-D235D37FD677}" destId="{0A820EA1-43A6-4B6F-BB8C-B3FDE5E2E275}" srcOrd="0" destOrd="0" presId="urn:microsoft.com/office/officeart/2005/8/layout/process1"/>
    <dgm:cxn modelId="{73967F01-BD0B-4999-A27E-ED53D03F75DC}" type="presParOf" srcId="{BD7739EE-2350-45F9-BF27-D235D37FD677}" destId="{5C41DDF0-F367-40B7-9B01-441984AC6D12}" srcOrd="1" destOrd="0" presId="urn:microsoft.com/office/officeart/2005/8/layout/process1"/>
    <dgm:cxn modelId="{A35CAB27-4F09-4EFF-B798-9D7551079D5A}" type="presParOf" srcId="{5C41DDF0-F367-40B7-9B01-441984AC6D12}" destId="{0FBAD604-4705-4F83-ABFD-DAEB281210DF}" srcOrd="0" destOrd="0" presId="urn:microsoft.com/office/officeart/2005/8/layout/process1"/>
    <dgm:cxn modelId="{C386C5A8-1754-4F65-808C-DA0B72D60171}" type="presParOf" srcId="{BD7739EE-2350-45F9-BF27-D235D37FD677}" destId="{9851EC34-F320-4685-BA7A-9137AE8E9D20}" srcOrd="2" destOrd="0" presId="urn:microsoft.com/office/officeart/2005/8/layout/process1"/>
    <dgm:cxn modelId="{1B9D2C26-7A3F-44F9-BD34-3F2730924629}" type="presParOf" srcId="{BD7739EE-2350-45F9-BF27-D235D37FD677}" destId="{C8618831-F253-48A3-A497-BB2D2C1387CA}" srcOrd="3" destOrd="0" presId="urn:microsoft.com/office/officeart/2005/8/layout/process1"/>
    <dgm:cxn modelId="{5969F8CE-C5C7-42D7-A39C-393944B2597A}" type="presParOf" srcId="{C8618831-F253-48A3-A497-BB2D2C1387CA}" destId="{6C8478D9-94F8-432C-8D46-3EB6DBDD1AC1}" srcOrd="0" destOrd="0" presId="urn:microsoft.com/office/officeart/2005/8/layout/process1"/>
    <dgm:cxn modelId="{68B45B79-17E1-4477-AB32-D4BC18D39212}" type="presParOf" srcId="{BD7739EE-2350-45F9-BF27-D235D37FD677}" destId="{4EFF66D0-BC53-4F17-A504-50ED1E819D0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87EBC6-0FE2-4F13-B46C-2C43CC75F116}" type="doc">
      <dgm:prSet loTypeId="urn:microsoft.com/office/officeart/2005/8/layout/vList2" loCatId="list" qsTypeId="urn:microsoft.com/office/officeart/2005/8/quickstyle/simple3" qsCatId="simple" csTypeId="urn:microsoft.com/office/officeart/2005/8/colors/accent3_5" csCatId="accent3" phldr="1"/>
      <dgm:spPr/>
      <dgm:t>
        <a:bodyPr/>
        <a:lstStyle/>
        <a:p>
          <a:endParaRPr lang="en-US"/>
        </a:p>
      </dgm:t>
    </dgm:pt>
    <dgm:pt modelId="{20BA5D41-109F-44A9-BA99-9FEF3F0E73A6}">
      <dgm:prSet/>
      <dgm:spPr/>
      <dgm:t>
        <a:bodyPr/>
        <a:lstStyle/>
        <a:p>
          <a:r>
            <a:rPr lang="en-US" dirty="0"/>
            <a:t>The </a:t>
          </a:r>
          <a:r>
            <a:rPr lang="en-US" b="1" dirty="0"/>
            <a:t>Gender-Based Violence Command Centre (GBVCC)</a:t>
          </a:r>
          <a:r>
            <a:rPr lang="en-US" dirty="0"/>
            <a:t> is a flagship initiative of the National Department of Social Development, designed as a 24/7, technology-driven intervention to provide immediate support to victims and survivors of gender-based violence. Its mandate is clear: to </a:t>
          </a:r>
          <a:r>
            <a:rPr lang="en-US" b="1" dirty="0"/>
            <a:t>curb, prevent, and respond</a:t>
          </a:r>
          <a:r>
            <a:rPr lang="en-US" dirty="0"/>
            <a:t> to incidents of GBV through professional social work services delivered in real time.</a:t>
          </a:r>
        </a:p>
      </dgm:t>
    </dgm:pt>
    <dgm:pt modelId="{0BAD1E3B-65A1-4C97-9F9B-208F0D493AEE}" type="parTrans" cxnId="{465C6B6F-A987-44D8-A40E-3B8CA4792CFF}">
      <dgm:prSet/>
      <dgm:spPr/>
      <dgm:t>
        <a:bodyPr/>
        <a:lstStyle/>
        <a:p>
          <a:endParaRPr lang="en-US"/>
        </a:p>
      </dgm:t>
    </dgm:pt>
    <dgm:pt modelId="{86DAE7FF-902B-4049-AEFA-2E282B8737DA}" type="sibTrans" cxnId="{465C6B6F-A987-44D8-A40E-3B8CA4792CFF}">
      <dgm:prSet/>
      <dgm:spPr/>
      <dgm:t>
        <a:bodyPr/>
        <a:lstStyle/>
        <a:p>
          <a:endParaRPr lang="en-US"/>
        </a:p>
      </dgm:t>
    </dgm:pt>
    <dgm:pt modelId="{BCBE4961-803D-428F-B647-71588B41675C}">
      <dgm:prSet/>
      <dgm:spPr/>
      <dgm:t>
        <a:bodyPr/>
        <a:lstStyle/>
        <a:p>
          <a:r>
            <a:rPr lang="en-US" dirty="0"/>
            <a:t>What makes the GBVCC particularly significant is that it represents a </a:t>
          </a:r>
          <a:r>
            <a:rPr lang="en-US" b="1" dirty="0"/>
            <a:t>pioneering government-led innovation</a:t>
          </a:r>
          <a:r>
            <a:rPr lang="en-US" dirty="0"/>
            <a:t> that blends social work expertise with digital technology. At its inception, the Department of Social Development partnered with the private sector—most notably </a:t>
          </a:r>
          <a:r>
            <a:rPr lang="en-US" b="1" dirty="0"/>
            <a:t>Vodacom</a:t>
          </a:r>
          <a:r>
            <a:rPr lang="en-US" dirty="0"/>
            <a:t>, a leading telecommunications provider—to design and implement the infrastructure for the Centre. This collaboration ensured that victims and survivors could access services through multiple digital channels, including </a:t>
          </a:r>
          <a:r>
            <a:rPr lang="en-US" b="1" dirty="0"/>
            <a:t>toll-free lines, SMS, USSD, video-calling, website </a:t>
          </a:r>
          <a:r>
            <a:rPr lang="en-US" dirty="0"/>
            <a:t>and </a:t>
          </a:r>
          <a:r>
            <a:rPr lang="en-US" b="1" dirty="0"/>
            <a:t>online platforms</a:t>
          </a:r>
          <a:r>
            <a:rPr lang="en-US" dirty="0"/>
            <a:t>, making support both </a:t>
          </a:r>
          <a:r>
            <a:rPr lang="en-US" b="1" dirty="0"/>
            <a:t>accessible and immediate</a:t>
          </a:r>
          <a:r>
            <a:rPr lang="en-US" dirty="0"/>
            <a:t>.</a:t>
          </a:r>
        </a:p>
      </dgm:t>
    </dgm:pt>
    <dgm:pt modelId="{CC71D0C5-FC9E-405B-952F-683B18DDD6A4}" type="parTrans" cxnId="{DFB7EF91-0944-416E-9C8A-D3B1DF5AAD32}">
      <dgm:prSet/>
      <dgm:spPr/>
      <dgm:t>
        <a:bodyPr/>
        <a:lstStyle/>
        <a:p>
          <a:endParaRPr lang="en-US"/>
        </a:p>
      </dgm:t>
    </dgm:pt>
    <dgm:pt modelId="{4E26C205-77CA-4067-A490-CCCFD4CA9D53}" type="sibTrans" cxnId="{DFB7EF91-0944-416E-9C8A-D3B1DF5AAD32}">
      <dgm:prSet/>
      <dgm:spPr/>
      <dgm:t>
        <a:bodyPr/>
        <a:lstStyle/>
        <a:p>
          <a:endParaRPr lang="en-US"/>
        </a:p>
      </dgm:t>
    </dgm:pt>
    <dgm:pt modelId="{3125B531-750A-47A6-BA3B-9402C7DEBC89}">
      <dgm:prSet/>
      <dgm:spPr/>
      <dgm:t>
        <a:bodyPr/>
        <a:lstStyle/>
        <a:p>
          <a:r>
            <a:rPr lang="en-US"/>
            <a:t>The GBVCC stands as an important model of how </a:t>
          </a:r>
          <a:r>
            <a:rPr lang="en-US" b="1"/>
            <a:t>public-private partnerships</a:t>
          </a:r>
          <a:r>
            <a:rPr lang="en-US"/>
            <a:t> can transform service delivery in the social sector. It demonstrates how the state can leverage corporate capacity, infrastructure, and innovation to address one of the country’s most pressing social challenges, while embedding professional social work as the backbone of the response.</a:t>
          </a:r>
        </a:p>
      </dgm:t>
    </dgm:pt>
    <dgm:pt modelId="{652499E3-E810-4ECE-8404-19A4496F5FB2}" type="parTrans" cxnId="{6A6892D8-DF73-41CC-B473-F9800449EF7E}">
      <dgm:prSet/>
      <dgm:spPr/>
      <dgm:t>
        <a:bodyPr/>
        <a:lstStyle/>
        <a:p>
          <a:endParaRPr lang="en-US"/>
        </a:p>
      </dgm:t>
    </dgm:pt>
    <dgm:pt modelId="{7F9D0AB6-4EE2-4F13-AADC-472D221AD3E4}" type="sibTrans" cxnId="{6A6892D8-DF73-41CC-B473-F9800449EF7E}">
      <dgm:prSet/>
      <dgm:spPr/>
      <dgm:t>
        <a:bodyPr/>
        <a:lstStyle/>
        <a:p>
          <a:endParaRPr lang="en-US"/>
        </a:p>
      </dgm:t>
    </dgm:pt>
    <dgm:pt modelId="{BB7751E5-025E-4C3C-8564-DC41289C97EF}" type="pres">
      <dgm:prSet presAssocID="{9687EBC6-0FE2-4F13-B46C-2C43CC75F116}" presName="linear" presStyleCnt="0">
        <dgm:presLayoutVars>
          <dgm:animLvl val="lvl"/>
          <dgm:resizeHandles val="exact"/>
        </dgm:presLayoutVars>
      </dgm:prSet>
      <dgm:spPr/>
    </dgm:pt>
    <dgm:pt modelId="{8CA29FA1-8585-49A3-A8A0-5B393B03B02C}" type="pres">
      <dgm:prSet presAssocID="{20BA5D41-109F-44A9-BA99-9FEF3F0E73A6}" presName="parentText" presStyleLbl="node1" presStyleIdx="0" presStyleCnt="3" custLinFactY="4575" custLinFactNeighborX="309" custLinFactNeighborY="100000">
        <dgm:presLayoutVars>
          <dgm:chMax val="0"/>
          <dgm:bulletEnabled val="1"/>
        </dgm:presLayoutVars>
      </dgm:prSet>
      <dgm:spPr/>
    </dgm:pt>
    <dgm:pt modelId="{B3BFC9BE-5ACF-4057-8EDE-C4E06612F835}" type="pres">
      <dgm:prSet presAssocID="{86DAE7FF-902B-4049-AEFA-2E282B8737DA}" presName="spacer" presStyleCnt="0"/>
      <dgm:spPr/>
    </dgm:pt>
    <dgm:pt modelId="{1A191957-2FEB-44DA-821F-746956713BFC}" type="pres">
      <dgm:prSet presAssocID="{BCBE4961-803D-428F-B647-71588B41675C}" presName="parentText" presStyleLbl="node1" presStyleIdx="1" presStyleCnt="3" custScaleX="99893" custScaleY="139021" custLinFactY="681" custLinFactNeighborX="309" custLinFactNeighborY="100000">
        <dgm:presLayoutVars>
          <dgm:chMax val="0"/>
          <dgm:bulletEnabled val="1"/>
        </dgm:presLayoutVars>
      </dgm:prSet>
      <dgm:spPr/>
    </dgm:pt>
    <dgm:pt modelId="{95FED723-AAE3-4D9D-9BD0-CE84C71352EC}" type="pres">
      <dgm:prSet presAssocID="{4E26C205-77CA-4067-A490-CCCFD4CA9D53}" presName="spacer" presStyleCnt="0"/>
      <dgm:spPr/>
    </dgm:pt>
    <dgm:pt modelId="{43F5E93E-C44F-4475-841A-CA4D3A5E8182}" type="pres">
      <dgm:prSet presAssocID="{3125B531-750A-47A6-BA3B-9402C7DEBC89}" presName="parentText" presStyleLbl="node1" presStyleIdx="2" presStyleCnt="3" custLinFactY="4392" custLinFactNeighborX="309" custLinFactNeighborY="100000">
        <dgm:presLayoutVars>
          <dgm:chMax val="0"/>
          <dgm:bulletEnabled val="1"/>
        </dgm:presLayoutVars>
      </dgm:prSet>
      <dgm:spPr/>
    </dgm:pt>
  </dgm:ptLst>
  <dgm:cxnLst>
    <dgm:cxn modelId="{5E90B407-0FEA-4F06-BB28-5A39F543BBDE}" type="presOf" srcId="{9687EBC6-0FE2-4F13-B46C-2C43CC75F116}" destId="{BB7751E5-025E-4C3C-8564-DC41289C97EF}" srcOrd="0" destOrd="0" presId="urn:microsoft.com/office/officeart/2005/8/layout/vList2"/>
    <dgm:cxn modelId="{827B293E-39E7-4227-B672-50EB337F38B1}" type="presOf" srcId="{3125B531-750A-47A6-BA3B-9402C7DEBC89}" destId="{43F5E93E-C44F-4475-841A-CA4D3A5E8182}" srcOrd="0" destOrd="0" presId="urn:microsoft.com/office/officeart/2005/8/layout/vList2"/>
    <dgm:cxn modelId="{465C6B6F-A987-44D8-A40E-3B8CA4792CFF}" srcId="{9687EBC6-0FE2-4F13-B46C-2C43CC75F116}" destId="{20BA5D41-109F-44A9-BA99-9FEF3F0E73A6}" srcOrd="0" destOrd="0" parTransId="{0BAD1E3B-65A1-4C97-9F9B-208F0D493AEE}" sibTransId="{86DAE7FF-902B-4049-AEFA-2E282B8737DA}"/>
    <dgm:cxn modelId="{DFB7EF91-0944-416E-9C8A-D3B1DF5AAD32}" srcId="{9687EBC6-0FE2-4F13-B46C-2C43CC75F116}" destId="{BCBE4961-803D-428F-B647-71588B41675C}" srcOrd="1" destOrd="0" parTransId="{CC71D0C5-FC9E-405B-952F-683B18DDD6A4}" sibTransId="{4E26C205-77CA-4067-A490-CCCFD4CA9D53}"/>
    <dgm:cxn modelId="{41CF3697-631E-4186-B027-C9F46B1CA301}" type="presOf" srcId="{20BA5D41-109F-44A9-BA99-9FEF3F0E73A6}" destId="{8CA29FA1-8585-49A3-A8A0-5B393B03B02C}" srcOrd="0" destOrd="0" presId="urn:microsoft.com/office/officeart/2005/8/layout/vList2"/>
    <dgm:cxn modelId="{7926A09C-7B61-4A89-AC1E-B4E1BD29E58F}" type="presOf" srcId="{BCBE4961-803D-428F-B647-71588B41675C}" destId="{1A191957-2FEB-44DA-821F-746956713BFC}" srcOrd="0" destOrd="0" presId="urn:microsoft.com/office/officeart/2005/8/layout/vList2"/>
    <dgm:cxn modelId="{6A6892D8-DF73-41CC-B473-F9800449EF7E}" srcId="{9687EBC6-0FE2-4F13-B46C-2C43CC75F116}" destId="{3125B531-750A-47A6-BA3B-9402C7DEBC89}" srcOrd="2" destOrd="0" parTransId="{652499E3-E810-4ECE-8404-19A4496F5FB2}" sibTransId="{7F9D0AB6-4EE2-4F13-AADC-472D221AD3E4}"/>
    <dgm:cxn modelId="{375BE28F-78F0-4379-8225-A5BE23B01605}" type="presParOf" srcId="{BB7751E5-025E-4C3C-8564-DC41289C97EF}" destId="{8CA29FA1-8585-49A3-A8A0-5B393B03B02C}" srcOrd="0" destOrd="0" presId="urn:microsoft.com/office/officeart/2005/8/layout/vList2"/>
    <dgm:cxn modelId="{D08D708E-4BD1-4B2D-B015-4345491B7B23}" type="presParOf" srcId="{BB7751E5-025E-4C3C-8564-DC41289C97EF}" destId="{B3BFC9BE-5ACF-4057-8EDE-C4E06612F835}" srcOrd="1" destOrd="0" presId="urn:microsoft.com/office/officeart/2005/8/layout/vList2"/>
    <dgm:cxn modelId="{6994F5E8-3F79-44C7-81CD-FC38C76131F7}" type="presParOf" srcId="{BB7751E5-025E-4C3C-8564-DC41289C97EF}" destId="{1A191957-2FEB-44DA-821F-746956713BFC}" srcOrd="2" destOrd="0" presId="urn:microsoft.com/office/officeart/2005/8/layout/vList2"/>
    <dgm:cxn modelId="{C30A32E9-DA78-4D50-911F-C8D25457A61C}" type="presParOf" srcId="{BB7751E5-025E-4C3C-8564-DC41289C97EF}" destId="{95FED723-AAE3-4D9D-9BD0-CE84C71352EC}" srcOrd="3" destOrd="0" presId="urn:microsoft.com/office/officeart/2005/8/layout/vList2"/>
    <dgm:cxn modelId="{A312681E-8CA0-4246-A428-CEAC67CA1949}" type="presParOf" srcId="{BB7751E5-025E-4C3C-8564-DC41289C97EF}" destId="{43F5E93E-C44F-4475-841A-CA4D3A5E818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AF8C2F-FBCF-4920-B03B-ABC3193E352D}" type="doc">
      <dgm:prSet loTypeId="urn:microsoft.com/office/officeart/2005/8/layout/list1" loCatId="list" qsTypeId="urn:microsoft.com/office/officeart/2005/8/quickstyle/simple3" qsCatId="simple" csTypeId="urn:microsoft.com/office/officeart/2005/8/colors/accent3_5" csCatId="accent3" phldr="1"/>
      <dgm:spPr/>
      <dgm:t>
        <a:bodyPr/>
        <a:lstStyle/>
        <a:p>
          <a:endParaRPr lang="en-US"/>
        </a:p>
      </dgm:t>
    </dgm:pt>
    <dgm:pt modelId="{83D4F1E6-3A26-48EE-A079-402D0DE12BC1}">
      <dgm:prSet custT="1"/>
      <dgm:spPr/>
      <dgm:t>
        <a:bodyPr/>
        <a:lstStyle/>
        <a:p>
          <a:r>
            <a:rPr lang="en-ZA" sz="2400" b="1" dirty="0"/>
            <a:t>Effectiveness – System Theory </a:t>
          </a:r>
          <a:endParaRPr lang="en-US" sz="2400" dirty="0"/>
        </a:p>
      </dgm:t>
    </dgm:pt>
    <dgm:pt modelId="{AE961DE7-EDD6-4BA1-BA19-5B0B663F75A8}" type="parTrans" cxnId="{1423A90E-A199-46D2-A804-DA8094819617}">
      <dgm:prSet/>
      <dgm:spPr/>
      <dgm:t>
        <a:bodyPr/>
        <a:lstStyle/>
        <a:p>
          <a:endParaRPr lang="en-US"/>
        </a:p>
      </dgm:t>
    </dgm:pt>
    <dgm:pt modelId="{55E1F0D7-996C-4778-AE63-E729D0974911}" type="sibTrans" cxnId="{1423A90E-A199-46D2-A804-DA8094819617}">
      <dgm:prSet/>
      <dgm:spPr/>
      <dgm:t>
        <a:bodyPr/>
        <a:lstStyle/>
        <a:p>
          <a:endParaRPr lang="en-US"/>
        </a:p>
      </dgm:t>
    </dgm:pt>
    <dgm:pt modelId="{5CE9F562-F2B7-44C0-B2C0-1F0E7DDA9D1F}">
      <dgm:prSet custT="1"/>
      <dgm:spPr/>
      <dgm:t>
        <a:bodyPr/>
        <a:lstStyle/>
        <a:p>
          <a:r>
            <a:rPr lang="en-ZA" sz="2400" b="1" dirty="0"/>
            <a:t>Inclusivity – Anti-Oppressive Practise</a:t>
          </a:r>
          <a:endParaRPr lang="en-US" sz="2400" dirty="0"/>
        </a:p>
      </dgm:t>
    </dgm:pt>
    <dgm:pt modelId="{725493F3-78CF-4CB6-812C-6C91950F24D4}" type="parTrans" cxnId="{091A0B17-AEEB-454E-B1A7-0C931E89DBE0}">
      <dgm:prSet/>
      <dgm:spPr/>
      <dgm:t>
        <a:bodyPr/>
        <a:lstStyle/>
        <a:p>
          <a:endParaRPr lang="en-US"/>
        </a:p>
      </dgm:t>
    </dgm:pt>
    <dgm:pt modelId="{BA959B6C-F8FA-49DC-BA93-D258E3873BA8}" type="sibTrans" cxnId="{091A0B17-AEEB-454E-B1A7-0C931E89DBE0}">
      <dgm:prSet/>
      <dgm:spPr/>
      <dgm:t>
        <a:bodyPr/>
        <a:lstStyle/>
        <a:p>
          <a:endParaRPr lang="en-US"/>
        </a:p>
      </dgm:t>
    </dgm:pt>
    <dgm:pt modelId="{7C07319E-29EF-4665-8ECB-80A838C493F5}">
      <dgm:prSet custT="1"/>
      <dgm:spPr/>
      <dgm:t>
        <a:bodyPr/>
        <a:lstStyle/>
        <a:p>
          <a:r>
            <a:rPr lang="en-ZA" sz="2400" b="1" dirty="0"/>
            <a:t>Quality Assurance – Accountability Theory</a:t>
          </a:r>
          <a:endParaRPr lang="en-US" sz="2400" dirty="0"/>
        </a:p>
      </dgm:t>
    </dgm:pt>
    <dgm:pt modelId="{8E8DACF9-6FD9-40B7-9B16-16BAA748120D}" type="parTrans" cxnId="{233D13F7-3608-4EDA-A961-1B0B5CF4D150}">
      <dgm:prSet/>
      <dgm:spPr/>
      <dgm:t>
        <a:bodyPr/>
        <a:lstStyle/>
        <a:p>
          <a:endParaRPr lang="en-US"/>
        </a:p>
      </dgm:t>
    </dgm:pt>
    <dgm:pt modelId="{9723D543-F61D-4DCE-8538-0E0971D94D3D}" type="sibTrans" cxnId="{233D13F7-3608-4EDA-A961-1B0B5CF4D150}">
      <dgm:prSet/>
      <dgm:spPr/>
      <dgm:t>
        <a:bodyPr/>
        <a:lstStyle/>
        <a:p>
          <a:endParaRPr lang="en-US"/>
        </a:p>
      </dgm:t>
    </dgm:pt>
    <dgm:pt modelId="{C941413D-82BB-4D90-8A45-67CDF7A872B6}">
      <dgm:prSet custT="1"/>
      <dgm:spPr/>
      <dgm:t>
        <a:bodyPr/>
        <a:lstStyle/>
        <a:p>
          <a:r>
            <a:rPr lang="en-ZA" sz="2400" b="1" dirty="0"/>
            <a:t>Data Generation – Knowledge to Action </a:t>
          </a:r>
          <a:endParaRPr lang="en-US" sz="2400" dirty="0"/>
        </a:p>
      </dgm:t>
    </dgm:pt>
    <dgm:pt modelId="{C24A2603-0A13-40E7-9CAD-2819BC02353F}" type="parTrans" cxnId="{B12FC0ED-6C98-44DD-B9BD-EB8BFC233978}">
      <dgm:prSet/>
      <dgm:spPr/>
      <dgm:t>
        <a:bodyPr/>
        <a:lstStyle/>
        <a:p>
          <a:endParaRPr lang="en-US"/>
        </a:p>
      </dgm:t>
    </dgm:pt>
    <dgm:pt modelId="{FD8E1E73-1D82-4F29-94CA-203CBCDFB85D}" type="sibTrans" cxnId="{B12FC0ED-6C98-44DD-B9BD-EB8BFC233978}">
      <dgm:prSet/>
      <dgm:spPr/>
      <dgm:t>
        <a:bodyPr/>
        <a:lstStyle/>
        <a:p>
          <a:endParaRPr lang="en-US"/>
        </a:p>
      </dgm:t>
    </dgm:pt>
    <dgm:pt modelId="{A123185E-B520-40D6-A8D7-BF6B50E8A478}">
      <dgm:prSet custT="1"/>
      <dgm:spPr/>
      <dgm:t>
        <a:bodyPr/>
        <a:lstStyle/>
        <a:p>
          <a:r>
            <a:rPr lang="en-ZA" sz="2400" b="1" dirty="0"/>
            <a:t>Capacity – Learning Organisation Theory</a:t>
          </a:r>
          <a:endParaRPr lang="en-US" sz="2400" dirty="0"/>
        </a:p>
      </dgm:t>
    </dgm:pt>
    <dgm:pt modelId="{61D7E2AA-F440-4ED1-B422-D10E15726054}" type="parTrans" cxnId="{6EB47C38-FCF8-44F9-8CB6-DEDB20A95505}">
      <dgm:prSet/>
      <dgm:spPr/>
      <dgm:t>
        <a:bodyPr/>
        <a:lstStyle/>
        <a:p>
          <a:endParaRPr lang="en-US"/>
        </a:p>
      </dgm:t>
    </dgm:pt>
    <dgm:pt modelId="{20020E8F-11E9-49A3-9493-499EF319D264}" type="sibTrans" cxnId="{6EB47C38-FCF8-44F9-8CB6-DEDB20A95505}">
      <dgm:prSet/>
      <dgm:spPr/>
      <dgm:t>
        <a:bodyPr/>
        <a:lstStyle/>
        <a:p>
          <a:endParaRPr lang="en-US"/>
        </a:p>
      </dgm:t>
    </dgm:pt>
    <dgm:pt modelId="{DBDD5890-1BC2-4B94-A6D1-D3D0CC65E0EF}">
      <dgm:prSet custT="1"/>
      <dgm:spPr/>
      <dgm:t>
        <a:bodyPr/>
        <a:lstStyle/>
        <a:p>
          <a:r>
            <a:rPr lang="en-ZA" sz="2400" b="1" dirty="0"/>
            <a:t>Ethics – Deontology Theory</a:t>
          </a:r>
          <a:endParaRPr lang="en-US" sz="2400" dirty="0"/>
        </a:p>
      </dgm:t>
    </dgm:pt>
    <dgm:pt modelId="{798EABB3-1505-464C-BAC1-56B548D8FADF}" type="parTrans" cxnId="{CC0A2824-E26F-492D-BF85-9535E04CD161}">
      <dgm:prSet/>
      <dgm:spPr/>
      <dgm:t>
        <a:bodyPr/>
        <a:lstStyle/>
        <a:p>
          <a:endParaRPr lang="en-US"/>
        </a:p>
      </dgm:t>
    </dgm:pt>
    <dgm:pt modelId="{37A2C06C-29D0-4359-A3B1-6245E258559F}" type="sibTrans" cxnId="{CC0A2824-E26F-492D-BF85-9535E04CD161}">
      <dgm:prSet/>
      <dgm:spPr/>
      <dgm:t>
        <a:bodyPr/>
        <a:lstStyle/>
        <a:p>
          <a:endParaRPr lang="en-US"/>
        </a:p>
      </dgm:t>
    </dgm:pt>
    <dgm:pt modelId="{1A0C6974-4194-47F0-B0EC-A08E1DFC15AE}" type="pres">
      <dgm:prSet presAssocID="{00AF8C2F-FBCF-4920-B03B-ABC3193E352D}" presName="linear" presStyleCnt="0">
        <dgm:presLayoutVars>
          <dgm:dir/>
          <dgm:animLvl val="lvl"/>
          <dgm:resizeHandles val="exact"/>
        </dgm:presLayoutVars>
      </dgm:prSet>
      <dgm:spPr/>
    </dgm:pt>
    <dgm:pt modelId="{B3F25F2E-B680-4663-A683-282FE6151C67}" type="pres">
      <dgm:prSet presAssocID="{83D4F1E6-3A26-48EE-A079-402D0DE12BC1}" presName="parentLin" presStyleCnt="0"/>
      <dgm:spPr/>
    </dgm:pt>
    <dgm:pt modelId="{0BA4BD14-33B2-4E94-8ECF-28DDE3D4693E}" type="pres">
      <dgm:prSet presAssocID="{83D4F1E6-3A26-48EE-A079-402D0DE12BC1}" presName="parentLeftMargin" presStyleLbl="node1" presStyleIdx="0" presStyleCnt="6"/>
      <dgm:spPr/>
    </dgm:pt>
    <dgm:pt modelId="{67588F82-5A0D-4755-BD30-865504611AFF}" type="pres">
      <dgm:prSet presAssocID="{83D4F1E6-3A26-48EE-A079-402D0DE12BC1}" presName="parentText" presStyleLbl="node1" presStyleIdx="0" presStyleCnt="6">
        <dgm:presLayoutVars>
          <dgm:chMax val="0"/>
          <dgm:bulletEnabled val="1"/>
        </dgm:presLayoutVars>
      </dgm:prSet>
      <dgm:spPr/>
    </dgm:pt>
    <dgm:pt modelId="{1A12593B-7A37-4F93-BB6B-BF9EB323B42E}" type="pres">
      <dgm:prSet presAssocID="{83D4F1E6-3A26-48EE-A079-402D0DE12BC1}" presName="negativeSpace" presStyleCnt="0"/>
      <dgm:spPr/>
    </dgm:pt>
    <dgm:pt modelId="{461264E5-0526-4B4A-9ABD-6A9221978438}" type="pres">
      <dgm:prSet presAssocID="{83D4F1E6-3A26-48EE-A079-402D0DE12BC1}" presName="childText" presStyleLbl="conFgAcc1" presStyleIdx="0" presStyleCnt="6">
        <dgm:presLayoutVars>
          <dgm:bulletEnabled val="1"/>
        </dgm:presLayoutVars>
      </dgm:prSet>
      <dgm:spPr/>
    </dgm:pt>
    <dgm:pt modelId="{835FFA4C-4573-4DE4-BE12-C233B3A91D9E}" type="pres">
      <dgm:prSet presAssocID="{55E1F0D7-996C-4778-AE63-E729D0974911}" presName="spaceBetweenRectangles" presStyleCnt="0"/>
      <dgm:spPr/>
    </dgm:pt>
    <dgm:pt modelId="{BFCBD0B7-06E0-42ED-A2F0-3506AC008E4C}" type="pres">
      <dgm:prSet presAssocID="{5CE9F562-F2B7-44C0-B2C0-1F0E7DDA9D1F}" presName="parentLin" presStyleCnt="0"/>
      <dgm:spPr/>
    </dgm:pt>
    <dgm:pt modelId="{4E8902C4-A26F-458F-B372-67B890C46C26}" type="pres">
      <dgm:prSet presAssocID="{5CE9F562-F2B7-44C0-B2C0-1F0E7DDA9D1F}" presName="parentLeftMargin" presStyleLbl="node1" presStyleIdx="0" presStyleCnt="6"/>
      <dgm:spPr/>
    </dgm:pt>
    <dgm:pt modelId="{C1FE3EB6-A99B-4EA9-96AD-DE6439BC6490}" type="pres">
      <dgm:prSet presAssocID="{5CE9F562-F2B7-44C0-B2C0-1F0E7DDA9D1F}" presName="parentText" presStyleLbl="node1" presStyleIdx="1" presStyleCnt="6">
        <dgm:presLayoutVars>
          <dgm:chMax val="0"/>
          <dgm:bulletEnabled val="1"/>
        </dgm:presLayoutVars>
      </dgm:prSet>
      <dgm:spPr/>
    </dgm:pt>
    <dgm:pt modelId="{6F5D5E3F-C7EF-45C7-8C26-6897D09B5FED}" type="pres">
      <dgm:prSet presAssocID="{5CE9F562-F2B7-44C0-B2C0-1F0E7DDA9D1F}" presName="negativeSpace" presStyleCnt="0"/>
      <dgm:spPr/>
    </dgm:pt>
    <dgm:pt modelId="{9B657766-B90C-4A16-A17F-8C1D97A22F65}" type="pres">
      <dgm:prSet presAssocID="{5CE9F562-F2B7-44C0-B2C0-1F0E7DDA9D1F}" presName="childText" presStyleLbl="conFgAcc1" presStyleIdx="1" presStyleCnt="6">
        <dgm:presLayoutVars>
          <dgm:bulletEnabled val="1"/>
        </dgm:presLayoutVars>
      </dgm:prSet>
      <dgm:spPr/>
    </dgm:pt>
    <dgm:pt modelId="{92479C94-93A3-4B2B-A5D5-599B79BDD2EB}" type="pres">
      <dgm:prSet presAssocID="{BA959B6C-F8FA-49DC-BA93-D258E3873BA8}" presName="spaceBetweenRectangles" presStyleCnt="0"/>
      <dgm:spPr/>
    </dgm:pt>
    <dgm:pt modelId="{AC1DFF21-27A0-4F41-9581-91F08B6145F4}" type="pres">
      <dgm:prSet presAssocID="{7C07319E-29EF-4665-8ECB-80A838C493F5}" presName="parentLin" presStyleCnt="0"/>
      <dgm:spPr/>
    </dgm:pt>
    <dgm:pt modelId="{C6F931FF-E7E2-4E9E-95FA-50585D9BE34E}" type="pres">
      <dgm:prSet presAssocID="{7C07319E-29EF-4665-8ECB-80A838C493F5}" presName="parentLeftMargin" presStyleLbl="node1" presStyleIdx="1" presStyleCnt="6"/>
      <dgm:spPr/>
    </dgm:pt>
    <dgm:pt modelId="{3300DFD4-D96F-49EC-A643-C32E02B26196}" type="pres">
      <dgm:prSet presAssocID="{7C07319E-29EF-4665-8ECB-80A838C493F5}" presName="parentText" presStyleLbl="node1" presStyleIdx="2" presStyleCnt="6">
        <dgm:presLayoutVars>
          <dgm:chMax val="0"/>
          <dgm:bulletEnabled val="1"/>
        </dgm:presLayoutVars>
      </dgm:prSet>
      <dgm:spPr/>
    </dgm:pt>
    <dgm:pt modelId="{B9174DA9-36B9-4C0E-BFFB-06E2B20FE312}" type="pres">
      <dgm:prSet presAssocID="{7C07319E-29EF-4665-8ECB-80A838C493F5}" presName="negativeSpace" presStyleCnt="0"/>
      <dgm:spPr/>
    </dgm:pt>
    <dgm:pt modelId="{9E9B49C9-B51B-4D67-BA92-E9F0F5CE5F75}" type="pres">
      <dgm:prSet presAssocID="{7C07319E-29EF-4665-8ECB-80A838C493F5}" presName="childText" presStyleLbl="conFgAcc1" presStyleIdx="2" presStyleCnt="6">
        <dgm:presLayoutVars>
          <dgm:bulletEnabled val="1"/>
        </dgm:presLayoutVars>
      </dgm:prSet>
      <dgm:spPr/>
    </dgm:pt>
    <dgm:pt modelId="{D74DF4D9-2994-43E3-A44D-BC2378A90F32}" type="pres">
      <dgm:prSet presAssocID="{9723D543-F61D-4DCE-8538-0E0971D94D3D}" presName="spaceBetweenRectangles" presStyleCnt="0"/>
      <dgm:spPr/>
    </dgm:pt>
    <dgm:pt modelId="{12E5BB77-A329-4B14-A6A2-DFC50C66C944}" type="pres">
      <dgm:prSet presAssocID="{C941413D-82BB-4D90-8A45-67CDF7A872B6}" presName="parentLin" presStyleCnt="0"/>
      <dgm:spPr/>
    </dgm:pt>
    <dgm:pt modelId="{1CFA0E6D-FC59-4A04-9253-36AA130F159B}" type="pres">
      <dgm:prSet presAssocID="{C941413D-82BB-4D90-8A45-67CDF7A872B6}" presName="parentLeftMargin" presStyleLbl="node1" presStyleIdx="2" presStyleCnt="6"/>
      <dgm:spPr/>
    </dgm:pt>
    <dgm:pt modelId="{CDA6B287-2A5A-46B9-A49F-6ACEDD5B19AF}" type="pres">
      <dgm:prSet presAssocID="{C941413D-82BB-4D90-8A45-67CDF7A872B6}" presName="parentText" presStyleLbl="node1" presStyleIdx="3" presStyleCnt="6">
        <dgm:presLayoutVars>
          <dgm:chMax val="0"/>
          <dgm:bulletEnabled val="1"/>
        </dgm:presLayoutVars>
      </dgm:prSet>
      <dgm:spPr/>
    </dgm:pt>
    <dgm:pt modelId="{2BDCD07C-6914-4212-ADC7-FBACF1988545}" type="pres">
      <dgm:prSet presAssocID="{C941413D-82BB-4D90-8A45-67CDF7A872B6}" presName="negativeSpace" presStyleCnt="0"/>
      <dgm:spPr/>
    </dgm:pt>
    <dgm:pt modelId="{EC3E0658-E5D5-4CDB-8DDC-5444D90AAB1B}" type="pres">
      <dgm:prSet presAssocID="{C941413D-82BB-4D90-8A45-67CDF7A872B6}" presName="childText" presStyleLbl="conFgAcc1" presStyleIdx="3" presStyleCnt="6">
        <dgm:presLayoutVars>
          <dgm:bulletEnabled val="1"/>
        </dgm:presLayoutVars>
      </dgm:prSet>
      <dgm:spPr/>
    </dgm:pt>
    <dgm:pt modelId="{50D7E914-AFC4-408C-A94B-57E3FDA33E09}" type="pres">
      <dgm:prSet presAssocID="{FD8E1E73-1D82-4F29-94CA-203CBCDFB85D}" presName="spaceBetweenRectangles" presStyleCnt="0"/>
      <dgm:spPr/>
    </dgm:pt>
    <dgm:pt modelId="{BF0AF731-33D1-44BA-B091-7DB1E2DEFA9B}" type="pres">
      <dgm:prSet presAssocID="{A123185E-B520-40D6-A8D7-BF6B50E8A478}" presName="parentLin" presStyleCnt="0"/>
      <dgm:spPr/>
    </dgm:pt>
    <dgm:pt modelId="{A7E23416-DC46-40A7-8CDF-11670D04C8EB}" type="pres">
      <dgm:prSet presAssocID="{A123185E-B520-40D6-A8D7-BF6B50E8A478}" presName="parentLeftMargin" presStyleLbl="node1" presStyleIdx="3" presStyleCnt="6"/>
      <dgm:spPr/>
    </dgm:pt>
    <dgm:pt modelId="{CF8BB36A-4209-4B3F-904F-E2DE056F64DF}" type="pres">
      <dgm:prSet presAssocID="{A123185E-B520-40D6-A8D7-BF6B50E8A478}" presName="parentText" presStyleLbl="node1" presStyleIdx="4" presStyleCnt="6">
        <dgm:presLayoutVars>
          <dgm:chMax val="0"/>
          <dgm:bulletEnabled val="1"/>
        </dgm:presLayoutVars>
      </dgm:prSet>
      <dgm:spPr/>
    </dgm:pt>
    <dgm:pt modelId="{823FD2D5-9F5A-4CAA-9FFE-47CE1329E9C6}" type="pres">
      <dgm:prSet presAssocID="{A123185E-B520-40D6-A8D7-BF6B50E8A478}" presName="negativeSpace" presStyleCnt="0"/>
      <dgm:spPr/>
    </dgm:pt>
    <dgm:pt modelId="{397BE9B1-D5DF-45A9-9DCF-8991365C84E9}" type="pres">
      <dgm:prSet presAssocID="{A123185E-B520-40D6-A8D7-BF6B50E8A478}" presName="childText" presStyleLbl="conFgAcc1" presStyleIdx="4" presStyleCnt="6">
        <dgm:presLayoutVars>
          <dgm:bulletEnabled val="1"/>
        </dgm:presLayoutVars>
      </dgm:prSet>
      <dgm:spPr/>
    </dgm:pt>
    <dgm:pt modelId="{5644B987-F6D2-43A1-96CC-07FD91CDDEB5}" type="pres">
      <dgm:prSet presAssocID="{20020E8F-11E9-49A3-9493-499EF319D264}" presName="spaceBetweenRectangles" presStyleCnt="0"/>
      <dgm:spPr/>
    </dgm:pt>
    <dgm:pt modelId="{FAF8EBFF-E7E2-4A28-9993-99FF82587FD1}" type="pres">
      <dgm:prSet presAssocID="{DBDD5890-1BC2-4B94-A6D1-D3D0CC65E0EF}" presName="parentLin" presStyleCnt="0"/>
      <dgm:spPr/>
    </dgm:pt>
    <dgm:pt modelId="{C3D46141-1777-4191-9F74-D6104B53FF1C}" type="pres">
      <dgm:prSet presAssocID="{DBDD5890-1BC2-4B94-A6D1-D3D0CC65E0EF}" presName="parentLeftMargin" presStyleLbl="node1" presStyleIdx="4" presStyleCnt="6"/>
      <dgm:spPr/>
    </dgm:pt>
    <dgm:pt modelId="{0C716982-77D4-4CED-A914-DD52DC140EEB}" type="pres">
      <dgm:prSet presAssocID="{DBDD5890-1BC2-4B94-A6D1-D3D0CC65E0EF}" presName="parentText" presStyleLbl="node1" presStyleIdx="5" presStyleCnt="6">
        <dgm:presLayoutVars>
          <dgm:chMax val="0"/>
          <dgm:bulletEnabled val="1"/>
        </dgm:presLayoutVars>
      </dgm:prSet>
      <dgm:spPr/>
    </dgm:pt>
    <dgm:pt modelId="{D027265A-3BF1-4D0C-BFC5-0BA35F4F917D}" type="pres">
      <dgm:prSet presAssocID="{DBDD5890-1BC2-4B94-A6D1-D3D0CC65E0EF}" presName="negativeSpace" presStyleCnt="0"/>
      <dgm:spPr/>
    </dgm:pt>
    <dgm:pt modelId="{638D3A4F-AFC8-4065-8C5B-B58B268B76A6}" type="pres">
      <dgm:prSet presAssocID="{DBDD5890-1BC2-4B94-A6D1-D3D0CC65E0EF}" presName="childText" presStyleLbl="conFgAcc1" presStyleIdx="5" presStyleCnt="6">
        <dgm:presLayoutVars>
          <dgm:bulletEnabled val="1"/>
        </dgm:presLayoutVars>
      </dgm:prSet>
      <dgm:spPr/>
    </dgm:pt>
  </dgm:ptLst>
  <dgm:cxnLst>
    <dgm:cxn modelId="{AC683701-5E54-4406-B1B3-5B2B9D0B3ED6}" type="presOf" srcId="{83D4F1E6-3A26-48EE-A079-402D0DE12BC1}" destId="{0BA4BD14-33B2-4E94-8ECF-28DDE3D4693E}" srcOrd="0" destOrd="0" presId="urn:microsoft.com/office/officeart/2005/8/layout/list1"/>
    <dgm:cxn modelId="{1423A90E-A199-46D2-A804-DA8094819617}" srcId="{00AF8C2F-FBCF-4920-B03B-ABC3193E352D}" destId="{83D4F1E6-3A26-48EE-A079-402D0DE12BC1}" srcOrd="0" destOrd="0" parTransId="{AE961DE7-EDD6-4BA1-BA19-5B0B663F75A8}" sibTransId="{55E1F0D7-996C-4778-AE63-E729D0974911}"/>
    <dgm:cxn modelId="{091A0B17-AEEB-454E-B1A7-0C931E89DBE0}" srcId="{00AF8C2F-FBCF-4920-B03B-ABC3193E352D}" destId="{5CE9F562-F2B7-44C0-B2C0-1F0E7DDA9D1F}" srcOrd="1" destOrd="0" parTransId="{725493F3-78CF-4CB6-812C-6C91950F24D4}" sibTransId="{BA959B6C-F8FA-49DC-BA93-D258E3873BA8}"/>
    <dgm:cxn modelId="{CC0A2824-E26F-492D-BF85-9535E04CD161}" srcId="{00AF8C2F-FBCF-4920-B03B-ABC3193E352D}" destId="{DBDD5890-1BC2-4B94-A6D1-D3D0CC65E0EF}" srcOrd="5" destOrd="0" parTransId="{798EABB3-1505-464C-BAC1-56B548D8FADF}" sibTransId="{37A2C06C-29D0-4359-A3B1-6245E258559F}"/>
    <dgm:cxn modelId="{6EB47C38-FCF8-44F9-8CB6-DEDB20A95505}" srcId="{00AF8C2F-FBCF-4920-B03B-ABC3193E352D}" destId="{A123185E-B520-40D6-A8D7-BF6B50E8A478}" srcOrd="4" destOrd="0" parTransId="{61D7E2AA-F440-4ED1-B422-D10E15726054}" sibTransId="{20020E8F-11E9-49A3-9493-499EF319D264}"/>
    <dgm:cxn modelId="{42079867-78E5-4536-AE3B-02870943C720}" type="presOf" srcId="{A123185E-B520-40D6-A8D7-BF6B50E8A478}" destId="{A7E23416-DC46-40A7-8CDF-11670D04C8EB}" srcOrd="0" destOrd="0" presId="urn:microsoft.com/office/officeart/2005/8/layout/list1"/>
    <dgm:cxn modelId="{DA5C9371-7BEC-4B73-A3D1-4EDFF6EAA276}" type="presOf" srcId="{83D4F1E6-3A26-48EE-A079-402D0DE12BC1}" destId="{67588F82-5A0D-4755-BD30-865504611AFF}" srcOrd="1" destOrd="0" presId="urn:microsoft.com/office/officeart/2005/8/layout/list1"/>
    <dgm:cxn modelId="{247F6D55-4096-44B7-ADFF-C2FB14D9BDBB}" type="presOf" srcId="{C941413D-82BB-4D90-8A45-67CDF7A872B6}" destId="{CDA6B287-2A5A-46B9-A49F-6ACEDD5B19AF}" srcOrd="1" destOrd="0" presId="urn:microsoft.com/office/officeart/2005/8/layout/list1"/>
    <dgm:cxn modelId="{9B3BB489-C0AD-46B6-9100-1EA6BA07A933}" type="presOf" srcId="{DBDD5890-1BC2-4B94-A6D1-D3D0CC65E0EF}" destId="{0C716982-77D4-4CED-A914-DD52DC140EEB}" srcOrd="1" destOrd="0" presId="urn:microsoft.com/office/officeart/2005/8/layout/list1"/>
    <dgm:cxn modelId="{C28A5D97-9FA5-4E53-A7EA-5DCFF12BF843}" type="presOf" srcId="{7C07319E-29EF-4665-8ECB-80A838C493F5}" destId="{3300DFD4-D96F-49EC-A643-C32E02B26196}" srcOrd="1" destOrd="0" presId="urn:microsoft.com/office/officeart/2005/8/layout/list1"/>
    <dgm:cxn modelId="{04DDC498-32FE-4827-A92D-7186920B816F}" type="presOf" srcId="{7C07319E-29EF-4665-8ECB-80A838C493F5}" destId="{C6F931FF-E7E2-4E9E-95FA-50585D9BE34E}" srcOrd="0" destOrd="0" presId="urn:microsoft.com/office/officeart/2005/8/layout/list1"/>
    <dgm:cxn modelId="{6ECD05B3-6C0B-42F7-8369-0C8F8CC09B34}" type="presOf" srcId="{00AF8C2F-FBCF-4920-B03B-ABC3193E352D}" destId="{1A0C6974-4194-47F0-B0EC-A08E1DFC15AE}" srcOrd="0" destOrd="0" presId="urn:microsoft.com/office/officeart/2005/8/layout/list1"/>
    <dgm:cxn modelId="{753FF7C1-3882-465E-9946-F861DE58602A}" type="presOf" srcId="{5CE9F562-F2B7-44C0-B2C0-1F0E7DDA9D1F}" destId="{C1FE3EB6-A99B-4EA9-96AD-DE6439BC6490}" srcOrd="1" destOrd="0" presId="urn:microsoft.com/office/officeart/2005/8/layout/list1"/>
    <dgm:cxn modelId="{2EB8D0D6-E878-4B09-8889-D9F9C263D36C}" type="presOf" srcId="{C941413D-82BB-4D90-8A45-67CDF7A872B6}" destId="{1CFA0E6D-FC59-4A04-9253-36AA130F159B}" srcOrd="0" destOrd="0" presId="urn:microsoft.com/office/officeart/2005/8/layout/list1"/>
    <dgm:cxn modelId="{435B1FE1-66B0-4103-9264-55FA40850793}" type="presOf" srcId="{5CE9F562-F2B7-44C0-B2C0-1F0E7DDA9D1F}" destId="{4E8902C4-A26F-458F-B372-67B890C46C26}" srcOrd="0" destOrd="0" presId="urn:microsoft.com/office/officeart/2005/8/layout/list1"/>
    <dgm:cxn modelId="{B12FC0ED-6C98-44DD-B9BD-EB8BFC233978}" srcId="{00AF8C2F-FBCF-4920-B03B-ABC3193E352D}" destId="{C941413D-82BB-4D90-8A45-67CDF7A872B6}" srcOrd="3" destOrd="0" parTransId="{C24A2603-0A13-40E7-9CAD-2819BC02353F}" sibTransId="{FD8E1E73-1D82-4F29-94CA-203CBCDFB85D}"/>
    <dgm:cxn modelId="{CBB6F7ED-831A-4BD5-BF6E-A305183F69AF}" type="presOf" srcId="{A123185E-B520-40D6-A8D7-BF6B50E8A478}" destId="{CF8BB36A-4209-4B3F-904F-E2DE056F64DF}" srcOrd="1" destOrd="0" presId="urn:microsoft.com/office/officeart/2005/8/layout/list1"/>
    <dgm:cxn modelId="{233D13F7-3608-4EDA-A961-1B0B5CF4D150}" srcId="{00AF8C2F-FBCF-4920-B03B-ABC3193E352D}" destId="{7C07319E-29EF-4665-8ECB-80A838C493F5}" srcOrd="2" destOrd="0" parTransId="{8E8DACF9-6FD9-40B7-9B16-16BAA748120D}" sibTransId="{9723D543-F61D-4DCE-8538-0E0971D94D3D}"/>
    <dgm:cxn modelId="{BA04D2FF-0FE0-4B4C-BB19-64687496F054}" type="presOf" srcId="{DBDD5890-1BC2-4B94-A6D1-D3D0CC65E0EF}" destId="{C3D46141-1777-4191-9F74-D6104B53FF1C}" srcOrd="0" destOrd="0" presId="urn:microsoft.com/office/officeart/2005/8/layout/list1"/>
    <dgm:cxn modelId="{45E6FED5-D7D4-41E2-BFEB-8CDAC05E955F}" type="presParOf" srcId="{1A0C6974-4194-47F0-B0EC-A08E1DFC15AE}" destId="{B3F25F2E-B680-4663-A683-282FE6151C67}" srcOrd="0" destOrd="0" presId="urn:microsoft.com/office/officeart/2005/8/layout/list1"/>
    <dgm:cxn modelId="{C22D9A40-0392-4CA1-9A7A-598B1141D4FA}" type="presParOf" srcId="{B3F25F2E-B680-4663-A683-282FE6151C67}" destId="{0BA4BD14-33B2-4E94-8ECF-28DDE3D4693E}" srcOrd="0" destOrd="0" presId="urn:microsoft.com/office/officeart/2005/8/layout/list1"/>
    <dgm:cxn modelId="{069270A1-8991-4F92-A4AA-35D677AFE93F}" type="presParOf" srcId="{B3F25F2E-B680-4663-A683-282FE6151C67}" destId="{67588F82-5A0D-4755-BD30-865504611AFF}" srcOrd="1" destOrd="0" presId="urn:microsoft.com/office/officeart/2005/8/layout/list1"/>
    <dgm:cxn modelId="{C6AC99D2-A249-489C-888F-39AF781DE73F}" type="presParOf" srcId="{1A0C6974-4194-47F0-B0EC-A08E1DFC15AE}" destId="{1A12593B-7A37-4F93-BB6B-BF9EB323B42E}" srcOrd="1" destOrd="0" presId="urn:microsoft.com/office/officeart/2005/8/layout/list1"/>
    <dgm:cxn modelId="{B88B27E1-4B3C-43B0-AEF7-A6E5EA191C1D}" type="presParOf" srcId="{1A0C6974-4194-47F0-B0EC-A08E1DFC15AE}" destId="{461264E5-0526-4B4A-9ABD-6A9221978438}" srcOrd="2" destOrd="0" presId="urn:microsoft.com/office/officeart/2005/8/layout/list1"/>
    <dgm:cxn modelId="{4B6B81D0-8BC3-43B9-B766-438E931FCA64}" type="presParOf" srcId="{1A0C6974-4194-47F0-B0EC-A08E1DFC15AE}" destId="{835FFA4C-4573-4DE4-BE12-C233B3A91D9E}" srcOrd="3" destOrd="0" presId="urn:microsoft.com/office/officeart/2005/8/layout/list1"/>
    <dgm:cxn modelId="{2BDF77AA-1774-4AD7-A99C-0602091DC868}" type="presParOf" srcId="{1A0C6974-4194-47F0-B0EC-A08E1DFC15AE}" destId="{BFCBD0B7-06E0-42ED-A2F0-3506AC008E4C}" srcOrd="4" destOrd="0" presId="urn:microsoft.com/office/officeart/2005/8/layout/list1"/>
    <dgm:cxn modelId="{A9D631B1-981E-4FC4-8AB6-E7094AA73D55}" type="presParOf" srcId="{BFCBD0B7-06E0-42ED-A2F0-3506AC008E4C}" destId="{4E8902C4-A26F-458F-B372-67B890C46C26}" srcOrd="0" destOrd="0" presId="urn:microsoft.com/office/officeart/2005/8/layout/list1"/>
    <dgm:cxn modelId="{0D2D4BFD-5454-41B6-8DAE-FD8F3818522D}" type="presParOf" srcId="{BFCBD0B7-06E0-42ED-A2F0-3506AC008E4C}" destId="{C1FE3EB6-A99B-4EA9-96AD-DE6439BC6490}" srcOrd="1" destOrd="0" presId="urn:microsoft.com/office/officeart/2005/8/layout/list1"/>
    <dgm:cxn modelId="{F4616467-52AC-4871-834B-1893AE711227}" type="presParOf" srcId="{1A0C6974-4194-47F0-B0EC-A08E1DFC15AE}" destId="{6F5D5E3F-C7EF-45C7-8C26-6897D09B5FED}" srcOrd="5" destOrd="0" presId="urn:microsoft.com/office/officeart/2005/8/layout/list1"/>
    <dgm:cxn modelId="{1E8B3693-0FB3-4796-8124-E3AF46EE5A0C}" type="presParOf" srcId="{1A0C6974-4194-47F0-B0EC-A08E1DFC15AE}" destId="{9B657766-B90C-4A16-A17F-8C1D97A22F65}" srcOrd="6" destOrd="0" presId="urn:microsoft.com/office/officeart/2005/8/layout/list1"/>
    <dgm:cxn modelId="{15C1B1FF-88B7-46F1-A256-9682822E81AF}" type="presParOf" srcId="{1A0C6974-4194-47F0-B0EC-A08E1DFC15AE}" destId="{92479C94-93A3-4B2B-A5D5-599B79BDD2EB}" srcOrd="7" destOrd="0" presId="urn:microsoft.com/office/officeart/2005/8/layout/list1"/>
    <dgm:cxn modelId="{EBCAF92A-F5DA-40D1-AFE4-8126D0906AC8}" type="presParOf" srcId="{1A0C6974-4194-47F0-B0EC-A08E1DFC15AE}" destId="{AC1DFF21-27A0-4F41-9581-91F08B6145F4}" srcOrd="8" destOrd="0" presId="urn:microsoft.com/office/officeart/2005/8/layout/list1"/>
    <dgm:cxn modelId="{E7D9E43B-FCF4-48AC-A495-1B9226447415}" type="presParOf" srcId="{AC1DFF21-27A0-4F41-9581-91F08B6145F4}" destId="{C6F931FF-E7E2-4E9E-95FA-50585D9BE34E}" srcOrd="0" destOrd="0" presId="urn:microsoft.com/office/officeart/2005/8/layout/list1"/>
    <dgm:cxn modelId="{581DC980-5920-4654-81FF-34342DD0E82D}" type="presParOf" srcId="{AC1DFF21-27A0-4F41-9581-91F08B6145F4}" destId="{3300DFD4-D96F-49EC-A643-C32E02B26196}" srcOrd="1" destOrd="0" presId="urn:microsoft.com/office/officeart/2005/8/layout/list1"/>
    <dgm:cxn modelId="{E6EE038E-88C8-4058-A2FD-D1BDE55E8C41}" type="presParOf" srcId="{1A0C6974-4194-47F0-B0EC-A08E1DFC15AE}" destId="{B9174DA9-36B9-4C0E-BFFB-06E2B20FE312}" srcOrd="9" destOrd="0" presId="urn:microsoft.com/office/officeart/2005/8/layout/list1"/>
    <dgm:cxn modelId="{472E25B2-8CE9-4A41-8C78-85032E320B23}" type="presParOf" srcId="{1A0C6974-4194-47F0-B0EC-A08E1DFC15AE}" destId="{9E9B49C9-B51B-4D67-BA92-E9F0F5CE5F75}" srcOrd="10" destOrd="0" presId="urn:microsoft.com/office/officeart/2005/8/layout/list1"/>
    <dgm:cxn modelId="{D9E271DA-82EA-442B-AAEB-9124981F2C07}" type="presParOf" srcId="{1A0C6974-4194-47F0-B0EC-A08E1DFC15AE}" destId="{D74DF4D9-2994-43E3-A44D-BC2378A90F32}" srcOrd="11" destOrd="0" presId="urn:microsoft.com/office/officeart/2005/8/layout/list1"/>
    <dgm:cxn modelId="{2377C21D-92BD-4B2D-B555-75BF807998B1}" type="presParOf" srcId="{1A0C6974-4194-47F0-B0EC-A08E1DFC15AE}" destId="{12E5BB77-A329-4B14-A6A2-DFC50C66C944}" srcOrd="12" destOrd="0" presId="urn:microsoft.com/office/officeart/2005/8/layout/list1"/>
    <dgm:cxn modelId="{6BE2AADF-3D83-4800-B53A-FD7263C7CAD2}" type="presParOf" srcId="{12E5BB77-A329-4B14-A6A2-DFC50C66C944}" destId="{1CFA0E6D-FC59-4A04-9253-36AA130F159B}" srcOrd="0" destOrd="0" presId="urn:microsoft.com/office/officeart/2005/8/layout/list1"/>
    <dgm:cxn modelId="{410BA25F-7EA7-4591-9271-74E4786F6709}" type="presParOf" srcId="{12E5BB77-A329-4B14-A6A2-DFC50C66C944}" destId="{CDA6B287-2A5A-46B9-A49F-6ACEDD5B19AF}" srcOrd="1" destOrd="0" presId="urn:microsoft.com/office/officeart/2005/8/layout/list1"/>
    <dgm:cxn modelId="{B8EC1ADD-FF95-4652-9C83-CA7ADA181735}" type="presParOf" srcId="{1A0C6974-4194-47F0-B0EC-A08E1DFC15AE}" destId="{2BDCD07C-6914-4212-ADC7-FBACF1988545}" srcOrd="13" destOrd="0" presId="urn:microsoft.com/office/officeart/2005/8/layout/list1"/>
    <dgm:cxn modelId="{2C04F73E-A3AE-44AE-AF51-F35A8CBEC31B}" type="presParOf" srcId="{1A0C6974-4194-47F0-B0EC-A08E1DFC15AE}" destId="{EC3E0658-E5D5-4CDB-8DDC-5444D90AAB1B}" srcOrd="14" destOrd="0" presId="urn:microsoft.com/office/officeart/2005/8/layout/list1"/>
    <dgm:cxn modelId="{AC4303D0-137D-410F-AA9D-F30F230BB454}" type="presParOf" srcId="{1A0C6974-4194-47F0-B0EC-A08E1DFC15AE}" destId="{50D7E914-AFC4-408C-A94B-57E3FDA33E09}" srcOrd="15" destOrd="0" presId="urn:microsoft.com/office/officeart/2005/8/layout/list1"/>
    <dgm:cxn modelId="{E83601A9-2B9D-47E0-98C9-AACB87B5B388}" type="presParOf" srcId="{1A0C6974-4194-47F0-B0EC-A08E1DFC15AE}" destId="{BF0AF731-33D1-44BA-B091-7DB1E2DEFA9B}" srcOrd="16" destOrd="0" presId="urn:microsoft.com/office/officeart/2005/8/layout/list1"/>
    <dgm:cxn modelId="{72EA1531-52A4-46E5-893C-49D89AE39E98}" type="presParOf" srcId="{BF0AF731-33D1-44BA-B091-7DB1E2DEFA9B}" destId="{A7E23416-DC46-40A7-8CDF-11670D04C8EB}" srcOrd="0" destOrd="0" presId="urn:microsoft.com/office/officeart/2005/8/layout/list1"/>
    <dgm:cxn modelId="{13A50A50-9013-4448-8A2A-9E6ECEE21ECC}" type="presParOf" srcId="{BF0AF731-33D1-44BA-B091-7DB1E2DEFA9B}" destId="{CF8BB36A-4209-4B3F-904F-E2DE056F64DF}" srcOrd="1" destOrd="0" presId="urn:microsoft.com/office/officeart/2005/8/layout/list1"/>
    <dgm:cxn modelId="{D3E607D2-F1AB-4DD0-ACCD-4B5D03D191C6}" type="presParOf" srcId="{1A0C6974-4194-47F0-B0EC-A08E1DFC15AE}" destId="{823FD2D5-9F5A-4CAA-9FFE-47CE1329E9C6}" srcOrd="17" destOrd="0" presId="urn:microsoft.com/office/officeart/2005/8/layout/list1"/>
    <dgm:cxn modelId="{99E97159-4374-4CDE-A4DA-5C174BC1DCB7}" type="presParOf" srcId="{1A0C6974-4194-47F0-B0EC-A08E1DFC15AE}" destId="{397BE9B1-D5DF-45A9-9DCF-8991365C84E9}" srcOrd="18" destOrd="0" presId="urn:microsoft.com/office/officeart/2005/8/layout/list1"/>
    <dgm:cxn modelId="{A1E91550-AE90-4E66-9B88-65B20278796D}" type="presParOf" srcId="{1A0C6974-4194-47F0-B0EC-A08E1DFC15AE}" destId="{5644B987-F6D2-43A1-96CC-07FD91CDDEB5}" srcOrd="19" destOrd="0" presId="urn:microsoft.com/office/officeart/2005/8/layout/list1"/>
    <dgm:cxn modelId="{4B4E37B2-13CC-4255-BD08-E7C55F6409C7}" type="presParOf" srcId="{1A0C6974-4194-47F0-B0EC-A08E1DFC15AE}" destId="{FAF8EBFF-E7E2-4A28-9993-99FF82587FD1}" srcOrd="20" destOrd="0" presId="urn:microsoft.com/office/officeart/2005/8/layout/list1"/>
    <dgm:cxn modelId="{C4708B3F-DC67-49A2-BA87-8B2BCC43F87D}" type="presParOf" srcId="{FAF8EBFF-E7E2-4A28-9993-99FF82587FD1}" destId="{C3D46141-1777-4191-9F74-D6104B53FF1C}" srcOrd="0" destOrd="0" presId="urn:microsoft.com/office/officeart/2005/8/layout/list1"/>
    <dgm:cxn modelId="{917CADB2-81DE-4FAA-9BE6-75061364BFC7}" type="presParOf" srcId="{FAF8EBFF-E7E2-4A28-9993-99FF82587FD1}" destId="{0C716982-77D4-4CED-A914-DD52DC140EEB}" srcOrd="1" destOrd="0" presId="urn:microsoft.com/office/officeart/2005/8/layout/list1"/>
    <dgm:cxn modelId="{19A0BB86-4210-436D-ABC4-D516F503C3A7}" type="presParOf" srcId="{1A0C6974-4194-47F0-B0EC-A08E1DFC15AE}" destId="{D027265A-3BF1-4D0C-BFC5-0BA35F4F917D}" srcOrd="21" destOrd="0" presId="urn:microsoft.com/office/officeart/2005/8/layout/list1"/>
    <dgm:cxn modelId="{A4DDFCA8-00B9-4521-B497-F5CB763867CD}" type="presParOf" srcId="{1A0C6974-4194-47F0-B0EC-A08E1DFC15AE}" destId="{638D3A4F-AFC8-4065-8C5B-B58B268B76A6}"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AD3476-9CCA-44D5-9EEA-C2607894E57D}" type="doc">
      <dgm:prSet loTypeId="urn:microsoft.com/office/officeart/2005/8/layout/default" loCatId="list" qsTypeId="urn:microsoft.com/office/officeart/2005/8/quickstyle/simple3" qsCatId="simple" csTypeId="urn:microsoft.com/office/officeart/2005/8/colors/accent3_5" csCatId="accent3"/>
      <dgm:spPr/>
      <dgm:t>
        <a:bodyPr/>
        <a:lstStyle/>
        <a:p>
          <a:endParaRPr lang="en-US"/>
        </a:p>
      </dgm:t>
    </dgm:pt>
    <dgm:pt modelId="{691AF694-A0D7-4171-BBA9-3E42EF958D27}">
      <dgm:prSet/>
      <dgm:spPr/>
      <dgm:t>
        <a:bodyPr/>
        <a:lstStyle/>
        <a:p>
          <a:r>
            <a:rPr lang="en-ZA" b="1" u="sng"/>
            <a:t>Quality Assurance</a:t>
          </a:r>
          <a:endParaRPr lang="en-US"/>
        </a:p>
      </dgm:t>
    </dgm:pt>
    <dgm:pt modelId="{93B4200E-E8DF-4F7A-998E-8147ABD47163}" type="parTrans" cxnId="{290F93B2-BDC5-4D79-8FE1-57D2192B4505}">
      <dgm:prSet/>
      <dgm:spPr/>
      <dgm:t>
        <a:bodyPr/>
        <a:lstStyle/>
        <a:p>
          <a:endParaRPr lang="en-US"/>
        </a:p>
      </dgm:t>
    </dgm:pt>
    <dgm:pt modelId="{13E056AA-7EFD-42C4-948E-1DF058076E73}" type="sibTrans" cxnId="{290F93B2-BDC5-4D79-8FE1-57D2192B4505}">
      <dgm:prSet/>
      <dgm:spPr/>
      <dgm:t>
        <a:bodyPr/>
        <a:lstStyle/>
        <a:p>
          <a:endParaRPr lang="en-US"/>
        </a:p>
      </dgm:t>
    </dgm:pt>
    <dgm:pt modelId="{192AE49F-1DF5-4042-97A3-65BA8D12CD7B}">
      <dgm:prSet custT="1"/>
      <dgm:spPr/>
      <dgm:t>
        <a:bodyPr/>
        <a:lstStyle/>
        <a:p>
          <a:r>
            <a:rPr lang="en-ZA" sz="1600" dirty="0"/>
            <a:t>Systems Supporting Reliable, Accurate &amp; Ethical Service Delivery</a:t>
          </a:r>
          <a:endParaRPr lang="en-US" sz="1600" dirty="0"/>
        </a:p>
      </dgm:t>
    </dgm:pt>
    <dgm:pt modelId="{EAD6B179-6D8E-4316-8A86-23C2E2CBB235}" type="parTrans" cxnId="{135F4F7E-27B7-425E-B7BF-AEA9E2F97005}">
      <dgm:prSet/>
      <dgm:spPr/>
      <dgm:t>
        <a:bodyPr/>
        <a:lstStyle/>
        <a:p>
          <a:endParaRPr lang="en-US"/>
        </a:p>
      </dgm:t>
    </dgm:pt>
    <dgm:pt modelId="{6F53055C-3BA9-41B4-A02D-C1771AE08915}" type="sibTrans" cxnId="{135F4F7E-27B7-425E-B7BF-AEA9E2F97005}">
      <dgm:prSet/>
      <dgm:spPr/>
      <dgm:t>
        <a:bodyPr/>
        <a:lstStyle/>
        <a:p>
          <a:endParaRPr lang="en-US"/>
        </a:p>
      </dgm:t>
    </dgm:pt>
    <dgm:pt modelId="{96304660-5DE3-4C22-92EA-52BC0B560C1F}">
      <dgm:prSet custT="1"/>
      <dgm:spPr/>
      <dgm:t>
        <a:bodyPr/>
        <a:lstStyle/>
        <a:p>
          <a:r>
            <a:rPr lang="en-ZA" sz="1600" dirty="0"/>
            <a:t>CRM &amp; Telephony Systems: Ensure accurate case recording, routing, and follow-up.</a:t>
          </a:r>
          <a:endParaRPr lang="en-US" sz="1600" dirty="0"/>
        </a:p>
      </dgm:t>
    </dgm:pt>
    <dgm:pt modelId="{27063570-B6F7-45AC-BA6F-98FAB6ED062D}" type="parTrans" cxnId="{F78676DD-2080-4338-9D25-2DB7F76F1665}">
      <dgm:prSet/>
      <dgm:spPr/>
      <dgm:t>
        <a:bodyPr/>
        <a:lstStyle/>
        <a:p>
          <a:endParaRPr lang="en-US"/>
        </a:p>
      </dgm:t>
    </dgm:pt>
    <dgm:pt modelId="{1EDB90B9-F439-4802-923D-30A3431E99CE}" type="sibTrans" cxnId="{F78676DD-2080-4338-9D25-2DB7F76F1665}">
      <dgm:prSet/>
      <dgm:spPr/>
      <dgm:t>
        <a:bodyPr/>
        <a:lstStyle/>
        <a:p>
          <a:endParaRPr lang="en-US"/>
        </a:p>
      </dgm:t>
    </dgm:pt>
    <dgm:pt modelId="{A87498B1-1397-4087-8107-FBBF652E39E6}">
      <dgm:prSet custT="1"/>
      <dgm:spPr/>
      <dgm:t>
        <a:bodyPr/>
        <a:lstStyle/>
        <a:p>
          <a:r>
            <a:rPr lang="en-ZA" sz="1400" dirty="0"/>
            <a:t>Workflows: Defined processes for Emergency, Non-Emergency, Information Requests, and Cancellations support consistency and contact centre best practise.</a:t>
          </a:r>
          <a:endParaRPr lang="en-US" sz="1400" dirty="0"/>
        </a:p>
      </dgm:t>
    </dgm:pt>
    <dgm:pt modelId="{358CD0BA-265D-44F7-B022-A4BFF13100B3}" type="parTrans" cxnId="{863CFDF7-1C84-4749-B346-FA26E6F15039}">
      <dgm:prSet/>
      <dgm:spPr/>
      <dgm:t>
        <a:bodyPr/>
        <a:lstStyle/>
        <a:p>
          <a:endParaRPr lang="en-US"/>
        </a:p>
      </dgm:t>
    </dgm:pt>
    <dgm:pt modelId="{69CDFD87-A0A1-4EC5-9BE3-0F2DE6BF7CE0}" type="sibTrans" cxnId="{863CFDF7-1C84-4749-B346-FA26E6F15039}">
      <dgm:prSet/>
      <dgm:spPr/>
      <dgm:t>
        <a:bodyPr/>
        <a:lstStyle/>
        <a:p>
          <a:endParaRPr lang="en-US"/>
        </a:p>
      </dgm:t>
    </dgm:pt>
    <dgm:pt modelId="{C856BDA9-24DF-4101-B54B-9BA010D8F985}">
      <dgm:prSet custT="1"/>
      <dgm:spPr/>
      <dgm:t>
        <a:bodyPr/>
        <a:lstStyle/>
        <a:p>
          <a:r>
            <a:rPr lang="en-ZA" sz="1600" dirty="0"/>
            <a:t>Standard Operating Procedures (SOPs)</a:t>
          </a:r>
          <a:endParaRPr lang="en-US" sz="1600" dirty="0"/>
        </a:p>
      </dgm:t>
    </dgm:pt>
    <dgm:pt modelId="{96016EBC-333E-4425-B60A-02FE0C4EBF76}" type="parTrans" cxnId="{D5F2010C-2CD0-4BE1-B558-41CAA6194BC6}">
      <dgm:prSet/>
      <dgm:spPr/>
      <dgm:t>
        <a:bodyPr/>
        <a:lstStyle/>
        <a:p>
          <a:endParaRPr lang="en-US"/>
        </a:p>
      </dgm:t>
    </dgm:pt>
    <dgm:pt modelId="{C8BB4E3B-13B3-4FC7-85CD-00CBE1E76D76}" type="sibTrans" cxnId="{D5F2010C-2CD0-4BE1-B558-41CAA6194BC6}">
      <dgm:prSet/>
      <dgm:spPr/>
      <dgm:t>
        <a:bodyPr/>
        <a:lstStyle/>
        <a:p>
          <a:endParaRPr lang="en-US"/>
        </a:p>
      </dgm:t>
    </dgm:pt>
    <dgm:pt modelId="{AE10B6D8-FA81-4BAA-A1F5-C379B8C0D306}">
      <dgm:prSet/>
      <dgm:spPr/>
      <dgm:t>
        <a:bodyPr/>
        <a:lstStyle/>
        <a:p>
          <a:r>
            <a:rPr lang="en-ZA" b="1" u="sng"/>
            <a:t>Monitoring &amp; Accountability Tools</a:t>
          </a:r>
          <a:endParaRPr lang="en-US"/>
        </a:p>
      </dgm:t>
    </dgm:pt>
    <dgm:pt modelId="{E278A136-C4FE-4776-9ED9-E0C27642B216}" type="parTrans" cxnId="{F34A8B2C-9DE0-445C-A6D7-AC7562209CEB}">
      <dgm:prSet/>
      <dgm:spPr/>
      <dgm:t>
        <a:bodyPr/>
        <a:lstStyle/>
        <a:p>
          <a:endParaRPr lang="en-US"/>
        </a:p>
      </dgm:t>
    </dgm:pt>
    <dgm:pt modelId="{DC4D8F81-128D-42B6-BB37-2AAA5541B6B7}" type="sibTrans" cxnId="{F34A8B2C-9DE0-445C-A6D7-AC7562209CEB}">
      <dgm:prSet/>
      <dgm:spPr/>
      <dgm:t>
        <a:bodyPr/>
        <a:lstStyle/>
        <a:p>
          <a:endParaRPr lang="en-US"/>
        </a:p>
      </dgm:t>
    </dgm:pt>
    <dgm:pt modelId="{F8A3C3E7-5B9F-475C-96D4-19178D046DD8}">
      <dgm:prSet custT="1"/>
      <dgm:spPr/>
      <dgm:t>
        <a:bodyPr/>
        <a:lstStyle/>
        <a:p>
          <a:r>
            <a:rPr lang="en-ZA" sz="1600" dirty="0"/>
            <a:t>24/7 Monitoring &amp; Tracking: Data systems and call recordings ensure real-time oversight.</a:t>
          </a:r>
          <a:endParaRPr lang="en-US" sz="1600" dirty="0"/>
        </a:p>
      </dgm:t>
    </dgm:pt>
    <dgm:pt modelId="{728A7015-99B3-4DA0-A7FD-83471DD327C5}" type="parTrans" cxnId="{93EDD7E5-E901-4F0F-92C8-6B258C6248BF}">
      <dgm:prSet/>
      <dgm:spPr/>
      <dgm:t>
        <a:bodyPr/>
        <a:lstStyle/>
        <a:p>
          <a:endParaRPr lang="en-US"/>
        </a:p>
      </dgm:t>
    </dgm:pt>
    <dgm:pt modelId="{6FDBFA88-AC7A-443F-BAC1-56C3655F94D8}" type="sibTrans" cxnId="{93EDD7E5-E901-4F0F-92C8-6B258C6248BF}">
      <dgm:prSet/>
      <dgm:spPr/>
      <dgm:t>
        <a:bodyPr/>
        <a:lstStyle/>
        <a:p>
          <a:endParaRPr lang="en-US"/>
        </a:p>
      </dgm:t>
    </dgm:pt>
    <dgm:pt modelId="{EEF53351-CF7A-4658-A8FA-350E3313FC7D}">
      <dgm:prSet custT="1"/>
      <dgm:spPr/>
      <dgm:t>
        <a:bodyPr/>
        <a:lstStyle/>
        <a:p>
          <a:r>
            <a:rPr lang="en-ZA" sz="1600" dirty="0"/>
            <a:t>After-Call Surveys: Enable immediate feedback, corrective action, and further interventions.</a:t>
          </a:r>
          <a:endParaRPr lang="en-US" sz="1600" dirty="0"/>
        </a:p>
      </dgm:t>
    </dgm:pt>
    <dgm:pt modelId="{80F4A36D-DD9E-4099-AD59-13C31C7D997A}" type="parTrans" cxnId="{8BCB7F46-5CD2-4C11-8D1B-DB5F0D7F45CB}">
      <dgm:prSet/>
      <dgm:spPr/>
      <dgm:t>
        <a:bodyPr/>
        <a:lstStyle/>
        <a:p>
          <a:endParaRPr lang="en-US"/>
        </a:p>
      </dgm:t>
    </dgm:pt>
    <dgm:pt modelId="{D2683DF2-4146-4AD6-A080-B79AD905440B}" type="sibTrans" cxnId="{8BCB7F46-5CD2-4C11-8D1B-DB5F0D7F45CB}">
      <dgm:prSet/>
      <dgm:spPr/>
      <dgm:t>
        <a:bodyPr/>
        <a:lstStyle/>
        <a:p>
          <a:endParaRPr lang="en-US"/>
        </a:p>
      </dgm:t>
    </dgm:pt>
    <dgm:pt modelId="{C73EE3D1-CC40-4DB0-836F-389C9EFD7C3A}">
      <dgm:prSet custT="1"/>
      <dgm:spPr/>
      <dgm:t>
        <a:bodyPr/>
        <a:lstStyle/>
        <a:p>
          <a:r>
            <a:rPr lang="en-ZA" sz="1400" dirty="0"/>
            <a:t>Performance Benchmarks: Queuing times, abandoned call rates, and quality standards are continuously monitored.</a:t>
          </a:r>
          <a:endParaRPr lang="en-US" sz="1400" dirty="0"/>
        </a:p>
      </dgm:t>
    </dgm:pt>
    <dgm:pt modelId="{87748667-E356-40C2-A4F1-94399A9205C3}" type="parTrans" cxnId="{E53DCD1C-B0C4-4208-8522-6E7224E37D69}">
      <dgm:prSet/>
      <dgm:spPr/>
      <dgm:t>
        <a:bodyPr/>
        <a:lstStyle/>
        <a:p>
          <a:endParaRPr lang="en-US"/>
        </a:p>
      </dgm:t>
    </dgm:pt>
    <dgm:pt modelId="{96C57016-51DC-4D46-97C0-DD98657B39BF}" type="sibTrans" cxnId="{E53DCD1C-B0C4-4208-8522-6E7224E37D69}">
      <dgm:prSet/>
      <dgm:spPr/>
      <dgm:t>
        <a:bodyPr/>
        <a:lstStyle/>
        <a:p>
          <a:endParaRPr lang="en-US"/>
        </a:p>
      </dgm:t>
    </dgm:pt>
    <dgm:pt modelId="{53034ECD-A1EC-4393-91AB-6F6F20FD61FD}">
      <dgm:prSet custT="1"/>
      <dgm:spPr/>
      <dgm:t>
        <a:bodyPr/>
        <a:lstStyle/>
        <a:p>
          <a:r>
            <a:rPr lang="en-ZA" sz="1600" dirty="0"/>
            <a:t>Audits &amp; Coaching: Regular call reviews, performance feedback, and process and systems skills coaching reinforce adherence and quality.</a:t>
          </a:r>
          <a:endParaRPr lang="en-US" sz="1600" dirty="0"/>
        </a:p>
      </dgm:t>
    </dgm:pt>
    <dgm:pt modelId="{71672B46-E1E5-4C97-A754-6FF4C826FC58}" type="parTrans" cxnId="{80486330-17F5-4382-9782-74846DD96DC3}">
      <dgm:prSet/>
      <dgm:spPr/>
      <dgm:t>
        <a:bodyPr/>
        <a:lstStyle/>
        <a:p>
          <a:endParaRPr lang="en-US"/>
        </a:p>
      </dgm:t>
    </dgm:pt>
    <dgm:pt modelId="{F12EF452-8F69-4C29-B6A0-5CDC25281361}" type="sibTrans" cxnId="{80486330-17F5-4382-9782-74846DD96DC3}">
      <dgm:prSet/>
      <dgm:spPr/>
      <dgm:t>
        <a:bodyPr/>
        <a:lstStyle/>
        <a:p>
          <a:endParaRPr lang="en-US"/>
        </a:p>
      </dgm:t>
    </dgm:pt>
    <dgm:pt modelId="{B667ED54-B162-4CE7-90B6-71C408410079}" type="pres">
      <dgm:prSet presAssocID="{50AD3476-9CCA-44D5-9EEA-C2607894E57D}" presName="diagram" presStyleCnt="0">
        <dgm:presLayoutVars>
          <dgm:dir/>
          <dgm:resizeHandles val="exact"/>
        </dgm:presLayoutVars>
      </dgm:prSet>
      <dgm:spPr/>
    </dgm:pt>
    <dgm:pt modelId="{92587192-8882-4E79-9313-278302744770}" type="pres">
      <dgm:prSet presAssocID="{691AF694-A0D7-4171-BBA9-3E42EF958D27}" presName="node" presStyleLbl="node1" presStyleIdx="0" presStyleCnt="10">
        <dgm:presLayoutVars>
          <dgm:bulletEnabled val="1"/>
        </dgm:presLayoutVars>
      </dgm:prSet>
      <dgm:spPr/>
    </dgm:pt>
    <dgm:pt modelId="{ED71CC6C-3411-4839-A6A2-67AD8DCBA539}" type="pres">
      <dgm:prSet presAssocID="{13E056AA-7EFD-42C4-948E-1DF058076E73}" presName="sibTrans" presStyleCnt="0"/>
      <dgm:spPr/>
    </dgm:pt>
    <dgm:pt modelId="{71344E2D-E8F2-4B55-B76B-DDEE14F0B10F}" type="pres">
      <dgm:prSet presAssocID="{192AE49F-1DF5-4042-97A3-65BA8D12CD7B}" presName="node" presStyleLbl="node1" presStyleIdx="1" presStyleCnt="10">
        <dgm:presLayoutVars>
          <dgm:bulletEnabled val="1"/>
        </dgm:presLayoutVars>
      </dgm:prSet>
      <dgm:spPr/>
    </dgm:pt>
    <dgm:pt modelId="{BC46E31C-7956-4F63-AFCF-F19F0EB48AA8}" type="pres">
      <dgm:prSet presAssocID="{6F53055C-3BA9-41B4-A02D-C1771AE08915}" presName="sibTrans" presStyleCnt="0"/>
      <dgm:spPr/>
    </dgm:pt>
    <dgm:pt modelId="{39477904-B75C-4DBA-8751-B9F0ACAFDEBC}" type="pres">
      <dgm:prSet presAssocID="{96304660-5DE3-4C22-92EA-52BC0B560C1F}" presName="node" presStyleLbl="node1" presStyleIdx="2" presStyleCnt="10">
        <dgm:presLayoutVars>
          <dgm:bulletEnabled val="1"/>
        </dgm:presLayoutVars>
      </dgm:prSet>
      <dgm:spPr/>
    </dgm:pt>
    <dgm:pt modelId="{FF29D9BB-D46C-458E-A358-0EC8E2596786}" type="pres">
      <dgm:prSet presAssocID="{1EDB90B9-F439-4802-923D-30A3431E99CE}" presName="sibTrans" presStyleCnt="0"/>
      <dgm:spPr/>
    </dgm:pt>
    <dgm:pt modelId="{6903FBC2-5892-4B1E-B867-C6C5F3A4B973}" type="pres">
      <dgm:prSet presAssocID="{A87498B1-1397-4087-8107-FBBF652E39E6}" presName="node" presStyleLbl="node1" presStyleIdx="3" presStyleCnt="10">
        <dgm:presLayoutVars>
          <dgm:bulletEnabled val="1"/>
        </dgm:presLayoutVars>
      </dgm:prSet>
      <dgm:spPr/>
    </dgm:pt>
    <dgm:pt modelId="{24752990-C88A-4B52-96F8-2FA0278C2170}" type="pres">
      <dgm:prSet presAssocID="{69CDFD87-A0A1-4EC5-9BE3-0F2DE6BF7CE0}" presName="sibTrans" presStyleCnt="0"/>
      <dgm:spPr/>
    </dgm:pt>
    <dgm:pt modelId="{319BD1AC-6912-448F-8ECD-EC57C6116551}" type="pres">
      <dgm:prSet presAssocID="{C856BDA9-24DF-4101-B54B-9BA010D8F985}" presName="node" presStyleLbl="node1" presStyleIdx="4" presStyleCnt="10">
        <dgm:presLayoutVars>
          <dgm:bulletEnabled val="1"/>
        </dgm:presLayoutVars>
      </dgm:prSet>
      <dgm:spPr/>
    </dgm:pt>
    <dgm:pt modelId="{BF6EF7EA-EE31-4FEA-B85D-A4CE763DC26C}" type="pres">
      <dgm:prSet presAssocID="{C8BB4E3B-13B3-4FC7-85CD-00CBE1E76D76}" presName="sibTrans" presStyleCnt="0"/>
      <dgm:spPr/>
    </dgm:pt>
    <dgm:pt modelId="{0B908378-C6F2-4E44-8535-D42829C52642}" type="pres">
      <dgm:prSet presAssocID="{AE10B6D8-FA81-4BAA-A1F5-C379B8C0D306}" presName="node" presStyleLbl="node1" presStyleIdx="5" presStyleCnt="10">
        <dgm:presLayoutVars>
          <dgm:bulletEnabled val="1"/>
        </dgm:presLayoutVars>
      </dgm:prSet>
      <dgm:spPr/>
    </dgm:pt>
    <dgm:pt modelId="{F9C6940F-D296-4E1F-96B6-9D66D707DA32}" type="pres">
      <dgm:prSet presAssocID="{DC4D8F81-128D-42B6-BB37-2AAA5541B6B7}" presName="sibTrans" presStyleCnt="0"/>
      <dgm:spPr/>
    </dgm:pt>
    <dgm:pt modelId="{72294965-5B35-4B99-A7DF-703EAB5E2300}" type="pres">
      <dgm:prSet presAssocID="{F8A3C3E7-5B9F-475C-96D4-19178D046DD8}" presName="node" presStyleLbl="node1" presStyleIdx="6" presStyleCnt="10">
        <dgm:presLayoutVars>
          <dgm:bulletEnabled val="1"/>
        </dgm:presLayoutVars>
      </dgm:prSet>
      <dgm:spPr/>
    </dgm:pt>
    <dgm:pt modelId="{6C3D5237-F718-47BA-913D-233E410031D5}" type="pres">
      <dgm:prSet presAssocID="{6FDBFA88-AC7A-443F-BAC1-56C3655F94D8}" presName="sibTrans" presStyleCnt="0"/>
      <dgm:spPr/>
    </dgm:pt>
    <dgm:pt modelId="{B06AB9E4-9A1C-4C40-AADD-08E07AC1BCC9}" type="pres">
      <dgm:prSet presAssocID="{EEF53351-CF7A-4658-A8FA-350E3313FC7D}" presName="node" presStyleLbl="node1" presStyleIdx="7" presStyleCnt="10">
        <dgm:presLayoutVars>
          <dgm:bulletEnabled val="1"/>
        </dgm:presLayoutVars>
      </dgm:prSet>
      <dgm:spPr/>
    </dgm:pt>
    <dgm:pt modelId="{13A556D2-DD1B-4316-BD83-42E0317D0C58}" type="pres">
      <dgm:prSet presAssocID="{D2683DF2-4146-4AD6-A080-B79AD905440B}" presName="sibTrans" presStyleCnt="0"/>
      <dgm:spPr/>
    </dgm:pt>
    <dgm:pt modelId="{98591F4E-8FE4-47DA-A142-94253B3DA0D6}" type="pres">
      <dgm:prSet presAssocID="{C73EE3D1-CC40-4DB0-836F-389C9EFD7C3A}" presName="node" presStyleLbl="node1" presStyleIdx="8" presStyleCnt="10">
        <dgm:presLayoutVars>
          <dgm:bulletEnabled val="1"/>
        </dgm:presLayoutVars>
      </dgm:prSet>
      <dgm:spPr/>
    </dgm:pt>
    <dgm:pt modelId="{2EC74449-6ABD-4192-B85C-D033F3229A19}" type="pres">
      <dgm:prSet presAssocID="{96C57016-51DC-4D46-97C0-DD98657B39BF}" presName="sibTrans" presStyleCnt="0"/>
      <dgm:spPr/>
    </dgm:pt>
    <dgm:pt modelId="{2E8CD6A3-00A9-4AE9-8A3F-E43236B54960}" type="pres">
      <dgm:prSet presAssocID="{53034ECD-A1EC-4393-91AB-6F6F20FD61FD}" presName="node" presStyleLbl="node1" presStyleIdx="9" presStyleCnt="10">
        <dgm:presLayoutVars>
          <dgm:bulletEnabled val="1"/>
        </dgm:presLayoutVars>
      </dgm:prSet>
      <dgm:spPr/>
    </dgm:pt>
  </dgm:ptLst>
  <dgm:cxnLst>
    <dgm:cxn modelId="{D5F2010C-2CD0-4BE1-B558-41CAA6194BC6}" srcId="{50AD3476-9CCA-44D5-9EEA-C2607894E57D}" destId="{C856BDA9-24DF-4101-B54B-9BA010D8F985}" srcOrd="4" destOrd="0" parTransId="{96016EBC-333E-4425-B60A-02FE0C4EBF76}" sibTransId="{C8BB4E3B-13B3-4FC7-85CD-00CBE1E76D76}"/>
    <dgm:cxn modelId="{E53DCD1C-B0C4-4208-8522-6E7224E37D69}" srcId="{50AD3476-9CCA-44D5-9EEA-C2607894E57D}" destId="{C73EE3D1-CC40-4DB0-836F-389C9EFD7C3A}" srcOrd="8" destOrd="0" parTransId="{87748667-E356-40C2-A4F1-94399A9205C3}" sibTransId="{96C57016-51DC-4D46-97C0-DD98657B39BF}"/>
    <dgm:cxn modelId="{7A473526-E3C4-43EF-B72D-4B47296FCA88}" type="presOf" srcId="{C856BDA9-24DF-4101-B54B-9BA010D8F985}" destId="{319BD1AC-6912-448F-8ECD-EC57C6116551}" srcOrd="0" destOrd="0" presId="urn:microsoft.com/office/officeart/2005/8/layout/default"/>
    <dgm:cxn modelId="{F34A8B2C-9DE0-445C-A6D7-AC7562209CEB}" srcId="{50AD3476-9CCA-44D5-9EEA-C2607894E57D}" destId="{AE10B6D8-FA81-4BAA-A1F5-C379B8C0D306}" srcOrd="5" destOrd="0" parTransId="{E278A136-C4FE-4776-9ED9-E0C27642B216}" sibTransId="{DC4D8F81-128D-42B6-BB37-2AAA5541B6B7}"/>
    <dgm:cxn modelId="{80486330-17F5-4382-9782-74846DD96DC3}" srcId="{50AD3476-9CCA-44D5-9EEA-C2607894E57D}" destId="{53034ECD-A1EC-4393-91AB-6F6F20FD61FD}" srcOrd="9" destOrd="0" parTransId="{71672B46-E1E5-4C97-A754-6FF4C826FC58}" sibTransId="{F12EF452-8F69-4C29-B6A0-5CDC25281361}"/>
    <dgm:cxn modelId="{AE188A63-F63B-46B9-A277-BC93D899BD79}" type="presOf" srcId="{F8A3C3E7-5B9F-475C-96D4-19178D046DD8}" destId="{72294965-5B35-4B99-A7DF-703EAB5E2300}" srcOrd="0" destOrd="0" presId="urn:microsoft.com/office/officeart/2005/8/layout/default"/>
    <dgm:cxn modelId="{8BCB7F46-5CD2-4C11-8D1B-DB5F0D7F45CB}" srcId="{50AD3476-9CCA-44D5-9EEA-C2607894E57D}" destId="{EEF53351-CF7A-4658-A8FA-350E3313FC7D}" srcOrd="7" destOrd="0" parTransId="{80F4A36D-DD9E-4099-AD59-13C31C7D997A}" sibTransId="{D2683DF2-4146-4AD6-A080-B79AD905440B}"/>
    <dgm:cxn modelId="{F05C1B6A-80FB-4122-95BE-B9AD36FC4490}" type="presOf" srcId="{691AF694-A0D7-4171-BBA9-3E42EF958D27}" destId="{92587192-8882-4E79-9313-278302744770}" srcOrd="0" destOrd="0" presId="urn:microsoft.com/office/officeart/2005/8/layout/default"/>
    <dgm:cxn modelId="{6EB56772-C9C0-41E2-8099-8B5428F7ECCA}" type="presOf" srcId="{96304660-5DE3-4C22-92EA-52BC0B560C1F}" destId="{39477904-B75C-4DBA-8751-B9F0ACAFDEBC}" srcOrd="0" destOrd="0" presId="urn:microsoft.com/office/officeart/2005/8/layout/default"/>
    <dgm:cxn modelId="{135F4F7E-27B7-425E-B7BF-AEA9E2F97005}" srcId="{50AD3476-9CCA-44D5-9EEA-C2607894E57D}" destId="{192AE49F-1DF5-4042-97A3-65BA8D12CD7B}" srcOrd="1" destOrd="0" parTransId="{EAD6B179-6D8E-4316-8A86-23C2E2CBB235}" sibTransId="{6F53055C-3BA9-41B4-A02D-C1771AE08915}"/>
    <dgm:cxn modelId="{FBEBB37E-065C-44BF-8CF8-50FE9B29AE22}" type="presOf" srcId="{AE10B6D8-FA81-4BAA-A1F5-C379B8C0D306}" destId="{0B908378-C6F2-4E44-8535-D42829C52642}" srcOrd="0" destOrd="0" presId="urn:microsoft.com/office/officeart/2005/8/layout/default"/>
    <dgm:cxn modelId="{2035A8A4-7F00-4CDF-8397-EDE763DDD245}" type="presOf" srcId="{53034ECD-A1EC-4393-91AB-6F6F20FD61FD}" destId="{2E8CD6A3-00A9-4AE9-8A3F-E43236B54960}" srcOrd="0" destOrd="0" presId="urn:microsoft.com/office/officeart/2005/8/layout/default"/>
    <dgm:cxn modelId="{B266EBB0-FA37-4F06-95EC-735A21DBEC6F}" type="presOf" srcId="{50AD3476-9CCA-44D5-9EEA-C2607894E57D}" destId="{B667ED54-B162-4CE7-90B6-71C408410079}" srcOrd="0" destOrd="0" presId="urn:microsoft.com/office/officeart/2005/8/layout/default"/>
    <dgm:cxn modelId="{290F93B2-BDC5-4D79-8FE1-57D2192B4505}" srcId="{50AD3476-9CCA-44D5-9EEA-C2607894E57D}" destId="{691AF694-A0D7-4171-BBA9-3E42EF958D27}" srcOrd="0" destOrd="0" parTransId="{93B4200E-E8DF-4F7A-998E-8147ABD47163}" sibTransId="{13E056AA-7EFD-42C4-948E-1DF058076E73}"/>
    <dgm:cxn modelId="{BE991DB7-7527-4F2A-8C6B-A681DC3F593B}" type="presOf" srcId="{EEF53351-CF7A-4658-A8FA-350E3313FC7D}" destId="{B06AB9E4-9A1C-4C40-AADD-08E07AC1BCC9}" srcOrd="0" destOrd="0" presId="urn:microsoft.com/office/officeart/2005/8/layout/default"/>
    <dgm:cxn modelId="{F78676DD-2080-4338-9D25-2DB7F76F1665}" srcId="{50AD3476-9CCA-44D5-9EEA-C2607894E57D}" destId="{96304660-5DE3-4C22-92EA-52BC0B560C1F}" srcOrd="2" destOrd="0" parTransId="{27063570-B6F7-45AC-BA6F-98FAB6ED062D}" sibTransId="{1EDB90B9-F439-4802-923D-30A3431E99CE}"/>
    <dgm:cxn modelId="{FAB661DE-5335-41BD-A770-79E562CAD5BB}" type="presOf" srcId="{C73EE3D1-CC40-4DB0-836F-389C9EFD7C3A}" destId="{98591F4E-8FE4-47DA-A142-94253B3DA0D6}" srcOrd="0" destOrd="0" presId="urn:microsoft.com/office/officeart/2005/8/layout/default"/>
    <dgm:cxn modelId="{93EDD7E5-E901-4F0F-92C8-6B258C6248BF}" srcId="{50AD3476-9CCA-44D5-9EEA-C2607894E57D}" destId="{F8A3C3E7-5B9F-475C-96D4-19178D046DD8}" srcOrd="6" destOrd="0" parTransId="{728A7015-99B3-4DA0-A7FD-83471DD327C5}" sibTransId="{6FDBFA88-AC7A-443F-BAC1-56C3655F94D8}"/>
    <dgm:cxn modelId="{677BC3F1-6927-40A4-B6E8-0D50F4B98483}" type="presOf" srcId="{192AE49F-1DF5-4042-97A3-65BA8D12CD7B}" destId="{71344E2D-E8F2-4B55-B76B-DDEE14F0B10F}" srcOrd="0" destOrd="0" presId="urn:microsoft.com/office/officeart/2005/8/layout/default"/>
    <dgm:cxn modelId="{EDF396F7-D111-425B-897E-B642FADE140D}" type="presOf" srcId="{A87498B1-1397-4087-8107-FBBF652E39E6}" destId="{6903FBC2-5892-4B1E-B867-C6C5F3A4B973}" srcOrd="0" destOrd="0" presId="urn:microsoft.com/office/officeart/2005/8/layout/default"/>
    <dgm:cxn modelId="{863CFDF7-1C84-4749-B346-FA26E6F15039}" srcId="{50AD3476-9CCA-44D5-9EEA-C2607894E57D}" destId="{A87498B1-1397-4087-8107-FBBF652E39E6}" srcOrd="3" destOrd="0" parTransId="{358CD0BA-265D-44F7-B022-A4BFF13100B3}" sibTransId="{69CDFD87-A0A1-4EC5-9BE3-0F2DE6BF7CE0}"/>
    <dgm:cxn modelId="{C927F5A7-325C-4621-AA6B-5758F9951FEC}" type="presParOf" srcId="{B667ED54-B162-4CE7-90B6-71C408410079}" destId="{92587192-8882-4E79-9313-278302744770}" srcOrd="0" destOrd="0" presId="urn:microsoft.com/office/officeart/2005/8/layout/default"/>
    <dgm:cxn modelId="{C9C56580-CF41-4307-9CB1-97ABC7EF5666}" type="presParOf" srcId="{B667ED54-B162-4CE7-90B6-71C408410079}" destId="{ED71CC6C-3411-4839-A6A2-67AD8DCBA539}" srcOrd="1" destOrd="0" presId="urn:microsoft.com/office/officeart/2005/8/layout/default"/>
    <dgm:cxn modelId="{BFC1AB50-97F7-4369-B135-A59B228453DE}" type="presParOf" srcId="{B667ED54-B162-4CE7-90B6-71C408410079}" destId="{71344E2D-E8F2-4B55-B76B-DDEE14F0B10F}" srcOrd="2" destOrd="0" presId="urn:microsoft.com/office/officeart/2005/8/layout/default"/>
    <dgm:cxn modelId="{6E6AA722-94A8-4445-8C77-4967DB8F439E}" type="presParOf" srcId="{B667ED54-B162-4CE7-90B6-71C408410079}" destId="{BC46E31C-7956-4F63-AFCF-F19F0EB48AA8}" srcOrd="3" destOrd="0" presId="urn:microsoft.com/office/officeart/2005/8/layout/default"/>
    <dgm:cxn modelId="{F6D9EC97-7DD1-4E74-8B8E-3ADC3E58F8B0}" type="presParOf" srcId="{B667ED54-B162-4CE7-90B6-71C408410079}" destId="{39477904-B75C-4DBA-8751-B9F0ACAFDEBC}" srcOrd="4" destOrd="0" presId="urn:microsoft.com/office/officeart/2005/8/layout/default"/>
    <dgm:cxn modelId="{5370B93D-6A34-4B80-B882-07AAB1A68A08}" type="presParOf" srcId="{B667ED54-B162-4CE7-90B6-71C408410079}" destId="{FF29D9BB-D46C-458E-A358-0EC8E2596786}" srcOrd="5" destOrd="0" presId="urn:microsoft.com/office/officeart/2005/8/layout/default"/>
    <dgm:cxn modelId="{E0907749-261D-4B4E-BA23-3C119D21BCF3}" type="presParOf" srcId="{B667ED54-B162-4CE7-90B6-71C408410079}" destId="{6903FBC2-5892-4B1E-B867-C6C5F3A4B973}" srcOrd="6" destOrd="0" presId="urn:microsoft.com/office/officeart/2005/8/layout/default"/>
    <dgm:cxn modelId="{11E530E3-6E91-455D-95C4-E29A062EE989}" type="presParOf" srcId="{B667ED54-B162-4CE7-90B6-71C408410079}" destId="{24752990-C88A-4B52-96F8-2FA0278C2170}" srcOrd="7" destOrd="0" presId="urn:microsoft.com/office/officeart/2005/8/layout/default"/>
    <dgm:cxn modelId="{2ED02FCB-92AA-4295-9BFB-13915F3AEC4C}" type="presParOf" srcId="{B667ED54-B162-4CE7-90B6-71C408410079}" destId="{319BD1AC-6912-448F-8ECD-EC57C6116551}" srcOrd="8" destOrd="0" presId="urn:microsoft.com/office/officeart/2005/8/layout/default"/>
    <dgm:cxn modelId="{9F1E9A62-325B-47BE-986B-90AC544986B8}" type="presParOf" srcId="{B667ED54-B162-4CE7-90B6-71C408410079}" destId="{BF6EF7EA-EE31-4FEA-B85D-A4CE763DC26C}" srcOrd="9" destOrd="0" presId="urn:microsoft.com/office/officeart/2005/8/layout/default"/>
    <dgm:cxn modelId="{650BDA3F-3611-4C25-A28F-14F6CE1F23F6}" type="presParOf" srcId="{B667ED54-B162-4CE7-90B6-71C408410079}" destId="{0B908378-C6F2-4E44-8535-D42829C52642}" srcOrd="10" destOrd="0" presId="urn:microsoft.com/office/officeart/2005/8/layout/default"/>
    <dgm:cxn modelId="{43D73EDD-1671-478C-AA78-8A1058EBD074}" type="presParOf" srcId="{B667ED54-B162-4CE7-90B6-71C408410079}" destId="{F9C6940F-D296-4E1F-96B6-9D66D707DA32}" srcOrd="11" destOrd="0" presId="urn:microsoft.com/office/officeart/2005/8/layout/default"/>
    <dgm:cxn modelId="{6E21832C-2E53-428E-B401-C4C02AFD6E70}" type="presParOf" srcId="{B667ED54-B162-4CE7-90B6-71C408410079}" destId="{72294965-5B35-4B99-A7DF-703EAB5E2300}" srcOrd="12" destOrd="0" presId="urn:microsoft.com/office/officeart/2005/8/layout/default"/>
    <dgm:cxn modelId="{F8EEF456-006D-493D-9448-869C4B46647C}" type="presParOf" srcId="{B667ED54-B162-4CE7-90B6-71C408410079}" destId="{6C3D5237-F718-47BA-913D-233E410031D5}" srcOrd="13" destOrd="0" presId="urn:microsoft.com/office/officeart/2005/8/layout/default"/>
    <dgm:cxn modelId="{842A5553-6BAD-445D-9F86-16764A4ED1F9}" type="presParOf" srcId="{B667ED54-B162-4CE7-90B6-71C408410079}" destId="{B06AB9E4-9A1C-4C40-AADD-08E07AC1BCC9}" srcOrd="14" destOrd="0" presId="urn:microsoft.com/office/officeart/2005/8/layout/default"/>
    <dgm:cxn modelId="{881E6445-53E6-4339-85FD-DAE7E07B7783}" type="presParOf" srcId="{B667ED54-B162-4CE7-90B6-71C408410079}" destId="{13A556D2-DD1B-4316-BD83-42E0317D0C58}" srcOrd="15" destOrd="0" presId="urn:microsoft.com/office/officeart/2005/8/layout/default"/>
    <dgm:cxn modelId="{41BDF36C-B5EF-4DAE-9929-A86BF9BE1009}" type="presParOf" srcId="{B667ED54-B162-4CE7-90B6-71C408410079}" destId="{98591F4E-8FE4-47DA-A142-94253B3DA0D6}" srcOrd="16" destOrd="0" presId="urn:microsoft.com/office/officeart/2005/8/layout/default"/>
    <dgm:cxn modelId="{7296CAAD-9820-4D9E-83A9-C87E41B4828B}" type="presParOf" srcId="{B667ED54-B162-4CE7-90B6-71C408410079}" destId="{2EC74449-6ABD-4192-B85C-D033F3229A19}" srcOrd="17" destOrd="0" presId="urn:microsoft.com/office/officeart/2005/8/layout/default"/>
    <dgm:cxn modelId="{2A77DC15-25DA-4733-8C2F-9A5D306ED2DE}" type="presParOf" srcId="{B667ED54-B162-4CE7-90B6-71C408410079}" destId="{2E8CD6A3-00A9-4AE9-8A3F-E43236B54960}"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85FF52-EF24-4892-9026-1F1DC6045B72}" type="doc">
      <dgm:prSet loTypeId="urn:microsoft.com/office/officeart/2005/8/layout/default" loCatId="list" qsTypeId="urn:microsoft.com/office/officeart/2005/8/quickstyle/simple3" qsCatId="simple" csTypeId="urn:microsoft.com/office/officeart/2005/8/colors/accent3_5" csCatId="accent3" phldr="1"/>
      <dgm:spPr/>
      <dgm:t>
        <a:bodyPr/>
        <a:lstStyle/>
        <a:p>
          <a:endParaRPr lang="en-US"/>
        </a:p>
      </dgm:t>
    </dgm:pt>
    <dgm:pt modelId="{75389721-BCF6-41BC-AFC2-A742D93078DC}">
      <dgm:prSet/>
      <dgm:spPr/>
      <dgm:t>
        <a:bodyPr/>
        <a:lstStyle/>
        <a:p>
          <a:r>
            <a:rPr lang="en-US" b="1" dirty="0"/>
            <a:t>1. Initial Induction and Foundational Training</a:t>
          </a:r>
          <a:endParaRPr lang="en-US" dirty="0"/>
        </a:p>
      </dgm:t>
    </dgm:pt>
    <dgm:pt modelId="{F10F75A6-0D3A-4F27-ACAD-BCD8D8BCBE7A}" type="parTrans" cxnId="{8E37B387-962C-4B38-A687-C2838C7810BA}">
      <dgm:prSet/>
      <dgm:spPr/>
      <dgm:t>
        <a:bodyPr/>
        <a:lstStyle/>
        <a:p>
          <a:endParaRPr lang="en-US"/>
        </a:p>
      </dgm:t>
    </dgm:pt>
    <dgm:pt modelId="{0789F9AE-76A1-4D1B-A249-23D8CC8FF0CF}" type="sibTrans" cxnId="{8E37B387-962C-4B38-A687-C2838C7810BA}">
      <dgm:prSet/>
      <dgm:spPr/>
      <dgm:t>
        <a:bodyPr/>
        <a:lstStyle/>
        <a:p>
          <a:endParaRPr lang="en-US"/>
        </a:p>
      </dgm:t>
    </dgm:pt>
    <dgm:pt modelId="{D8B77DF9-7F0B-4337-8637-14C130AE35C6}">
      <dgm:prSet/>
      <dgm:spPr/>
      <dgm:t>
        <a:bodyPr/>
        <a:lstStyle/>
        <a:p>
          <a:r>
            <a:rPr lang="en-US" b="1" dirty="0"/>
            <a:t>GBVCC role</a:t>
          </a:r>
          <a:r>
            <a:rPr lang="en-US" dirty="0"/>
            <a:t>: New staff receive orientation on gender-based violence (GBV), trauma-informed care, referral pathways, and crisis management.</a:t>
          </a:r>
        </a:p>
      </dgm:t>
    </dgm:pt>
    <dgm:pt modelId="{6107262A-78B0-4416-A1D2-43FB97D2E0E0}" type="parTrans" cxnId="{2F688DD4-7207-4951-9A6A-2CB52001E12B}">
      <dgm:prSet/>
      <dgm:spPr/>
      <dgm:t>
        <a:bodyPr/>
        <a:lstStyle/>
        <a:p>
          <a:endParaRPr lang="en-US"/>
        </a:p>
      </dgm:t>
    </dgm:pt>
    <dgm:pt modelId="{7B4500F1-272E-42EF-8BF1-130A6716536E}" type="sibTrans" cxnId="{2F688DD4-7207-4951-9A6A-2CB52001E12B}">
      <dgm:prSet/>
      <dgm:spPr/>
      <dgm:t>
        <a:bodyPr/>
        <a:lstStyle/>
        <a:p>
          <a:endParaRPr lang="en-US"/>
        </a:p>
      </dgm:t>
    </dgm:pt>
    <dgm:pt modelId="{609F9F47-96F7-432C-B6EB-D174BCA3C27C}">
      <dgm:prSet/>
      <dgm:spPr/>
      <dgm:t>
        <a:bodyPr/>
        <a:lstStyle/>
        <a:p>
          <a:r>
            <a:rPr lang="en-US" b="1" dirty="0"/>
            <a:t>QA role</a:t>
          </a:r>
          <a:r>
            <a:rPr lang="en-US" dirty="0"/>
            <a:t>: Ensures training aligns with national standards, ethical guidelines, and confidentiality requirements.</a:t>
          </a:r>
        </a:p>
      </dgm:t>
    </dgm:pt>
    <dgm:pt modelId="{4D777D7E-8FE4-4D77-8A1A-F7727EB1B2E7}" type="parTrans" cxnId="{23ADF80E-76E8-4FEC-9D9B-8E5090E6E09D}">
      <dgm:prSet/>
      <dgm:spPr/>
      <dgm:t>
        <a:bodyPr/>
        <a:lstStyle/>
        <a:p>
          <a:endParaRPr lang="en-US"/>
        </a:p>
      </dgm:t>
    </dgm:pt>
    <dgm:pt modelId="{15BA47DE-F19F-4B0E-9D90-4C47CCDAC361}" type="sibTrans" cxnId="{23ADF80E-76E8-4FEC-9D9B-8E5090E6E09D}">
      <dgm:prSet/>
      <dgm:spPr/>
      <dgm:t>
        <a:bodyPr/>
        <a:lstStyle/>
        <a:p>
          <a:endParaRPr lang="en-US"/>
        </a:p>
      </dgm:t>
    </dgm:pt>
    <dgm:pt modelId="{7FC4A43E-50F6-4925-8AF5-4408AFB04EBC}">
      <dgm:prSet/>
      <dgm:spPr/>
      <dgm:t>
        <a:bodyPr/>
        <a:lstStyle/>
        <a:p>
          <a:r>
            <a:rPr lang="en-US" b="1"/>
            <a:t>2. Ongoing Professional Skills Development</a:t>
          </a:r>
          <a:endParaRPr lang="en-US"/>
        </a:p>
      </dgm:t>
    </dgm:pt>
    <dgm:pt modelId="{861A68B7-6498-424C-8B41-422992B0765E}" type="parTrans" cxnId="{E1400B8A-EB0D-4411-9527-E09950BFF252}">
      <dgm:prSet/>
      <dgm:spPr/>
      <dgm:t>
        <a:bodyPr/>
        <a:lstStyle/>
        <a:p>
          <a:endParaRPr lang="en-US"/>
        </a:p>
      </dgm:t>
    </dgm:pt>
    <dgm:pt modelId="{2B751773-B2CC-435E-B58A-6807BAB65069}" type="sibTrans" cxnId="{E1400B8A-EB0D-4411-9527-E09950BFF252}">
      <dgm:prSet/>
      <dgm:spPr/>
      <dgm:t>
        <a:bodyPr/>
        <a:lstStyle/>
        <a:p>
          <a:endParaRPr lang="en-US"/>
        </a:p>
      </dgm:t>
    </dgm:pt>
    <dgm:pt modelId="{06F11E00-8C3A-4011-ABAC-703260A9B711}">
      <dgm:prSet/>
      <dgm:spPr/>
      <dgm:t>
        <a:bodyPr/>
        <a:lstStyle/>
        <a:p>
          <a:r>
            <a:rPr lang="en-US" b="1"/>
            <a:t>GBVCC</a:t>
          </a:r>
          <a:r>
            <a:rPr lang="en-US"/>
            <a:t>:</a:t>
          </a:r>
        </a:p>
      </dgm:t>
    </dgm:pt>
    <dgm:pt modelId="{EC07BBD7-BA9F-43B6-9B7E-C2670F848C37}" type="parTrans" cxnId="{16E2273D-632C-4D5A-8DEF-D82CD0C365ED}">
      <dgm:prSet/>
      <dgm:spPr/>
      <dgm:t>
        <a:bodyPr/>
        <a:lstStyle/>
        <a:p>
          <a:endParaRPr lang="en-US"/>
        </a:p>
      </dgm:t>
    </dgm:pt>
    <dgm:pt modelId="{A2C3E298-4674-4F86-A40D-93BE68CF0C9F}" type="sibTrans" cxnId="{16E2273D-632C-4D5A-8DEF-D82CD0C365ED}">
      <dgm:prSet/>
      <dgm:spPr/>
      <dgm:t>
        <a:bodyPr/>
        <a:lstStyle/>
        <a:p>
          <a:endParaRPr lang="en-US"/>
        </a:p>
      </dgm:t>
    </dgm:pt>
    <dgm:pt modelId="{603D338F-C484-4F2E-A442-CDC0C5980FE2}">
      <dgm:prSet/>
      <dgm:spPr/>
      <dgm:t>
        <a:bodyPr/>
        <a:lstStyle/>
        <a:p>
          <a:r>
            <a:rPr lang="en-US"/>
            <a:t>Regular workshops on case handling, victim support, and psychosocial interventions.</a:t>
          </a:r>
        </a:p>
      </dgm:t>
    </dgm:pt>
    <dgm:pt modelId="{01F68906-089C-44E0-8C49-3FF97340D6CA}" type="parTrans" cxnId="{2747B6DE-1738-4005-B6F4-122D2C16E716}">
      <dgm:prSet/>
      <dgm:spPr/>
      <dgm:t>
        <a:bodyPr/>
        <a:lstStyle/>
        <a:p>
          <a:endParaRPr lang="en-US"/>
        </a:p>
      </dgm:t>
    </dgm:pt>
    <dgm:pt modelId="{04535309-4083-41FB-A34B-EBC4ABD6C4B6}" type="sibTrans" cxnId="{2747B6DE-1738-4005-B6F4-122D2C16E716}">
      <dgm:prSet/>
      <dgm:spPr/>
      <dgm:t>
        <a:bodyPr/>
        <a:lstStyle/>
        <a:p>
          <a:endParaRPr lang="en-US"/>
        </a:p>
      </dgm:t>
    </dgm:pt>
    <dgm:pt modelId="{1924A331-2B5A-4DFA-8077-3F9CD61A1ECA}">
      <dgm:prSet/>
      <dgm:spPr/>
      <dgm:t>
        <a:bodyPr/>
        <a:lstStyle/>
        <a:p>
          <a:r>
            <a:rPr lang="en-US"/>
            <a:t>Training in using digital platforms (case management systems, hotlines, and reporting apps).</a:t>
          </a:r>
        </a:p>
      </dgm:t>
    </dgm:pt>
    <dgm:pt modelId="{EA8BFE45-EEDC-4142-B68A-12CDF381189F}" type="parTrans" cxnId="{3583C87F-F1EB-4FA7-B9B3-57D7A3778304}">
      <dgm:prSet/>
      <dgm:spPr/>
      <dgm:t>
        <a:bodyPr/>
        <a:lstStyle/>
        <a:p>
          <a:endParaRPr lang="en-US"/>
        </a:p>
      </dgm:t>
    </dgm:pt>
    <dgm:pt modelId="{1698E172-6755-4C8A-A238-8FA03CF5447D}" type="sibTrans" cxnId="{3583C87F-F1EB-4FA7-B9B3-57D7A3778304}">
      <dgm:prSet/>
      <dgm:spPr/>
      <dgm:t>
        <a:bodyPr/>
        <a:lstStyle/>
        <a:p>
          <a:endParaRPr lang="en-US"/>
        </a:p>
      </dgm:t>
    </dgm:pt>
    <dgm:pt modelId="{859A849E-CC20-41BE-AEAE-63B8723BE104}">
      <dgm:prSet/>
      <dgm:spPr/>
      <dgm:t>
        <a:bodyPr/>
        <a:lstStyle/>
        <a:p>
          <a:r>
            <a:rPr lang="en-US" b="1"/>
            <a:t>QA</a:t>
          </a:r>
          <a:r>
            <a:rPr lang="en-US"/>
            <a:t>:</a:t>
          </a:r>
        </a:p>
      </dgm:t>
    </dgm:pt>
    <dgm:pt modelId="{5A561598-679E-4A50-A1B5-CC09DF56012F}" type="parTrans" cxnId="{8735C5D1-E7D7-4B1F-8D79-603C94742735}">
      <dgm:prSet/>
      <dgm:spPr/>
      <dgm:t>
        <a:bodyPr/>
        <a:lstStyle/>
        <a:p>
          <a:endParaRPr lang="en-US"/>
        </a:p>
      </dgm:t>
    </dgm:pt>
    <dgm:pt modelId="{5CFA9FFB-07D4-4CD5-9BEA-F00A1A4557FA}" type="sibTrans" cxnId="{8735C5D1-E7D7-4B1F-8D79-603C94742735}">
      <dgm:prSet/>
      <dgm:spPr/>
      <dgm:t>
        <a:bodyPr/>
        <a:lstStyle/>
        <a:p>
          <a:endParaRPr lang="en-US"/>
        </a:p>
      </dgm:t>
    </dgm:pt>
    <dgm:pt modelId="{8E55EB84-8A08-4528-A660-2AE06E388C7D}">
      <dgm:prSet/>
      <dgm:spPr/>
      <dgm:t>
        <a:bodyPr/>
        <a:lstStyle/>
        <a:p>
          <a:r>
            <a:rPr lang="en-US"/>
            <a:t>Monitors service quality through call reviews, case audits, and feedback loops.</a:t>
          </a:r>
        </a:p>
      </dgm:t>
    </dgm:pt>
    <dgm:pt modelId="{CFA80A48-6CB9-4B67-9662-C3E9EC9FBB62}" type="parTrans" cxnId="{12B180F0-7D16-4CB4-9B8E-22EBF55AA220}">
      <dgm:prSet/>
      <dgm:spPr/>
      <dgm:t>
        <a:bodyPr/>
        <a:lstStyle/>
        <a:p>
          <a:endParaRPr lang="en-US"/>
        </a:p>
      </dgm:t>
    </dgm:pt>
    <dgm:pt modelId="{45D3BA9F-5166-4365-9F52-A8316535D140}" type="sibTrans" cxnId="{12B180F0-7D16-4CB4-9B8E-22EBF55AA220}">
      <dgm:prSet/>
      <dgm:spPr/>
      <dgm:t>
        <a:bodyPr/>
        <a:lstStyle/>
        <a:p>
          <a:endParaRPr lang="en-US"/>
        </a:p>
      </dgm:t>
    </dgm:pt>
    <dgm:pt modelId="{19F9D8CC-F5EA-4615-9147-D31F9556866E}">
      <dgm:prSet/>
      <dgm:spPr/>
      <dgm:t>
        <a:bodyPr/>
        <a:lstStyle/>
        <a:p>
          <a:r>
            <a:rPr lang="en-US"/>
            <a:t>Identifies skill gaps and recommends targeted refresher courses.</a:t>
          </a:r>
        </a:p>
      </dgm:t>
    </dgm:pt>
    <dgm:pt modelId="{46D605E2-F725-4908-A4B9-9851C4D9C0D1}" type="parTrans" cxnId="{BF7E96B7-A2B7-4732-BFAA-14195E4F6C63}">
      <dgm:prSet/>
      <dgm:spPr/>
      <dgm:t>
        <a:bodyPr/>
        <a:lstStyle/>
        <a:p>
          <a:endParaRPr lang="en-US"/>
        </a:p>
      </dgm:t>
    </dgm:pt>
    <dgm:pt modelId="{549C1B66-DD1B-44BF-BA58-64B2AF2CEB75}" type="sibTrans" cxnId="{BF7E96B7-A2B7-4732-BFAA-14195E4F6C63}">
      <dgm:prSet/>
      <dgm:spPr/>
      <dgm:t>
        <a:bodyPr/>
        <a:lstStyle/>
        <a:p>
          <a:endParaRPr lang="en-US"/>
        </a:p>
      </dgm:t>
    </dgm:pt>
    <dgm:pt modelId="{6BCE6CEB-9682-4650-B230-84F77AFAFED9}">
      <dgm:prSet/>
      <dgm:spPr/>
      <dgm:t>
        <a:bodyPr/>
        <a:lstStyle/>
        <a:p>
          <a:r>
            <a:rPr lang="en-US" b="1"/>
            <a:t>3. Digital and Data Literacy</a:t>
          </a:r>
          <a:endParaRPr lang="en-US"/>
        </a:p>
      </dgm:t>
    </dgm:pt>
    <dgm:pt modelId="{05F654A3-A432-46AA-A254-2F1E31880DA7}" type="parTrans" cxnId="{2E5CDA34-9CF0-4507-8B52-5064624F0ACB}">
      <dgm:prSet/>
      <dgm:spPr/>
      <dgm:t>
        <a:bodyPr/>
        <a:lstStyle/>
        <a:p>
          <a:endParaRPr lang="en-US"/>
        </a:p>
      </dgm:t>
    </dgm:pt>
    <dgm:pt modelId="{F9517008-3A6B-4A83-8A8C-AF54B796A3A3}" type="sibTrans" cxnId="{2E5CDA34-9CF0-4507-8B52-5064624F0ACB}">
      <dgm:prSet/>
      <dgm:spPr/>
      <dgm:t>
        <a:bodyPr/>
        <a:lstStyle/>
        <a:p>
          <a:endParaRPr lang="en-US"/>
        </a:p>
      </dgm:t>
    </dgm:pt>
    <dgm:pt modelId="{BBC1206B-AA87-41F3-8C18-6BACD85B6C1F}">
      <dgm:prSet/>
      <dgm:spPr/>
      <dgm:t>
        <a:bodyPr/>
        <a:lstStyle/>
        <a:p>
          <a:r>
            <a:rPr lang="en-US" b="1"/>
            <a:t>GBVCC</a:t>
          </a:r>
          <a:r>
            <a:rPr lang="en-US"/>
            <a:t>: Training staff to use helpline systems, data entry tools, and reporting.</a:t>
          </a:r>
        </a:p>
      </dgm:t>
    </dgm:pt>
    <dgm:pt modelId="{479E7969-F976-4829-8727-F079C7B1916E}" type="parTrans" cxnId="{4541FBFB-C3F4-4278-920B-0DDE94D330F7}">
      <dgm:prSet/>
      <dgm:spPr/>
      <dgm:t>
        <a:bodyPr/>
        <a:lstStyle/>
        <a:p>
          <a:endParaRPr lang="en-US"/>
        </a:p>
      </dgm:t>
    </dgm:pt>
    <dgm:pt modelId="{8F3D21D7-8278-441E-9F63-02EA254E82C7}" type="sibTrans" cxnId="{4541FBFB-C3F4-4278-920B-0DDE94D330F7}">
      <dgm:prSet/>
      <dgm:spPr/>
      <dgm:t>
        <a:bodyPr/>
        <a:lstStyle/>
        <a:p>
          <a:endParaRPr lang="en-US"/>
        </a:p>
      </dgm:t>
    </dgm:pt>
    <dgm:pt modelId="{D9B7B294-6563-4578-8A95-7318E682E361}">
      <dgm:prSet/>
      <dgm:spPr/>
      <dgm:t>
        <a:bodyPr/>
        <a:lstStyle/>
        <a:p>
          <a:r>
            <a:rPr lang="en-US" b="1"/>
            <a:t>QA</a:t>
          </a:r>
          <a:r>
            <a:rPr lang="en-US"/>
            <a:t>: Ensures accuracy, compliance with POPIA (data privacy), and ethical data handling.</a:t>
          </a:r>
        </a:p>
      </dgm:t>
    </dgm:pt>
    <dgm:pt modelId="{18CB5AA3-4C34-4868-BEF0-4EFDFEC89BD5}" type="parTrans" cxnId="{814747B7-01B3-4426-8D21-2E6D49AA2874}">
      <dgm:prSet/>
      <dgm:spPr/>
      <dgm:t>
        <a:bodyPr/>
        <a:lstStyle/>
        <a:p>
          <a:endParaRPr lang="en-US"/>
        </a:p>
      </dgm:t>
    </dgm:pt>
    <dgm:pt modelId="{05B649D2-1572-4935-98DD-9582863EC966}" type="sibTrans" cxnId="{814747B7-01B3-4426-8D21-2E6D49AA2874}">
      <dgm:prSet/>
      <dgm:spPr/>
      <dgm:t>
        <a:bodyPr/>
        <a:lstStyle/>
        <a:p>
          <a:endParaRPr lang="en-US"/>
        </a:p>
      </dgm:t>
    </dgm:pt>
    <dgm:pt modelId="{B1B6CB0F-6DDD-4AB5-B2C1-1C73DAE5C10D}">
      <dgm:prSet/>
      <dgm:spPr/>
      <dgm:t>
        <a:bodyPr/>
        <a:lstStyle/>
        <a:p>
          <a:r>
            <a:rPr lang="en-US" b="1"/>
            <a:t>4. Performance Evaluation and Feedback</a:t>
          </a:r>
          <a:endParaRPr lang="en-US"/>
        </a:p>
      </dgm:t>
    </dgm:pt>
    <dgm:pt modelId="{C732147C-E673-4F16-9332-2E2BB1F09460}" type="parTrans" cxnId="{A458A282-0B92-47E2-9666-685BBEFB930C}">
      <dgm:prSet/>
      <dgm:spPr/>
      <dgm:t>
        <a:bodyPr/>
        <a:lstStyle/>
        <a:p>
          <a:endParaRPr lang="en-US"/>
        </a:p>
      </dgm:t>
    </dgm:pt>
    <dgm:pt modelId="{BABDCF98-CA32-4180-8504-DD91C9FABC55}" type="sibTrans" cxnId="{A458A282-0B92-47E2-9666-685BBEFB930C}">
      <dgm:prSet/>
      <dgm:spPr/>
      <dgm:t>
        <a:bodyPr/>
        <a:lstStyle/>
        <a:p>
          <a:endParaRPr lang="en-US"/>
        </a:p>
      </dgm:t>
    </dgm:pt>
    <dgm:pt modelId="{1BF66319-1115-4B7E-84FA-2CD86B6FD833}">
      <dgm:prSet/>
      <dgm:spPr/>
      <dgm:t>
        <a:bodyPr/>
        <a:lstStyle/>
        <a:p>
          <a:r>
            <a:rPr lang="en-US" b="1"/>
            <a:t>GBVCC</a:t>
          </a:r>
          <a:r>
            <a:rPr lang="en-US"/>
            <a:t>: Supervisors conduct regular debriefing sessions to prevent burnout and provide peer learning opportunities.</a:t>
          </a:r>
        </a:p>
      </dgm:t>
    </dgm:pt>
    <dgm:pt modelId="{84739708-07F4-46DD-B6E7-20F30C41CB5B}" type="parTrans" cxnId="{6C294CBF-DE09-49C9-8F1E-C21D483462B7}">
      <dgm:prSet/>
      <dgm:spPr/>
      <dgm:t>
        <a:bodyPr/>
        <a:lstStyle/>
        <a:p>
          <a:endParaRPr lang="en-US"/>
        </a:p>
      </dgm:t>
    </dgm:pt>
    <dgm:pt modelId="{028E15E2-6B0D-48C1-8AA0-5D2178396AE8}" type="sibTrans" cxnId="{6C294CBF-DE09-49C9-8F1E-C21D483462B7}">
      <dgm:prSet/>
      <dgm:spPr/>
      <dgm:t>
        <a:bodyPr/>
        <a:lstStyle/>
        <a:p>
          <a:endParaRPr lang="en-US"/>
        </a:p>
      </dgm:t>
    </dgm:pt>
    <dgm:pt modelId="{4621EB1A-3ADE-4280-A0E0-BE28AF565A35}">
      <dgm:prSet/>
      <dgm:spPr/>
      <dgm:t>
        <a:bodyPr/>
        <a:lstStyle/>
        <a:p>
          <a:r>
            <a:rPr lang="en-US" b="1"/>
            <a:t>QA</a:t>
          </a:r>
          <a:r>
            <a:rPr lang="en-US"/>
            <a:t>: Collects feedback from clients and reviews service outcomes to measure effectiveness and improve standards.</a:t>
          </a:r>
        </a:p>
      </dgm:t>
    </dgm:pt>
    <dgm:pt modelId="{88CD2929-3F9B-49C4-A38F-7ADE4328148E}" type="parTrans" cxnId="{8F883E01-BEDA-4AF2-A59F-BEA47E461048}">
      <dgm:prSet/>
      <dgm:spPr/>
      <dgm:t>
        <a:bodyPr/>
        <a:lstStyle/>
        <a:p>
          <a:endParaRPr lang="en-US"/>
        </a:p>
      </dgm:t>
    </dgm:pt>
    <dgm:pt modelId="{B763196F-026E-4D8B-A675-D70213D5E54C}" type="sibTrans" cxnId="{8F883E01-BEDA-4AF2-A59F-BEA47E461048}">
      <dgm:prSet/>
      <dgm:spPr/>
      <dgm:t>
        <a:bodyPr/>
        <a:lstStyle/>
        <a:p>
          <a:endParaRPr lang="en-US"/>
        </a:p>
      </dgm:t>
    </dgm:pt>
    <dgm:pt modelId="{A8770DA1-B62A-41C7-96E3-6540420BC1EB}">
      <dgm:prSet/>
      <dgm:spPr/>
      <dgm:t>
        <a:bodyPr/>
        <a:lstStyle/>
        <a:p>
          <a:r>
            <a:rPr lang="en-US" b="1"/>
            <a:t>5. Professional Growth and Career Development</a:t>
          </a:r>
          <a:endParaRPr lang="en-US"/>
        </a:p>
      </dgm:t>
    </dgm:pt>
    <dgm:pt modelId="{2587410C-328C-4D43-8AEC-BEAB836874BE}" type="parTrans" cxnId="{D8EF876F-7A2F-4C36-8856-8B78D42D68A9}">
      <dgm:prSet/>
      <dgm:spPr/>
      <dgm:t>
        <a:bodyPr/>
        <a:lstStyle/>
        <a:p>
          <a:endParaRPr lang="en-US"/>
        </a:p>
      </dgm:t>
    </dgm:pt>
    <dgm:pt modelId="{26117DFF-F427-4DEA-8BDA-DD5C0C9E917F}" type="sibTrans" cxnId="{D8EF876F-7A2F-4C36-8856-8B78D42D68A9}">
      <dgm:prSet/>
      <dgm:spPr/>
      <dgm:t>
        <a:bodyPr/>
        <a:lstStyle/>
        <a:p>
          <a:endParaRPr lang="en-US"/>
        </a:p>
      </dgm:t>
    </dgm:pt>
    <dgm:pt modelId="{7A6C6F56-0422-4E61-B886-09F6A818AE92}">
      <dgm:prSet/>
      <dgm:spPr/>
      <dgm:t>
        <a:bodyPr/>
        <a:lstStyle/>
        <a:p>
          <a:r>
            <a:rPr lang="en-US" b="1" dirty="0"/>
            <a:t>GBVCC</a:t>
          </a:r>
          <a:r>
            <a:rPr lang="en-US" dirty="0"/>
            <a:t>: Encourages staff to attend conferences, webinars, and networking sessions on GBV and social work.</a:t>
          </a:r>
        </a:p>
      </dgm:t>
    </dgm:pt>
    <dgm:pt modelId="{232844AB-F5B5-46A6-A5EB-F5807AADE059}" type="parTrans" cxnId="{A587BF15-42DF-4301-B51D-49861AEDC544}">
      <dgm:prSet/>
      <dgm:spPr/>
      <dgm:t>
        <a:bodyPr/>
        <a:lstStyle/>
        <a:p>
          <a:endParaRPr lang="en-US"/>
        </a:p>
      </dgm:t>
    </dgm:pt>
    <dgm:pt modelId="{BEC8C555-F061-4025-8EDC-D301EEC35842}" type="sibTrans" cxnId="{A587BF15-42DF-4301-B51D-49861AEDC544}">
      <dgm:prSet/>
      <dgm:spPr/>
      <dgm:t>
        <a:bodyPr/>
        <a:lstStyle/>
        <a:p>
          <a:endParaRPr lang="en-US"/>
        </a:p>
      </dgm:t>
    </dgm:pt>
    <dgm:pt modelId="{618B7E55-127F-4C25-B4B9-863A070126D6}">
      <dgm:prSet/>
      <dgm:spPr/>
      <dgm:t>
        <a:bodyPr/>
        <a:lstStyle/>
        <a:p>
          <a:r>
            <a:rPr lang="en-US" b="1"/>
            <a:t>QA</a:t>
          </a:r>
          <a:r>
            <a:rPr lang="en-US"/>
            <a:t>: Provides certification pathways, continuous professional development credits, and recognition of excellence in service.</a:t>
          </a:r>
        </a:p>
      </dgm:t>
    </dgm:pt>
    <dgm:pt modelId="{C622FCC8-5C02-4F92-8452-930A2D4FF800}" type="parTrans" cxnId="{CFA68A8E-778C-41CC-8BBA-B277F1D10FD2}">
      <dgm:prSet/>
      <dgm:spPr/>
      <dgm:t>
        <a:bodyPr/>
        <a:lstStyle/>
        <a:p>
          <a:endParaRPr lang="en-US"/>
        </a:p>
      </dgm:t>
    </dgm:pt>
    <dgm:pt modelId="{0EB7796B-B669-4FC4-B137-B513E6ED2413}" type="sibTrans" cxnId="{CFA68A8E-778C-41CC-8BBA-B277F1D10FD2}">
      <dgm:prSet/>
      <dgm:spPr/>
      <dgm:t>
        <a:bodyPr/>
        <a:lstStyle/>
        <a:p>
          <a:endParaRPr lang="en-US"/>
        </a:p>
      </dgm:t>
    </dgm:pt>
    <dgm:pt modelId="{6D7B3541-E241-4684-B055-D1BA74A5C00E}">
      <dgm:prSet/>
      <dgm:spPr/>
      <dgm:t>
        <a:bodyPr/>
        <a:lstStyle/>
        <a:p>
          <a:r>
            <a:rPr lang="en-US" dirty="0"/>
            <a:t>The </a:t>
          </a:r>
          <a:r>
            <a:rPr lang="en-US" b="1" dirty="0"/>
            <a:t>GBVCC focuses on capacity building and survivor-centered service delivery</a:t>
          </a:r>
          <a:r>
            <a:rPr lang="en-US" dirty="0"/>
            <a:t>, while </a:t>
          </a:r>
          <a:r>
            <a:rPr lang="en-US" b="1" dirty="0"/>
            <a:t>Quality Assurance ensures consistency, compliance, and professional growth</a:t>
          </a:r>
          <a:r>
            <a:rPr lang="en-US" dirty="0"/>
            <a:t>. Together, they create a cycle of training, monitoring, and development that strengthens both staff skills and service quality.</a:t>
          </a:r>
        </a:p>
      </dgm:t>
    </dgm:pt>
    <dgm:pt modelId="{1734BBC7-A18A-4F75-B6E8-B09E996D3280}" type="parTrans" cxnId="{B34EC76F-6414-4F3E-9593-A5D4EFF71166}">
      <dgm:prSet/>
      <dgm:spPr/>
      <dgm:t>
        <a:bodyPr/>
        <a:lstStyle/>
        <a:p>
          <a:endParaRPr lang="en-US"/>
        </a:p>
      </dgm:t>
    </dgm:pt>
    <dgm:pt modelId="{B170B3CA-B1D4-4AAE-AA3E-C1946336F3DE}" type="sibTrans" cxnId="{B34EC76F-6414-4F3E-9593-A5D4EFF71166}">
      <dgm:prSet/>
      <dgm:spPr/>
      <dgm:t>
        <a:bodyPr/>
        <a:lstStyle/>
        <a:p>
          <a:endParaRPr lang="en-US"/>
        </a:p>
      </dgm:t>
    </dgm:pt>
    <dgm:pt modelId="{0B935F31-8C51-4305-8FBC-20090C06D68A}" type="pres">
      <dgm:prSet presAssocID="{9085FF52-EF24-4892-9026-1F1DC6045B72}" presName="diagram" presStyleCnt="0">
        <dgm:presLayoutVars>
          <dgm:dir/>
          <dgm:resizeHandles val="exact"/>
        </dgm:presLayoutVars>
      </dgm:prSet>
      <dgm:spPr/>
    </dgm:pt>
    <dgm:pt modelId="{654C71BB-D83D-4F28-B4A3-0FF6788D3715}" type="pres">
      <dgm:prSet presAssocID="{75389721-BCF6-41BC-AFC2-A742D93078DC}" presName="node" presStyleLbl="node1" presStyleIdx="0" presStyleCnt="16">
        <dgm:presLayoutVars>
          <dgm:bulletEnabled val="1"/>
        </dgm:presLayoutVars>
      </dgm:prSet>
      <dgm:spPr/>
    </dgm:pt>
    <dgm:pt modelId="{BE6A3CE8-2097-434B-9872-805D640028F1}" type="pres">
      <dgm:prSet presAssocID="{0789F9AE-76A1-4D1B-A249-23D8CC8FF0CF}" presName="sibTrans" presStyleCnt="0"/>
      <dgm:spPr/>
    </dgm:pt>
    <dgm:pt modelId="{E9ADED36-CBD3-4CC9-AEF2-ACE55336F26C}" type="pres">
      <dgm:prSet presAssocID="{D8B77DF9-7F0B-4337-8637-14C130AE35C6}" presName="node" presStyleLbl="node1" presStyleIdx="1" presStyleCnt="16">
        <dgm:presLayoutVars>
          <dgm:bulletEnabled val="1"/>
        </dgm:presLayoutVars>
      </dgm:prSet>
      <dgm:spPr/>
    </dgm:pt>
    <dgm:pt modelId="{AED85B1D-FEEB-4FBE-AB5F-2DFE797C0E6A}" type="pres">
      <dgm:prSet presAssocID="{7B4500F1-272E-42EF-8BF1-130A6716536E}" presName="sibTrans" presStyleCnt="0"/>
      <dgm:spPr/>
    </dgm:pt>
    <dgm:pt modelId="{491CF057-7C60-4E1E-9B2F-4916B0B2DFF7}" type="pres">
      <dgm:prSet presAssocID="{609F9F47-96F7-432C-B6EB-D174BCA3C27C}" presName="node" presStyleLbl="node1" presStyleIdx="2" presStyleCnt="16">
        <dgm:presLayoutVars>
          <dgm:bulletEnabled val="1"/>
        </dgm:presLayoutVars>
      </dgm:prSet>
      <dgm:spPr/>
    </dgm:pt>
    <dgm:pt modelId="{6B73A198-D0C1-4E21-85BC-B4D6EFE9851B}" type="pres">
      <dgm:prSet presAssocID="{15BA47DE-F19F-4B0E-9D90-4C47CCDAC361}" presName="sibTrans" presStyleCnt="0"/>
      <dgm:spPr/>
    </dgm:pt>
    <dgm:pt modelId="{4F809B64-EA00-404B-B145-8A9536370B48}" type="pres">
      <dgm:prSet presAssocID="{7FC4A43E-50F6-4925-8AF5-4408AFB04EBC}" presName="node" presStyleLbl="node1" presStyleIdx="3" presStyleCnt="16">
        <dgm:presLayoutVars>
          <dgm:bulletEnabled val="1"/>
        </dgm:presLayoutVars>
      </dgm:prSet>
      <dgm:spPr/>
    </dgm:pt>
    <dgm:pt modelId="{D19522A7-D8EF-4575-A969-741714700A7C}" type="pres">
      <dgm:prSet presAssocID="{2B751773-B2CC-435E-B58A-6807BAB65069}" presName="sibTrans" presStyleCnt="0"/>
      <dgm:spPr/>
    </dgm:pt>
    <dgm:pt modelId="{542A8EF9-7551-41DE-A12C-CB84D7828B64}" type="pres">
      <dgm:prSet presAssocID="{06F11E00-8C3A-4011-ABAC-703260A9B711}" presName="node" presStyleLbl="node1" presStyleIdx="4" presStyleCnt="16">
        <dgm:presLayoutVars>
          <dgm:bulletEnabled val="1"/>
        </dgm:presLayoutVars>
      </dgm:prSet>
      <dgm:spPr/>
    </dgm:pt>
    <dgm:pt modelId="{88854E6C-8E48-4146-885D-10E4902A1BA2}" type="pres">
      <dgm:prSet presAssocID="{A2C3E298-4674-4F86-A40D-93BE68CF0C9F}" presName="sibTrans" presStyleCnt="0"/>
      <dgm:spPr/>
    </dgm:pt>
    <dgm:pt modelId="{8DD15BD7-FFD6-4155-9E7C-88324B18CDDF}" type="pres">
      <dgm:prSet presAssocID="{859A849E-CC20-41BE-AEAE-63B8723BE104}" presName="node" presStyleLbl="node1" presStyleIdx="5" presStyleCnt="16">
        <dgm:presLayoutVars>
          <dgm:bulletEnabled val="1"/>
        </dgm:presLayoutVars>
      </dgm:prSet>
      <dgm:spPr/>
    </dgm:pt>
    <dgm:pt modelId="{3F985CA6-F75C-422A-87AE-1E6E9E36DE66}" type="pres">
      <dgm:prSet presAssocID="{5CFA9FFB-07D4-4CD5-9BEA-F00A1A4557FA}" presName="sibTrans" presStyleCnt="0"/>
      <dgm:spPr/>
    </dgm:pt>
    <dgm:pt modelId="{08334DB1-7560-4BA2-A67A-253A76B87184}" type="pres">
      <dgm:prSet presAssocID="{6BCE6CEB-9682-4650-B230-84F77AFAFED9}" presName="node" presStyleLbl="node1" presStyleIdx="6" presStyleCnt="16">
        <dgm:presLayoutVars>
          <dgm:bulletEnabled val="1"/>
        </dgm:presLayoutVars>
      </dgm:prSet>
      <dgm:spPr/>
    </dgm:pt>
    <dgm:pt modelId="{7FA76D13-A969-40AF-A80B-8D5614C6DEFC}" type="pres">
      <dgm:prSet presAssocID="{F9517008-3A6B-4A83-8A8C-AF54B796A3A3}" presName="sibTrans" presStyleCnt="0"/>
      <dgm:spPr/>
    </dgm:pt>
    <dgm:pt modelId="{73B01E93-3E36-44E9-B03D-838D9B983860}" type="pres">
      <dgm:prSet presAssocID="{BBC1206B-AA87-41F3-8C18-6BACD85B6C1F}" presName="node" presStyleLbl="node1" presStyleIdx="7" presStyleCnt="16">
        <dgm:presLayoutVars>
          <dgm:bulletEnabled val="1"/>
        </dgm:presLayoutVars>
      </dgm:prSet>
      <dgm:spPr/>
    </dgm:pt>
    <dgm:pt modelId="{612FCB00-B4CD-45AE-815D-B75B2BF9DD26}" type="pres">
      <dgm:prSet presAssocID="{8F3D21D7-8278-441E-9F63-02EA254E82C7}" presName="sibTrans" presStyleCnt="0"/>
      <dgm:spPr/>
    </dgm:pt>
    <dgm:pt modelId="{A87A0C37-0449-475C-814E-54C40D94C567}" type="pres">
      <dgm:prSet presAssocID="{D9B7B294-6563-4578-8A95-7318E682E361}" presName="node" presStyleLbl="node1" presStyleIdx="8" presStyleCnt="16">
        <dgm:presLayoutVars>
          <dgm:bulletEnabled val="1"/>
        </dgm:presLayoutVars>
      </dgm:prSet>
      <dgm:spPr/>
    </dgm:pt>
    <dgm:pt modelId="{D0786897-4E01-4E2A-AEFF-58AEA89BE191}" type="pres">
      <dgm:prSet presAssocID="{05B649D2-1572-4935-98DD-9582863EC966}" presName="sibTrans" presStyleCnt="0"/>
      <dgm:spPr/>
    </dgm:pt>
    <dgm:pt modelId="{7B6972E1-2A46-4D73-AB4B-7E316AFE5414}" type="pres">
      <dgm:prSet presAssocID="{B1B6CB0F-6DDD-4AB5-B2C1-1C73DAE5C10D}" presName="node" presStyleLbl="node1" presStyleIdx="9" presStyleCnt="16">
        <dgm:presLayoutVars>
          <dgm:bulletEnabled val="1"/>
        </dgm:presLayoutVars>
      </dgm:prSet>
      <dgm:spPr/>
    </dgm:pt>
    <dgm:pt modelId="{D5774B30-08B5-4AF3-AF8C-92E247924D33}" type="pres">
      <dgm:prSet presAssocID="{BABDCF98-CA32-4180-8504-DD91C9FABC55}" presName="sibTrans" presStyleCnt="0"/>
      <dgm:spPr/>
    </dgm:pt>
    <dgm:pt modelId="{2F3B868D-EE61-4304-8CC9-27409BA37E9B}" type="pres">
      <dgm:prSet presAssocID="{1BF66319-1115-4B7E-84FA-2CD86B6FD833}" presName="node" presStyleLbl="node1" presStyleIdx="10" presStyleCnt="16">
        <dgm:presLayoutVars>
          <dgm:bulletEnabled val="1"/>
        </dgm:presLayoutVars>
      </dgm:prSet>
      <dgm:spPr/>
    </dgm:pt>
    <dgm:pt modelId="{2B6F2F23-E1FB-4EE0-BB8C-FE90FCFBD411}" type="pres">
      <dgm:prSet presAssocID="{028E15E2-6B0D-48C1-8AA0-5D2178396AE8}" presName="sibTrans" presStyleCnt="0"/>
      <dgm:spPr/>
    </dgm:pt>
    <dgm:pt modelId="{C0F0D881-4BD4-422D-AA3C-FA9C7129C3E6}" type="pres">
      <dgm:prSet presAssocID="{4621EB1A-3ADE-4280-A0E0-BE28AF565A35}" presName="node" presStyleLbl="node1" presStyleIdx="11" presStyleCnt="16">
        <dgm:presLayoutVars>
          <dgm:bulletEnabled val="1"/>
        </dgm:presLayoutVars>
      </dgm:prSet>
      <dgm:spPr/>
    </dgm:pt>
    <dgm:pt modelId="{6DF1C91A-EAFC-47BE-B636-A469E016E12F}" type="pres">
      <dgm:prSet presAssocID="{B763196F-026E-4D8B-A675-D70213D5E54C}" presName="sibTrans" presStyleCnt="0"/>
      <dgm:spPr/>
    </dgm:pt>
    <dgm:pt modelId="{0ABC18D7-B471-488D-ABCA-B8BA30636098}" type="pres">
      <dgm:prSet presAssocID="{A8770DA1-B62A-41C7-96E3-6540420BC1EB}" presName="node" presStyleLbl="node1" presStyleIdx="12" presStyleCnt="16">
        <dgm:presLayoutVars>
          <dgm:bulletEnabled val="1"/>
        </dgm:presLayoutVars>
      </dgm:prSet>
      <dgm:spPr/>
    </dgm:pt>
    <dgm:pt modelId="{B5879F2A-427E-4226-8CBE-89DCF47F48FA}" type="pres">
      <dgm:prSet presAssocID="{26117DFF-F427-4DEA-8BDA-DD5C0C9E917F}" presName="sibTrans" presStyleCnt="0"/>
      <dgm:spPr/>
    </dgm:pt>
    <dgm:pt modelId="{F105F104-CA27-494E-9CCE-84509DD41016}" type="pres">
      <dgm:prSet presAssocID="{7A6C6F56-0422-4E61-B886-09F6A818AE92}" presName="node" presStyleLbl="node1" presStyleIdx="13" presStyleCnt="16">
        <dgm:presLayoutVars>
          <dgm:bulletEnabled val="1"/>
        </dgm:presLayoutVars>
      </dgm:prSet>
      <dgm:spPr/>
    </dgm:pt>
    <dgm:pt modelId="{06D8879F-5152-4D62-8C3B-F28080EFAF91}" type="pres">
      <dgm:prSet presAssocID="{BEC8C555-F061-4025-8EDC-D301EEC35842}" presName="sibTrans" presStyleCnt="0"/>
      <dgm:spPr/>
    </dgm:pt>
    <dgm:pt modelId="{795A9F9D-AF0F-4D28-9B00-765374BFB106}" type="pres">
      <dgm:prSet presAssocID="{618B7E55-127F-4C25-B4B9-863A070126D6}" presName="node" presStyleLbl="node1" presStyleIdx="14" presStyleCnt="16">
        <dgm:presLayoutVars>
          <dgm:bulletEnabled val="1"/>
        </dgm:presLayoutVars>
      </dgm:prSet>
      <dgm:spPr/>
    </dgm:pt>
    <dgm:pt modelId="{E32DE23D-7F72-4C02-859B-5466DBCF8244}" type="pres">
      <dgm:prSet presAssocID="{0EB7796B-B669-4FC4-B137-B513E6ED2413}" presName="sibTrans" presStyleCnt="0"/>
      <dgm:spPr/>
    </dgm:pt>
    <dgm:pt modelId="{02AE4D49-4024-4B57-B876-7ED0A5BB69CF}" type="pres">
      <dgm:prSet presAssocID="{6D7B3541-E241-4684-B055-D1BA74A5C00E}" presName="node" presStyleLbl="node1" presStyleIdx="15" presStyleCnt="16" custScaleX="349321" custLinFactNeighborX="29505" custLinFactNeighborY="-4391">
        <dgm:presLayoutVars>
          <dgm:bulletEnabled val="1"/>
        </dgm:presLayoutVars>
      </dgm:prSet>
      <dgm:spPr/>
    </dgm:pt>
  </dgm:ptLst>
  <dgm:cxnLst>
    <dgm:cxn modelId="{8F883E01-BEDA-4AF2-A59F-BEA47E461048}" srcId="{9085FF52-EF24-4892-9026-1F1DC6045B72}" destId="{4621EB1A-3ADE-4280-A0E0-BE28AF565A35}" srcOrd="11" destOrd="0" parTransId="{88CD2929-3F9B-49C4-A38F-7ADE4328148E}" sibTransId="{B763196F-026E-4D8B-A675-D70213D5E54C}"/>
    <dgm:cxn modelId="{1E6D0206-C4BA-47EC-8743-99A3E1F94BA0}" type="presOf" srcId="{B1B6CB0F-6DDD-4AB5-B2C1-1C73DAE5C10D}" destId="{7B6972E1-2A46-4D73-AB4B-7E316AFE5414}" srcOrd="0" destOrd="0" presId="urn:microsoft.com/office/officeart/2005/8/layout/default"/>
    <dgm:cxn modelId="{23ADF80E-76E8-4FEC-9D9B-8E5090E6E09D}" srcId="{9085FF52-EF24-4892-9026-1F1DC6045B72}" destId="{609F9F47-96F7-432C-B6EB-D174BCA3C27C}" srcOrd="2" destOrd="0" parTransId="{4D777D7E-8FE4-4D77-8A1A-F7727EB1B2E7}" sibTransId="{15BA47DE-F19F-4B0E-9D90-4C47CCDAC361}"/>
    <dgm:cxn modelId="{2F1BFD14-7B20-4EC3-B74F-DE0C0944F8EA}" type="presOf" srcId="{D8B77DF9-7F0B-4337-8637-14C130AE35C6}" destId="{E9ADED36-CBD3-4CC9-AEF2-ACE55336F26C}" srcOrd="0" destOrd="0" presId="urn:microsoft.com/office/officeart/2005/8/layout/default"/>
    <dgm:cxn modelId="{A587BF15-42DF-4301-B51D-49861AEDC544}" srcId="{9085FF52-EF24-4892-9026-1F1DC6045B72}" destId="{7A6C6F56-0422-4E61-B886-09F6A818AE92}" srcOrd="13" destOrd="0" parTransId="{232844AB-F5B5-46A6-A5EB-F5807AADE059}" sibTransId="{BEC8C555-F061-4025-8EDC-D301EEC35842}"/>
    <dgm:cxn modelId="{841F7B22-37FC-40EA-88F8-F5991C406893}" type="presOf" srcId="{603D338F-C484-4F2E-A442-CDC0C5980FE2}" destId="{542A8EF9-7551-41DE-A12C-CB84D7828B64}" srcOrd="0" destOrd="1" presId="urn:microsoft.com/office/officeart/2005/8/layout/default"/>
    <dgm:cxn modelId="{3DA68032-1321-4448-A9EB-47935EF2F26C}" type="presOf" srcId="{4621EB1A-3ADE-4280-A0E0-BE28AF565A35}" destId="{C0F0D881-4BD4-422D-AA3C-FA9C7129C3E6}" srcOrd="0" destOrd="0" presId="urn:microsoft.com/office/officeart/2005/8/layout/default"/>
    <dgm:cxn modelId="{A2103034-FEEA-4217-BE48-CE29943112CB}" type="presOf" srcId="{6D7B3541-E241-4684-B055-D1BA74A5C00E}" destId="{02AE4D49-4024-4B57-B876-7ED0A5BB69CF}" srcOrd="0" destOrd="0" presId="urn:microsoft.com/office/officeart/2005/8/layout/default"/>
    <dgm:cxn modelId="{2E5CDA34-9CF0-4507-8B52-5064624F0ACB}" srcId="{9085FF52-EF24-4892-9026-1F1DC6045B72}" destId="{6BCE6CEB-9682-4650-B230-84F77AFAFED9}" srcOrd="6" destOrd="0" parTransId="{05F654A3-A432-46AA-A254-2F1E31880DA7}" sibTransId="{F9517008-3A6B-4A83-8A8C-AF54B796A3A3}"/>
    <dgm:cxn modelId="{16E2273D-632C-4D5A-8DEF-D82CD0C365ED}" srcId="{9085FF52-EF24-4892-9026-1F1DC6045B72}" destId="{06F11E00-8C3A-4011-ABAC-703260A9B711}" srcOrd="4" destOrd="0" parTransId="{EC07BBD7-BA9F-43B6-9B7E-C2670F848C37}" sibTransId="{A2C3E298-4674-4F86-A40D-93BE68CF0C9F}"/>
    <dgm:cxn modelId="{A3336C41-15E8-4828-8BAD-0AED447188A2}" type="presOf" srcId="{75389721-BCF6-41BC-AFC2-A742D93078DC}" destId="{654C71BB-D83D-4F28-B4A3-0FF6788D3715}" srcOrd="0" destOrd="0" presId="urn:microsoft.com/office/officeart/2005/8/layout/default"/>
    <dgm:cxn modelId="{089B7B62-C4CC-4D9C-AE8D-FBEE42A593A2}" type="presOf" srcId="{9085FF52-EF24-4892-9026-1F1DC6045B72}" destId="{0B935F31-8C51-4305-8FBC-20090C06D68A}" srcOrd="0" destOrd="0" presId="urn:microsoft.com/office/officeart/2005/8/layout/default"/>
    <dgm:cxn modelId="{C0FEBA66-7A86-453A-A42F-F22035864110}" type="presOf" srcId="{7A6C6F56-0422-4E61-B886-09F6A818AE92}" destId="{F105F104-CA27-494E-9CCE-84509DD41016}" srcOrd="0" destOrd="0" presId="urn:microsoft.com/office/officeart/2005/8/layout/default"/>
    <dgm:cxn modelId="{669ECF66-CC7B-4BE5-A62F-11EF8C2CA72A}" type="presOf" srcId="{1BF66319-1115-4B7E-84FA-2CD86B6FD833}" destId="{2F3B868D-EE61-4304-8CC9-27409BA37E9B}" srcOrd="0" destOrd="0" presId="urn:microsoft.com/office/officeart/2005/8/layout/default"/>
    <dgm:cxn modelId="{53CC1C6E-5CA2-4EA3-AF89-22B4B350D515}" type="presOf" srcId="{A8770DA1-B62A-41C7-96E3-6540420BC1EB}" destId="{0ABC18D7-B471-488D-ABCA-B8BA30636098}" srcOrd="0" destOrd="0" presId="urn:microsoft.com/office/officeart/2005/8/layout/default"/>
    <dgm:cxn modelId="{D8EF876F-7A2F-4C36-8856-8B78D42D68A9}" srcId="{9085FF52-EF24-4892-9026-1F1DC6045B72}" destId="{A8770DA1-B62A-41C7-96E3-6540420BC1EB}" srcOrd="12" destOrd="0" parTransId="{2587410C-328C-4D43-8AEC-BEAB836874BE}" sibTransId="{26117DFF-F427-4DEA-8BDA-DD5C0C9E917F}"/>
    <dgm:cxn modelId="{B34EC76F-6414-4F3E-9593-A5D4EFF71166}" srcId="{9085FF52-EF24-4892-9026-1F1DC6045B72}" destId="{6D7B3541-E241-4684-B055-D1BA74A5C00E}" srcOrd="15" destOrd="0" parTransId="{1734BBC7-A18A-4F75-B6E8-B09E996D3280}" sibTransId="{B170B3CA-B1D4-4AAE-AA3E-C1946336F3DE}"/>
    <dgm:cxn modelId="{74112652-B4B2-4573-89F4-2927ACD3830A}" type="presOf" srcId="{609F9F47-96F7-432C-B6EB-D174BCA3C27C}" destId="{491CF057-7C60-4E1E-9B2F-4916B0B2DFF7}" srcOrd="0" destOrd="0" presId="urn:microsoft.com/office/officeart/2005/8/layout/default"/>
    <dgm:cxn modelId="{95F0AD79-184F-440E-B2C8-4D547CE5FEDB}" type="presOf" srcId="{19F9D8CC-F5EA-4615-9147-D31F9556866E}" destId="{8DD15BD7-FFD6-4155-9E7C-88324B18CDDF}" srcOrd="0" destOrd="2" presId="urn:microsoft.com/office/officeart/2005/8/layout/default"/>
    <dgm:cxn modelId="{C9B3BE7C-FE55-4092-86A9-F5A9B6570B96}" type="presOf" srcId="{859A849E-CC20-41BE-AEAE-63B8723BE104}" destId="{8DD15BD7-FFD6-4155-9E7C-88324B18CDDF}" srcOrd="0" destOrd="0" presId="urn:microsoft.com/office/officeart/2005/8/layout/default"/>
    <dgm:cxn modelId="{3583C87F-F1EB-4FA7-B9B3-57D7A3778304}" srcId="{06F11E00-8C3A-4011-ABAC-703260A9B711}" destId="{1924A331-2B5A-4DFA-8077-3F9CD61A1ECA}" srcOrd="1" destOrd="0" parTransId="{EA8BFE45-EEDC-4142-B68A-12CDF381189F}" sibTransId="{1698E172-6755-4C8A-A238-8FA03CF5447D}"/>
    <dgm:cxn modelId="{A458A282-0B92-47E2-9666-685BBEFB930C}" srcId="{9085FF52-EF24-4892-9026-1F1DC6045B72}" destId="{B1B6CB0F-6DDD-4AB5-B2C1-1C73DAE5C10D}" srcOrd="9" destOrd="0" parTransId="{C732147C-E673-4F16-9332-2E2BB1F09460}" sibTransId="{BABDCF98-CA32-4180-8504-DD91C9FABC55}"/>
    <dgm:cxn modelId="{8E37B387-962C-4B38-A687-C2838C7810BA}" srcId="{9085FF52-EF24-4892-9026-1F1DC6045B72}" destId="{75389721-BCF6-41BC-AFC2-A742D93078DC}" srcOrd="0" destOrd="0" parTransId="{F10F75A6-0D3A-4F27-ACAD-BCD8D8BCBE7A}" sibTransId="{0789F9AE-76A1-4D1B-A249-23D8CC8FF0CF}"/>
    <dgm:cxn modelId="{E1400B8A-EB0D-4411-9527-E09950BFF252}" srcId="{9085FF52-EF24-4892-9026-1F1DC6045B72}" destId="{7FC4A43E-50F6-4925-8AF5-4408AFB04EBC}" srcOrd="3" destOrd="0" parTransId="{861A68B7-6498-424C-8B41-422992B0765E}" sibTransId="{2B751773-B2CC-435E-B58A-6807BAB65069}"/>
    <dgm:cxn modelId="{CFA68A8E-778C-41CC-8BBA-B277F1D10FD2}" srcId="{9085FF52-EF24-4892-9026-1F1DC6045B72}" destId="{618B7E55-127F-4C25-B4B9-863A070126D6}" srcOrd="14" destOrd="0" parTransId="{C622FCC8-5C02-4F92-8452-930A2D4FF800}" sibTransId="{0EB7796B-B669-4FC4-B137-B513E6ED2413}"/>
    <dgm:cxn modelId="{74D16996-6014-47EF-A0F4-4A8AA4B6ABA0}" type="presOf" srcId="{D9B7B294-6563-4578-8A95-7318E682E361}" destId="{A87A0C37-0449-475C-814E-54C40D94C567}" srcOrd="0" destOrd="0" presId="urn:microsoft.com/office/officeart/2005/8/layout/default"/>
    <dgm:cxn modelId="{814747B7-01B3-4426-8D21-2E6D49AA2874}" srcId="{9085FF52-EF24-4892-9026-1F1DC6045B72}" destId="{D9B7B294-6563-4578-8A95-7318E682E361}" srcOrd="8" destOrd="0" parTransId="{18CB5AA3-4C34-4868-BEF0-4EFDFEC89BD5}" sibTransId="{05B649D2-1572-4935-98DD-9582863EC966}"/>
    <dgm:cxn modelId="{BF7E96B7-A2B7-4732-BFAA-14195E4F6C63}" srcId="{859A849E-CC20-41BE-AEAE-63B8723BE104}" destId="{19F9D8CC-F5EA-4615-9147-D31F9556866E}" srcOrd="1" destOrd="0" parTransId="{46D605E2-F725-4908-A4B9-9851C4D9C0D1}" sibTransId="{549C1B66-DD1B-44BF-BA58-64B2AF2CEB75}"/>
    <dgm:cxn modelId="{6C294CBF-DE09-49C9-8F1E-C21D483462B7}" srcId="{9085FF52-EF24-4892-9026-1F1DC6045B72}" destId="{1BF66319-1115-4B7E-84FA-2CD86B6FD833}" srcOrd="10" destOrd="0" parTransId="{84739708-07F4-46DD-B6E7-20F30C41CB5B}" sibTransId="{028E15E2-6B0D-48C1-8AA0-5D2178396AE8}"/>
    <dgm:cxn modelId="{E4211DC1-29B2-46E7-85DB-3728DD0CBC5D}" type="presOf" srcId="{7FC4A43E-50F6-4925-8AF5-4408AFB04EBC}" destId="{4F809B64-EA00-404B-B145-8A9536370B48}" srcOrd="0" destOrd="0" presId="urn:microsoft.com/office/officeart/2005/8/layout/default"/>
    <dgm:cxn modelId="{8735C5D1-E7D7-4B1F-8D79-603C94742735}" srcId="{9085FF52-EF24-4892-9026-1F1DC6045B72}" destId="{859A849E-CC20-41BE-AEAE-63B8723BE104}" srcOrd="5" destOrd="0" parTransId="{5A561598-679E-4A50-A1B5-CC09DF56012F}" sibTransId="{5CFA9FFB-07D4-4CD5-9BEA-F00A1A4557FA}"/>
    <dgm:cxn modelId="{2F688DD4-7207-4951-9A6A-2CB52001E12B}" srcId="{9085FF52-EF24-4892-9026-1F1DC6045B72}" destId="{D8B77DF9-7F0B-4337-8637-14C130AE35C6}" srcOrd="1" destOrd="0" parTransId="{6107262A-78B0-4416-A1D2-43FB97D2E0E0}" sibTransId="{7B4500F1-272E-42EF-8BF1-130A6716536E}"/>
    <dgm:cxn modelId="{2633D6DA-9433-4291-9B35-279E0A034012}" type="presOf" srcId="{06F11E00-8C3A-4011-ABAC-703260A9B711}" destId="{542A8EF9-7551-41DE-A12C-CB84D7828B64}" srcOrd="0" destOrd="0" presId="urn:microsoft.com/office/officeart/2005/8/layout/default"/>
    <dgm:cxn modelId="{2747B6DE-1738-4005-B6F4-122D2C16E716}" srcId="{06F11E00-8C3A-4011-ABAC-703260A9B711}" destId="{603D338F-C484-4F2E-A442-CDC0C5980FE2}" srcOrd="0" destOrd="0" parTransId="{01F68906-089C-44E0-8C49-3FF97340D6CA}" sibTransId="{04535309-4083-41FB-A34B-EBC4ABD6C4B6}"/>
    <dgm:cxn modelId="{C50D2EE5-D89E-4FF2-9D7C-08BDFAA3EB13}" type="presOf" srcId="{1924A331-2B5A-4DFA-8077-3F9CD61A1ECA}" destId="{542A8EF9-7551-41DE-A12C-CB84D7828B64}" srcOrd="0" destOrd="2" presId="urn:microsoft.com/office/officeart/2005/8/layout/default"/>
    <dgm:cxn modelId="{AD956EEB-3CBF-4705-93A9-40F13B56F7A4}" type="presOf" srcId="{618B7E55-127F-4C25-B4B9-863A070126D6}" destId="{795A9F9D-AF0F-4D28-9B00-765374BFB106}" srcOrd="0" destOrd="0" presId="urn:microsoft.com/office/officeart/2005/8/layout/default"/>
    <dgm:cxn modelId="{12B180F0-7D16-4CB4-9B8E-22EBF55AA220}" srcId="{859A849E-CC20-41BE-AEAE-63B8723BE104}" destId="{8E55EB84-8A08-4528-A660-2AE06E388C7D}" srcOrd="0" destOrd="0" parTransId="{CFA80A48-6CB9-4B67-9662-C3E9EC9FBB62}" sibTransId="{45D3BA9F-5166-4365-9F52-A8316535D140}"/>
    <dgm:cxn modelId="{5D7DB3F3-19CC-4F46-974A-A1411A6383C1}" type="presOf" srcId="{8E55EB84-8A08-4528-A660-2AE06E388C7D}" destId="{8DD15BD7-FFD6-4155-9E7C-88324B18CDDF}" srcOrd="0" destOrd="1" presId="urn:microsoft.com/office/officeart/2005/8/layout/default"/>
    <dgm:cxn modelId="{4541FBFB-C3F4-4278-920B-0DDE94D330F7}" srcId="{9085FF52-EF24-4892-9026-1F1DC6045B72}" destId="{BBC1206B-AA87-41F3-8C18-6BACD85B6C1F}" srcOrd="7" destOrd="0" parTransId="{479E7969-F976-4829-8727-F079C7B1916E}" sibTransId="{8F3D21D7-8278-441E-9F63-02EA254E82C7}"/>
    <dgm:cxn modelId="{F2CB64FC-602D-415C-A279-25166AF82DCF}" type="presOf" srcId="{BBC1206B-AA87-41F3-8C18-6BACD85B6C1F}" destId="{73B01E93-3E36-44E9-B03D-838D9B983860}" srcOrd="0" destOrd="0" presId="urn:microsoft.com/office/officeart/2005/8/layout/default"/>
    <dgm:cxn modelId="{DF40A7FD-3F0A-4540-AAB2-D516079E860E}" type="presOf" srcId="{6BCE6CEB-9682-4650-B230-84F77AFAFED9}" destId="{08334DB1-7560-4BA2-A67A-253A76B87184}" srcOrd="0" destOrd="0" presId="urn:microsoft.com/office/officeart/2005/8/layout/default"/>
    <dgm:cxn modelId="{42B0A43F-C2AD-4319-9766-176DFC166397}" type="presParOf" srcId="{0B935F31-8C51-4305-8FBC-20090C06D68A}" destId="{654C71BB-D83D-4F28-B4A3-0FF6788D3715}" srcOrd="0" destOrd="0" presId="urn:microsoft.com/office/officeart/2005/8/layout/default"/>
    <dgm:cxn modelId="{D7E15710-CD5F-4DBE-B7CE-667D85DEA530}" type="presParOf" srcId="{0B935F31-8C51-4305-8FBC-20090C06D68A}" destId="{BE6A3CE8-2097-434B-9872-805D640028F1}" srcOrd="1" destOrd="0" presId="urn:microsoft.com/office/officeart/2005/8/layout/default"/>
    <dgm:cxn modelId="{018BF0F1-195A-4E1A-A1EC-64134BABA1EA}" type="presParOf" srcId="{0B935F31-8C51-4305-8FBC-20090C06D68A}" destId="{E9ADED36-CBD3-4CC9-AEF2-ACE55336F26C}" srcOrd="2" destOrd="0" presId="urn:microsoft.com/office/officeart/2005/8/layout/default"/>
    <dgm:cxn modelId="{810B0F5E-B598-481F-B20F-A2E77C1C051C}" type="presParOf" srcId="{0B935F31-8C51-4305-8FBC-20090C06D68A}" destId="{AED85B1D-FEEB-4FBE-AB5F-2DFE797C0E6A}" srcOrd="3" destOrd="0" presId="urn:microsoft.com/office/officeart/2005/8/layout/default"/>
    <dgm:cxn modelId="{674FD62E-FD0D-4FCD-85FA-69E46A627CB6}" type="presParOf" srcId="{0B935F31-8C51-4305-8FBC-20090C06D68A}" destId="{491CF057-7C60-4E1E-9B2F-4916B0B2DFF7}" srcOrd="4" destOrd="0" presId="urn:microsoft.com/office/officeart/2005/8/layout/default"/>
    <dgm:cxn modelId="{9B8561CB-4B32-44A0-91EC-CD742622C0E4}" type="presParOf" srcId="{0B935F31-8C51-4305-8FBC-20090C06D68A}" destId="{6B73A198-D0C1-4E21-85BC-B4D6EFE9851B}" srcOrd="5" destOrd="0" presId="urn:microsoft.com/office/officeart/2005/8/layout/default"/>
    <dgm:cxn modelId="{A7B126D7-C25E-40BC-B01F-74E80252FFEE}" type="presParOf" srcId="{0B935F31-8C51-4305-8FBC-20090C06D68A}" destId="{4F809B64-EA00-404B-B145-8A9536370B48}" srcOrd="6" destOrd="0" presId="urn:microsoft.com/office/officeart/2005/8/layout/default"/>
    <dgm:cxn modelId="{A00358A7-7EC3-4C93-B4DC-3088BB644BA8}" type="presParOf" srcId="{0B935F31-8C51-4305-8FBC-20090C06D68A}" destId="{D19522A7-D8EF-4575-A969-741714700A7C}" srcOrd="7" destOrd="0" presId="urn:microsoft.com/office/officeart/2005/8/layout/default"/>
    <dgm:cxn modelId="{31C4764E-7AA9-4847-BBDC-20F0BA1BF72E}" type="presParOf" srcId="{0B935F31-8C51-4305-8FBC-20090C06D68A}" destId="{542A8EF9-7551-41DE-A12C-CB84D7828B64}" srcOrd="8" destOrd="0" presId="urn:microsoft.com/office/officeart/2005/8/layout/default"/>
    <dgm:cxn modelId="{221323DE-30A5-4074-B3AB-FFD1B2F4EFD7}" type="presParOf" srcId="{0B935F31-8C51-4305-8FBC-20090C06D68A}" destId="{88854E6C-8E48-4146-885D-10E4902A1BA2}" srcOrd="9" destOrd="0" presId="urn:microsoft.com/office/officeart/2005/8/layout/default"/>
    <dgm:cxn modelId="{5AA027A8-49A2-4EAE-BB48-2DE4BEEC8B10}" type="presParOf" srcId="{0B935F31-8C51-4305-8FBC-20090C06D68A}" destId="{8DD15BD7-FFD6-4155-9E7C-88324B18CDDF}" srcOrd="10" destOrd="0" presId="urn:microsoft.com/office/officeart/2005/8/layout/default"/>
    <dgm:cxn modelId="{96BAE641-B465-450F-A7A9-8A61CB736072}" type="presParOf" srcId="{0B935F31-8C51-4305-8FBC-20090C06D68A}" destId="{3F985CA6-F75C-422A-87AE-1E6E9E36DE66}" srcOrd="11" destOrd="0" presId="urn:microsoft.com/office/officeart/2005/8/layout/default"/>
    <dgm:cxn modelId="{3F750A8C-9D51-4BA0-87D4-B2B633FEEABC}" type="presParOf" srcId="{0B935F31-8C51-4305-8FBC-20090C06D68A}" destId="{08334DB1-7560-4BA2-A67A-253A76B87184}" srcOrd="12" destOrd="0" presId="urn:microsoft.com/office/officeart/2005/8/layout/default"/>
    <dgm:cxn modelId="{C22DDFEF-79F3-405E-B643-790A644DF188}" type="presParOf" srcId="{0B935F31-8C51-4305-8FBC-20090C06D68A}" destId="{7FA76D13-A969-40AF-A80B-8D5614C6DEFC}" srcOrd="13" destOrd="0" presId="urn:microsoft.com/office/officeart/2005/8/layout/default"/>
    <dgm:cxn modelId="{57782967-5639-48ED-9DE3-6357C5806E0D}" type="presParOf" srcId="{0B935F31-8C51-4305-8FBC-20090C06D68A}" destId="{73B01E93-3E36-44E9-B03D-838D9B983860}" srcOrd="14" destOrd="0" presId="urn:microsoft.com/office/officeart/2005/8/layout/default"/>
    <dgm:cxn modelId="{2D59D2E7-E3AB-49EF-98A1-7D569DC4989B}" type="presParOf" srcId="{0B935F31-8C51-4305-8FBC-20090C06D68A}" destId="{612FCB00-B4CD-45AE-815D-B75B2BF9DD26}" srcOrd="15" destOrd="0" presId="urn:microsoft.com/office/officeart/2005/8/layout/default"/>
    <dgm:cxn modelId="{E608D3BA-FB13-436F-B448-E03267E1E590}" type="presParOf" srcId="{0B935F31-8C51-4305-8FBC-20090C06D68A}" destId="{A87A0C37-0449-475C-814E-54C40D94C567}" srcOrd="16" destOrd="0" presId="urn:microsoft.com/office/officeart/2005/8/layout/default"/>
    <dgm:cxn modelId="{6E2503D2-7AFF-4A38-AABF-496A82A2A17C}" type="presParOf" srcId="{0B935F31-8C51-4305-8FBC-20090C06D68A}" destId="{D0786897-4E01-4E2A-AEFF-58AEA89BE191}" srcOrd="17" destOrd="0" presId="urn:microsoft.com/office/officeart/2005/8/layout/default"/>
    <dgm:cxn modelId="{3D68F73A-7C02-4DBB-9B68-F8B21864B287}" type="presParOf" srcId="{0B935F31-8C51-4305-8FBC-20090C06D68A}" destId="{7B6972E1-2A46-4D73-AB4B-7E316AFE5414}" srcOrd="18" destOrd="0" presId="urn:microsoft.com/office/officeart/2005/8/layout/default"/>
    <dgm:cxn modelId="{5F3BAF11-70D1-4340-9B29-49A4E15FEE95}" type="presParOf" srcId="{0B935F31-8C51-4305-8FBC-20090C06D68A}" destId="{D5774B30-08B5-4AF3-AF8C-92E247924D33}" srcOrd="19" destOrd="0" presId="urn:microsoft.com/office/officeart/2005/8/layout/default"/>
    <dgm:cxn modelId="{4A5A15F8-3D90-427F-954D-63F3A09F3495}" type="presParOf" srcId="{0B935F31-8C51-4305-8FBC-20090C06D68A}" destId="{2F3B868D-EE61-4304-8CC9-27409BA37E9B}" srcOrd="20" destOrd="0" presId="urn:microsoft.com/office/officeart/2005/8/layout/default"/>
    <dgm:cxn modelId="{21BC6227-5368-43E2-B049-C05A691D5D15}" type="presParOf" srcId="{0B935F31-8C51-4305-8FBC-20090C06D68A}" destId="{2B6F2F23-E1FB-4EE0-BB8C-FE90FCFBD411}" srcOrd="21" destOrd="0" presId="urn:microsoft.com/office/officeart/2005/8/layout/default"/>
    <dgm:cxn modelId="{81C4D1DD-8D70-41C1-A6E8-F45E999FBEDF}" type="presParOf" srcId="{0B935F31-8C51-4305-8FBC-20090C06D68A}" destId="{C0F0D881-4BD4-422D-AA3C-FA9C7129C3E6}" srcOrd="22" destOrd="0" presId="urn:microsoft.com/office/officeart/2005/8/layout/default"/>
    <dgm:cxn modelId="{79585C9D-5A03-4450-B721-C102A9150ED6}" type="presParOf" srcId="{0B935F31-8C51-4305-8FBC-20090C06D68A}" destId="{6DF1C91A-EAFC-47BE-B636-A469E016E12F}" srcOrd="23" destOrd="0" presId="urn:microsoft.com/office/officeart/2005/8/layout/default"/>
    <dgm:cxn modelId="{02D7E8A2-E88F-4766-9B0D-FA011DD56D96}" type="presParOf" srcId="{0B935F31-8C51-4305-8FBC-20090C06D68A}" destId="{0ABC18D7-B471-488D-ABCA-B8BA30636098}" srcOrd="24" destOrd="0" presId="urn:microsoft.com/office/officeart/2005/8/layout/default"/>
    <dgm:cxn modelId="{8E440D84-49D3-4A06-A3E8-F1FB85AF8769}" type="presParOf" srcId="{0B935F31-8C51-4305-8FBC-20090C06D68A}" destId="{B5879F2A-427E-4226-8CBE-89DCF47F48FA}" srcOrd="25" destOrd="0" presId="urn:microsoft.com/office/officeart/2005/8/layout/default"/>
    <dgm:cxn modelId="{FB166E8E-D7D8-4A2D-9593-D898E72D6761}" type="presParOf" srcId="{0B935F31-8C51-4305-8FBC-20090C06D68A}" destId="{F105F104-CA27-494E-9CCE-84509DD41016}" srcOrd="26" destOrd="0" presId="urn:microsoft.com/office/officeart/2005/8/layout/default"/>
    <dgm:cxn modelId="{3C1EEFAC-CA18-4901-8065-F67FF7C64CA1}" type="presParOf" srcId="{0B935F31-8C51-4305-8FBC-20090C06D68A}" destId="{06D8879F-5152-4D62-8C3B-F28080EFAF91}" srcOrd="27" destOrd="0" presId="urn:microsoft.com/office/officeart/2005/8/layout/default"/>
    <dgm:cxn modelId="{B6C3D98E-3713-495C-AF5E-27379C0AC425}" type="presParOf" srcId="{0B935F31-8C51-4305-8FBC-20090C06D68A}" destId="{795A9F9D-AF0F-4D28-9B00-765374BFB106}" srcOrd="28" destOrd="0" presId="urn:microsoft.com/office/officeart/2005/8/layout/default"/>
    <dgm:cxn modelId="{103ED2DB-F925-4D3E-8D2A-F0079EB0C564}" type="presParOf" srcId="{0B935F31-8C51-4305-8FBC-20090C06D68A}" destId="{E32DE23D-7F72-4C02-859B-5466DBCF8244}" srcOrd="29" destOrd="0" presId="urn:microsoft.com/office/officeart/2005/8/layout/default"/>
    <dgm:cxn modelId="{A975062B-1975-4950-A9B1-53548B8362FD}" type="presParOf" srcId="{0B935F31-8C51-4305-8FBC-20090C06D68A}" destId="{02AE4D49-4024-4B57-B876-7ED0A5BB69CF}"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E6F818-BBA0-454B-B0E9-85DAD751AD45}" type="doc">
      <dgm:prSet loTypeId="urn:microsoft.com/office/officeart/2005/8/layout/vList2" loCatId="list" qsTypeId="urn:microsoft.com/office/officeart/2005/8/quickstyle/simple3" qsCatId="simple" csTypeId="urn:microsoft.com/office/officeart/2005/8/colors/accent3_5" csCatId="accent3" phldr="1"/>
      <dgm:spPr/>
      <dgm:t>
        <a:bodyPr/>
        <a:lstStyle/>
        <a:p>
          <a:endParaRPr lang="en-US"/>
        </a:p>
      </dgm:t>
    </dgm:pt>
    <dgm:pt modelId="{A689EE74-9E19-46E8-B7AB-9DEB9E7AB3C0}">
      <dgm:prSet/>
      <dgm:spPr/>
      <dgm:t>
        <a:bodyPr/>
        <a:lstStyle/>
        <a:p>
          <a:r>
            <a:rPr lang="en-US" b="1"/>
            <a:t>Dual Accountability: Social Work Ethics vs Call Centre Standards</a:t>
          </a:r>
          <a:endParaRPr lang="en-US"/>
        </a:p>
      </dgm:t>
    </dgm:pt>
    <dgm:pt modelId="{077053CE-BB3C-486B-AA04-F08E8A0B3D20}" type="parTrans" cxnId="{83A3D4B8-B32C-46F5-9B84-ED05884B7663}">
      <dgm:prSet/>
      <dgm:spPr/>
      <dgm:t>
        <a:bodyPr/>
        <a:lstStyle/>
        <a:p>
          <a:endParaRPr lang="en-US"/>
        </a:p>
      </dgm:t>
    </dgm:pt>
    <dgm:pt modelId="{6E621FFC-8840-4F3F-9548-96A56AF0B269}" type="sibTrans" cxnId="{83A3D4B8-B32C-46F5-9B84-ED05884B7663}">
      <dgm:prSet/>
      <dgm:spPr/>
      <dgm:t>
        <a:bodyPr/>
        <a:lstStyle/>
        <a:p>
          <a:endParaRPr lang="en-US"/>
        </a:p>
      </dgm:t>
    </dgm:pt>
    <dgm:pt modelId="{4FA7426A-B1DC-4A26-92B4-FAFE8002B9CC}">
      <dgm:prSet/>
      <dgm:spPr/>
      <dgm:t>
        <a:bodyPr/>
        <a:lstStyle/>
        <a:p>
          <a:r>
            <a:rPr lang="en-US" b="1" dirty="0"/>
            <a:t>GBV CC Social work ethics</a:t>
          </a:r>
          <a:r>
            <a:rPr lang="en-US" dirty="0"/>
            <a:t> focus on protecting the dignity, rights, and well-being of victims and survivors. Key principles: confidentiality, non-maleficence, empowerment, and informed consent.</a:t>
          </a:r>
        </a:p>
      </dgm:t>
    </dgm:pt>
    <dgm:pt modelId="{BBD894E2-8BD1-4204-8952-EFF81F010EE1}" type="parTrans" cxnId="{9C12A3F0-EFCB-4E5D-AF69-80B5A157D9F5}">
      <dgm:prSet/>
      <dgm:spPr/>
      <dgm:t>
        <a:bodyPr/>
        <a:lstStyle/>
        <a:p>
          <a:endParaRPr lang="en-US"/>
        </a:p>
      </dgm:t>
    </dgm:pt>
    <dgm:pt modelId="{21E51F56-793F-421B-A2EE-5B4987713EC0}" type="sibTrans" cxnId="{9C12A3F0-EFCB-4E5D-AF69-80B5A157D9F5}">
      <dgm:prSet/>
      <dgm:spPr/>
      <dgm:t>
        <a:bodyPr/>
        <a:lstStyle/>
        <a:p>
          <a:endParaRPr lang="en-US"/>
        </a:p>
      </dgm:t>
    </dgm:pt>
    <dgm:pt modelId="{D99D2636-A0F6-4E9B-B7FE-DD6326EEB725}">
      <dgm:prSet/>
      <dgm:spPr/>
      <dgm:t>
        <a:bodyPr/>
        <a:lstStyle/>
        <a:p>
          <a:r>
            <a:rPr lang="en-US" b="1" dirty="0"/>
            <a:t>Call </a:t>
          </a:r>
          <a:r>
            <a:rPr lang="en-US" b="1" dirty="0" err="1"/>
            <a:t>centre</a:t>
          </a:r>
          <a:r>
            <a:rPr lang="en-US" b="1" dirty="0"/>
            <a:t> standards (ISO, COPC, etc.)</a:t>
          </a:r>
          <a:r>
            <a:rPr lang="en-US" dirty="0"/>
            <a:t> emphasize operational efficiency, quality assurance, customer experience, and compliance with technical protocols (e.g., data security, recording standards, response times).</a:t>
          </a:r>
        </a:p>
      </dgm:t>
    </dgm:pt>
    <dgm:pt modelId="{DA3E6849-309E-47BA-A1A2-1A4C40120144}" type="parTrans" cxnId="{658CE5C0-907E-4850-88B6-D9A282AC1EAE}">
      <dgm:prSet/>
      <dgm:spPr/>
      <dgm:t>
        <a:bodyPr/>
        <a:lstStyle/>
        <a:p>
          <a:endParaRPr lang="en-US"/>
        </a:p>
      </dgm:t>
    </dgm:pt>
    <dgm:pt modelId="{A221A64C-AD4E-48CD-9A47-C9CD22615E4E}" type="sibTrans" cxnId="{658CE5C0-907E-4850-88B6-D9A282AC1EAE}">
      <dgm:prSet/>
      <dgm:spPr/>
      <dgm:t>
        <a:bodyPr/>
        <a:lstStyle/>
        <a:p>
          <a:endParaRPr lang="en-US"/>
        </a:p>
      </dgm:t>
    </dgm:pt>
    <dgm:pt modelId="{B3D9480F-89D3-4154-B5B2-B2CD5DAC59DE}">
      <dgm:prSet/>
      <dgm:spPr/>
      <dgm:t>
        <a:bodyPr/>
        <a:lstStyle/>
        <a:p>
          <a:r>
            <a:rPr lang="en-US" b="1" dirty="0"/>
            <a:t>Separation of roles:</a:t>
          </a:r>
          <a:endParaRPr lang="en-US" dirty="0"/>
        </a:p>
      </dgm:t>
    </dgm:pt>
    <dgm:pt modelId="{9253BA36-F022-4332-B2F0-99905B5C6CD4}" type="parTrans" cxnId="{533690ED-6DDA-4DA2-A32E-C3060094D24B}">
      <dgm:prSet/>
      <dgm:spPr/>
      <dgm:t>
        <a:bodyPr/>
        <a:lstStyle/>
        <a:p>
          <a:endParaRPr lang="en-US"/>
        </a:p>
      </dgm:t>
    </dgm:pt>
    <dgm:pt modelId="{029A4B70-7448-48C9-9367-43429F15B4B9}" type="sibTrans" cxnId="{533690ED-6DDA-4DA2-A32E-C3060094D24B}">
      <dgm:prSet/>
      <dgm:spPr/>
      <dgm:t>
        <a:bodyPr/>
        <a:lstStyle/>
        <a:p>
          <a:endParaRPr lang="en-US"/>
        </a:p>
      </dgm:t>
    </dgm:pt>
    <dgm:pt modelId="{B47B4F8E-CC4E-482E-8421-342AD404147E}">
      <dgm:prSet/>
      <dgm:spPr/>
      <dgm:t>
        <a:bodyPr/>
        <a:lstStyle/>
        <a:p>
          <a:r>
            <a:rPr lang="en-US" i="1"/>
            <a:t>Social workers</a:t>
          </a:r>
          <a:r>
            <a:rPr lang="en-US"/>
            <a:t>: Provide psychosocial support, counselling, referrals, and safeguard ethical standards of care.</a:t>
          </a:r>
        </a:p>
      </dgm:t>
    </dgm:pt>
    <dgm:pt modelId="{644AF1C1-C26C-45CB-A0C4-FF9B8C2C241B}" type="parTrans" cxnId="{C7EC788F-182B-4D38-B8CD-51D359140A59}">
      <dgm:prSet/>
      <dgm:spPr/>
      <dgm:t>
        <a:bodyPr/>
        <a:lstStyle/>
        <a:p>
          <a:endParaRPr lang="en-US"/>
        </a:p>
      </dgm:t>
    </dgm:pt>
    <dgm:pt modelId="{1ACAE244-7B43-4A56-A38E-AD9903DA75BD}" type="sibTrans" cxnId="{C7EC788F-182B-4D38-B8CD-51D359140A59}">
      <dgm:prSet/>
      <dgm:spPr/>
      <dgm:t>
        <a:bodyPr/>
        <a:lstStyle/>
        <a:p>
          <a:endParaRPr lang="en-US"/>
        </a:p>
      </dgm:t>
    </dgm:pt>
    <dgm:pt modelId="{5CE1CD0A-35BB-48EF-BDD4-2C99500A0534}">
      <dgm:prSet/>
      <dgm:spPr/>
      <dgm:t>
        <a:bodyPr/>
        <a:lstStyle/>
        <a:p>
          <a:r>
            <a:rPr lang="en-US" i="1" dirty="0"/>
            <a:t>Quality assurers and technical staff</a:t>
          </a:r>
          <a:r>
            <a:rPr lang="en-US" dirty="0"/>
            <a:t>: Monitor adherence to call </a:t>
          </a:r>
          <a:r>
            <a:rPr lang="en-US" dirty="0" err="1"/>
            <a:t>centre</a:t>
          </a:r>
          <a:r>
            <a:rPr lang="en-US" dirty="0"/>
            <a:t> regulations (e.g., call handling, performance metrics, system uptime, information security).</a:t>
          </a:r>
        </a:p>
      </dgm:t>
    </dgm:pt>
    <dgm:pt modelId="{5DD365D0-8CDD-40BE-84DA-7D3A7EE17387}" type="parTrans" cxnId="{616A2092-1EB8-4446-8ED5-0A8BE5C027E0}">
      <dgm:prSet/>
      <dgm:spPr/>
      <dgm:t>
        <a:bodyPr/>
        <a:lstStyle/>
        <a:p>
          <a:endParaRPr lang="en-US"/>
        </a:p>
      </dgm:t>
    </dgm:pt>
    <dgm:pt modelId="{042B0E4E-E867-49CB-8A0C-C38C829959FA}" type="sibTrans" cxnId="{616A2092-1EB8-4446-8ED5-0A8BE5C027E0}">
      <dgm:prSet/>
      <dgm:spPr/>
      <dgm:t>
        <a:bodyPr/>
        <a:lstStyle/>
        <a:p>
          <a:endParaRPr lang="en-US"/>
        </a:p>
      </dgm:t>
    </dgm:pt>
    <dgm:pt modelId="{F741FB80-976E-4439-A78E-29C467556B6B}">
      <dgm:prSet/>
      <dgm:spPr/>
      <dgm:t>
        <a:bodyPr/>
        <a:lstStyle/>
        <a:p>
          <a:r>
            <a:rPr lang="en-US" dirty="0"/>
            <a:t>The challenge — and strength — lies in integrating these two accountability frameworks without compromising survivor/victims' rights.</a:t>
          </a:r>
        </a:p>
      </dgm:t>
    </dgm:pt>
    <dgm:pt modelId="{F5BD9226-BF62-46B9-90B5-D10F933170E1}" type="parTrans" cxnId="{C46436B0-0683-44A2-9AA4-FF388658ACA4}">
      <dgm:prSet/>
      <dgm:spPr/>
      <dgm:t>
        <a:bodyPr/>
        <a:lstStyle/>
        <a:p>
          <a:endParaRPr lang="en-US"/>
        </a:p>
      </dgm:t>
    </dgm:pt>
    <dgm:pt modelId="{75D23B69-5092-4C16-BDD3-7ED5D467F2F4}" type="sibTrans" cxnId="{C46436B0-0683-44A2-9AA4-FF388658ACA4}">
      <dgm:prSet/>
      <dgm:spPr/>
      <dgm:t>
        <a:bodyPr/>
        <a:lstStyle/>
        <a:p>
          <a:endParaRPr lang="en-US"/>
        </a:p>
      </dgm:t>
    </dgm:pt>
    <dgm:pt modelId="{1F50A818-FAFC-40ED-AEA5-709FA5B84079}" type="pres">
      <dgm:prSet presAssocID="{B5E6F818-BBA0-454B-B0E9-85DAD751AD45}" presName="linear" presStyleCnt="0">
        <dgm:presLayoutVars>
          <dgm:animLvl val="lvl"/>
          <dgm:resizeHandles val="exact"/>
        </dgm:presLayoutVars>
      </dgm:prSet>
      <dgm:spPr/>
    </dgm:pt>
    <dgm:pt modelId="{63EE191D-BB83-43D2-8131-C121B4D93478}" type="pres">
      <dgm:prSet presAssocID="{A689EE74-9E19-46E8-B7AB-9DEB9E7AB3C0}" presName="parentText" presStyleLbl="node1" presStyleIdx="0" presStyleCnt="5">
        <dgm:presLayoutVars>
          <dgm:chMax val="0"/>
          <dgm:bulletEnabled val="1"/>
        </dgm:presLayoutVars>
      </dgm:prSet>
      <dgm:spPr/>
    </dgm:pt>
    <dgm:pt modelId="{A59BAA47-794D-4D91-B29C-6EB3C5B08C07}" type="pres">
      <dgm:prSet presAssocID="{6E621FFC-8840-4F3F-9548-96A56AF0B269}" presName="spacer" presStyleCnt="0"/>
      <dgm:spPr/>
    </dgm:pt>
    <dgm:pt modelId="{447170C1-1DB8-4557-AECD-719E0355DD8F}" type="pres">
      <dgm:prSet presAssocID="{4FA7426A-B1DC-4A26-92B4-FAFE8002B9CC}" presName="parentText" presStyleLbl="node1" presStyleIdx="1" presStyleCnt="5">
        <dgm:presLayoutVars>
          <dgm:chMax val="0"/>
          <dgm:bulletEnabled val="1"/>
        </dgm:presLayoutVars>
      </dgm:prSet>
      <dgm:spPr/>
    </dgm:pt>
    <dgm:pt modelId="{9B9E04EF-C1B2-4F05-9A4C-7F658AA503B3}" type="pres">
      <dgm:prSet presAssocID="{21E51F56-793F-421B-A2EE-5B4987713EC0}" presName="spacer" presStyleCnt="0"/>
      <dgm:spPr/>
    </dgm:pt>
    <dgm:pt modelId="{60DF81E4-36FF-4479-9D6C-2FFAB98682EF}" type="pres">
      <dgm:prSet presAssocID="{D99D2636-A0F6-4E9B-B7FE-DD6326EEB725}" presName="parentText" presStyleLbl="node1" presStyleIdx="2" presStyleCnt="5">
        <dgm:presLayoutVars>
          <dgm:chMax val="0"/>
          <dgm:bulletEnabled val="1"/>
        </dgm:presLayoutVars>
      </dgm:prSet>
      <dgm:spPr/>
    </dgm:pt>
    <dgm:pt modelId="{A91F18C4-9AF3-4BEA-999F-1F0472FD4E69}" type="pres">
      <dgm:prSet presAssocID="{A221A64C-AD4E-48CD-9A47-C9CD22615E4E}" presName="spacer" presStyleCnt="0"/>
      <dgm:spPr/>
    </dgm:pt>
    <dgm:pt modelId="{E753C6E7-EEB4-49EA-BA8E-FE9E17139EB0}" type="pres">
      <dgm:prSet presAssocID="{B3D9480F-89D3-4154-B5B2-B2CD5DAC59DE}" presName="parentText" presStyleLbl="node1" presStyleIdx="3" presStyleCnt="5">
        <dgm:presLayoutVars>
          <dgm:chMax val="0"/>
          <dgm:bulletEnabled val="1"/>
        </dgm:presLayoutVars>
      </dgm:prSet>
      <dgm:spPr/>
    </dgm:pt>
    <dgm:pt modelId="{7A26E2D5-83DE-4A05-94F0-17C5B6F9558B}" type="pres">
      <dgm:prSet presAssocID="{B3D9480F-89D3-4154-B5B2-B2CD5DAC59DE}" presName="childText" presStyleLbl="revTx" presStyleIdx="0" presStyleCnt="1">
        <dgm:presLayoutVars>
          <dgm:bulletEnabled val="1"/>
        </dgm:presLayoutVars>
      </dgm:prSet>
      <dgm:spPr/>
    </dgm:pt>
    <dgm:pt modelId="{3E8A5419-99EC-4918-BB10-56CF4E493C7A}" type="pres">
      <dgm:prSet presAssocID="{F741FB80-976E-4439-A78E-29C467556B6B}" presName="parentText" presStyleLbl="node1" presStyleIdx="4" presStyleCnt="5">
        <dgm:presLayoutVars>
          <dgm:chMax val="0"/>
          <dgm:bulletEnabled val="1"/>
        </dgm:presLayoutVars>
      </dgm:prSet>
      <dgm:spPr/>
    </dgm:pt>
  </dgm:ptLst>
  <dgm:cxnLst>
    <dgm:cxn modelId="{CF990904-2CFE-4DD6-B795-A235B7FCF6D2}" type="presOf" srcId="{D99D2636-A0F6-4E9B-B7FE-DD6326EEB725}" destId="{60DF81E4-36FF-4479-9D6C-2FFAB98682EF}" srcOrd="0" destOrd="0" presId="urn:microsoft.com/office/officeart/2005/8/layout/vList2"/>
    <dgm:cxn modelId="{0889B110-3453-436A-816E-9CF9D82D76F5}" type="presOf" srcId="{B47B4F8E-CC4E-482E-8421-342AD404147E}" destId="{7A26E2D5-83DE-4A05-94F0-17C5B6F9558B}" srcOrd="0" destOrd="0" presId="urn:microsoft.com/office/officeart/2005/8/layout/vList2"/>
    <dgm:cxn modelId="{E6EC4A37-BDD1-4BFD-ADF1-5F2EF3A235B9}" type="presOf" srcId="{F741FB80-976E-4439-A78E-29C467556B6B}" destId="{3E8A5419-99EC-4918-BB10-56CF4E493C7A}" srcOrd="0" destOrd="0" presId="urn:microsoft.com/office/officeart/2005/8/layout/vList2"/>
    <dgm:cxn modelId="{8DF8ED44-8F58-4707-B2B9-95C9AFFD5160}" type="presOf" srcId="{4FA7426A-B1DC-4A26-92B4-FAFE8002B9CC}" destId="{447170C1-1DB8-4557-AECD-719E0355DD8F}" srcOrd="0" destOrd="0" presId="urn:microsoft.com/office/officeart/2005/8/layout/vList2"/>
    <dgm:cxn modelId="{1765E26A-CB6B-4DF4-9711-C9108F535AAB}" type="presOf" srcId="{B5E6F818-BBA0-454B-B0E9-85DAD751AD45}" destId="{1F50A818-FAFC-40ED-AEA5-709FA5B84079}" srcOrd="0" destOrd="0" presId="urn:microsoft.com/office/officeart/2005/8/layout/vList2"/>
    <dgm:cxn modelId="{16690673-9A57-4E6F-8768-A68282FCE8EA}" type="presOf" srcId="{A689EE74-9E19-46E8-B7AB-9DEB9E7AB3C0}" destId="{63EE191D-BB83-43D2-8131-C121B4D93478}" srcOrd="0" destOrd="0" presId="urn:microsoft.com/office/officeart/2005/8/layout/vList2"/>
    <dgm:cxn modelId="{A3663B7A-3E02-4FCD-B8BE-34F3FC8C4A1E}" type="presOf" srcId="{5CE1CD0A-35BB-48EF-BDD4-2C99500A0534}" destId="{7A26E2D5-83DE-4A05-94F0-17C5B6F9558B}" srcOrd="0" destOrd="1" presId="urn:microsoft.com/office/officeart/2005/8/layout/vList2"/>
    <dgm:cxn modelId="{C7EC788F-182B-4D38-B8CD-51D359140A59}" srcId="{B3D9480F-89D3-4154-B5B2-B2CD5DAC59DE}" destId="{B47B4F8E-CC4E-482E-8421-342AD404147E}" srcOrd="0" destOrd="0" parTransId="{644AF1C1-C26C-45CB-A0C4-FF9B8C2C241B}" sibTransId="{1ACAE244-7B43-4A56-A38E-AD9903DA75BD}"/>
    <dgm:cxn modelId="{616A2092-1EB8-4446-8ED5-0A8BE5C027E0}" srcId="{B3D9480F-89D3-4154-B5B2-B2CD5DAC59DE}" destId="{5CE1CD0A-35BB-48EF-BDD4-2C99500A0534}" srcOrd="1" destOrd="0" parTransId="{5DD365D0-8CDD-40BE-84DA-7D3A7EE17387}" sibTransId="{042B0E4E-E867-49CB-8A0C-C38C829959FA}"/>
    <dgm:cxn modelId="{C46436B0-0683-44A2-9AA4-FF388658ACA4}" srcId="{B5E6F818-BBA0-454B-B0E9-85DAD751AD45}" destId="{F741FB80-976E-4439-A78E-29C467556B6B}" srcOrd="4" destOrd="0" parTransId="{F5BD9226-BF62-46B9-90B5-D10F933170E1}" sibTransId="{75D23B69-5092-4C16-BDD3-7ED5D467F2F4}"/>
    <dgm:cxn modelId="{83A3D4B8-B32C-46F5-9B84-ED05884B7663}" srcId="{B5E6F818-BBA0-454B-B0E9-85DAD751AD45}" destId="{A689EE74-9E19-46E8-B7AB-9DEB9E7AB3C0}" srcOrd="0" destOrd="0" parTransId="{077053CE-BB3C-486B-AA04-F08E8A0B3D20}" sibTransId="{6E621FFC-8840-4F3F-9548-96A56AF0B269}"/>
    <dgm:cxn modelId="{658CE5C0-907E-4850-88B6-D9A282AC1EAE}" srcId="{B5E6F818-BBA0-454B-B0E9-85DAD751AD45}" destId="{D99D2636-A0F6-4E9B-B7FE-DD6326EEB725}" srcOrd="2" destOrd="0" parTransId="{DA3E6849-309E-47BA-A1A2-1A4C40120144}" sibTransId="{A221A64C-AD4E-48CD-9A47-C9CD22615E4E}"/>
    <dgm:cxn modelId="{533690ED-6DDA-4DA2-A32E-C3060094D24B}" srcId="{B5E6F818-BBA0-454B-B0E9-85DAD751AD45}" destId="{B3D9480F-89D3-4154-B5B2-B2CD5DAC59DE}" srcOrd="3" destOrd="0" parTransId="{9253BA36-F022-4332-B2F0-99905B5C6CD4}" sibTransId="{029A4B70-7448-48C9-9367-43429F15B4B9}"/>
    <dgm:cxn modelId="{9C12A3F0-EFCB-4E5D-AF69-80B5A157D9F5}" srcId="{B5E6F818-BBA0-454B-B0E9-85DAD751AD45}" destId="{4FA7426A-B1DC-4A26-92B4-FAFE8002B9CC}" srcOrd="1" destOrd="0" parTransId="{BBD894E2-8BD1-4204-8952-EFF81F010EE1}" sibTransId="{21E51F56-793F-421B-A2EE-5B4987713EC0}"/>
    <dgm:cxn modelId="{1AFD12F2-A45A-4C61-8B99-AB911B410BE7}" type="presOf" srcId="{B3D9480F-89D3-4154-B5B2-B2CD5DAC59DE}" destId="{E753C6E7-EEB4-49EA-BA8E-FE9E17139EB0}" srcOrd="0" destOrd="0" presId="urn:microsoft.com/office/officeart/2005/8/layout/vList2"/>
    <dgm:cxn modelId="{BD3DFEE8-3ACE-40ED-B7CD-E62A805D6882}" type="presParOf" srcId="{1F50A818-FAFC-40ED-AEA5-709FA5B84079}" destId="{63EE191D-BB83-43D2-8131-C121B4D93478}" srcOrd="0" destOrd="0" presId="urn:microsoft.com/office/officeart/2005/8/layout/vList2"/>
    <dgm:cxn modelId="{45952D5F-35D9-44A3-83EA-0C917F99AEB6}" type="presParOf" srcId="{1F50A818-FAFC-40ED-AEA5-709FA5B84079}" destId="{A59BAA47-794D-4D91-B29C-6EB3C5B08C07}" srcOrd="1" destOrd="0" presId="urn:microsoft.com/office/officeart/2005/8/layout/vList2"/>
    <dgm:cxn modelId="{AA3784C4-9E39-4278-A9F9-3441EE3276E7}" type="presParOf" srcId="{1F50A818-FAFC-40ED-AEA5-709FA5B84079}" destId="{447170C1-1DB8-4557-AECD-719E0355DD8F}" srcOrd="2" destOrd="0" presId="urn:microsoft.com/office/officeart/2005/8/layout/vList2"/>
    <dgm:cxn modelId="{1B146626-00F8-4A79-B155-C79A5F885FEC}" type="presParOf" srcId="{1F50A818-FAFC-40ED-AEA5-709FA5B84079}" destId="{9B9E04EF-C1B2-4F05-9A4C-7F658AA503B3}" srcOrd="3" destOrd="0" presId="urn:microsoft.com/office/officeart/2005/8/layout/vList2"/>
    <dgm:cxn modelId="{EC1AAEAC-041A-4D45-B9E9-98E31B2C9EAA}" type="presParOf" srcId="{1F50A818-FAFC-40ED-AEA5-709FA5B84079}" destId="{60DF81E4-36FF-4479-9D6C-2FFAB98682EF}" srcOrd="4" destOrd="0" presId="urn:microsoft.com/office/officeart/2005/8/layout/vList2"/>
    <dgm:cxn modelId="{B95842F4-EC39-4821-B03C-010AA4DE6C4A}" type="presParOf" srcId="{1F50A818-FAFC-40ED-AEA5-709FA5B84079}" destId="{A91F18C4-9AF3-4BEA-999F-1F0472FD4E69}" srcOrd="5" destOrd="0" presId="urn:microsoft.com/office/officeart/2005/8/layout/vList2"/>
    <dgm:cxn modelId="{D2A76AE8-8FAC-4C0B-A41B-2CFB694E4635}" type="presParOf" srcId="{1F50A818-FAFC-40ED-AEA5-709FA5B84079}" destId="{E753C6E7-EEB4-49EA-BA8E-FE9E17139EB0}" srcOrd="6" destOrd="0" presId="urn:microsoft.com/office/officeart/2005/8/layout/vList2"/>
    <dgm:cxn modelId="{B01A63DF-CAB9-4099-B6CE-E7066D9F6C97}" type="presParOf" srcId="{1F50A818-FAFC-40ED-AEA5-709FA5B84079}" destId="{7A26E2D5-83DE-4A05-94F0-17C5B6F9558B}" srcOrd="7" destOrd="0" presId="urn:microsoft.com/office/officeart/2005/8/layout/vList2"/>
    <dgm:cxn modelId="{D35F4E97-D692-47E9-97D1-517CF382020A}" type="presParOf" srcId="{1F50A818-FAFC-40ED-AEA5-709FA5B84079}" destId="{3E8A5419-99EC-4918-BB10-56CF4E493C7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A18C4F-5F88-4761-8B06-A16767E894D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1AA6813-A079-4A8A-97D2-8F92A8DF02C8}">
      <dgm:prSet/>
      <dgm:spPr/>
      <dgm:t>
        <a:bodyPr/>
        <a:lstStyle/>
        <a:p>
          <a:pPr>
            <a:lnSpc>
              <a:spcPct val="100000"/>
            </a:lnSpc>
          </a:pPr>
          <a:r>
            <a:rPr lang="en-US" dirty="0"/>
            <a:t>The Gender-Based Violence Command Centre (GBVCC) stands as a powerful example of how social work adapts and thrives in the digital age. By merging professional ethics with technological innovation, it has shown that government-led digital platforms can deliver timely, survivor-centered, and inclusive services. The experience affirms that social work, far from being displaced by technology, is in fact strengthened by it — made more effective, data-driven, and impactful in addressing the complex realities of GBV.</a:t>
          </a:r>
        </a:p>
      </dgm:t>
    </dgm:pt>
    <dgm:pt modelId="{0459E1A3-F1BC-4AA8-8799-83D615AF46F6}" type="parTrans" cxnId="{37E5897E-FCDD-41C6-A5A5-0A7A706FFF4F}">
      <dgm:prSet/>
      <dgm:spPr/>
      <dgm:t>
        <a:bodyPr/>
        <a:lstStyle/>
        <a:p>
          <a:endParaRPr lang="en-US"/>
        </a:p>
      </dgm:t>
    </dgm:pt>
    <dgm:pt modelId="{7D1E86A5-2853-426F-AB59-36958A4489A5}" type="sibTrans" cxnId="{37E5897E-FCDD-41C6-A5A5-0A7A706FFF4F}">
      <dgm:prSet/>
      <dgm:spPr/>
      <dgm:t>
        <a:bodyPr/>
        <a:lstStyle/>
        <a:p>
          <a:endParaRPr lang="en-US"/>
        </a:p>
      </dgm:t>
    </dgm:pt>
    <dgm:pt modelId="{1AF14A16-46E0-4F44-8B0F-ED85519255BC}">
      <dgm:prSet custT="1"/>
      <dgm:spPr/>
      <dgm:t>
        <a:bodyPr/>
        <a:lstStyle/>
        <a:p>
          <a:pPr>
            <a:lnSpc>
              <a:spcPct val="100000"/>
            </a:lnSpc>
          </a:pPr>
          <a:r>
            <a:rPr lang="en-US" sz="2000" b="1" dirty="0"/>
            <a:t>Key Takeaways by Focus Area</a:t>
          </a:r>
          <a:endParaRPr lang="en-US" sz="2000" dirty="0"/>
        </a:p>
      </dgm:t>
    </dgm:pt>
    <dgm:pt modelId="{C6D9AE27-2EED-4EEC-804C-E051A1D9D2C0}" type="parTrans" cxnId="{584D81E2-B6BB-46AB-91FF-44FA77F344F5}">
      <dgm:prSet/>
      <dgm:spPr/>
      <dgm:t>
        <a:bodyPr/>
        <a:lstStyle/>
        <a:p>
          <a:endParaRPr lang="en-US"/>
        </a:p>
      </dgm:t>
    </dgm:pt>
    <dgm:pt modelId="{8D758E71-9186-4987-A403-53BCD84E9AA6}" type="sibTrans" cxnId="{584D81E2-B6BB-46AB-91FF-44FA77F344F5}">
      <dgm:prSet/>
      <dgm:spPr/>
      <dgm:t>
        <a:bodyPr/>
        <a:lstStyle/>
        <a:p>
          <a:endParaRPr lang="en-US"/>
        </a:p>
      </dgm:t>
    </dgm:pt>
    <dgm:pt modelId="{D07D6301-BA0B-4773-8CA1-EB6C2D5F3FAB}">
      <dgm:prSet custT="1"/>
      <dgm:spPr/>
      <dgm:t>
        <a:bodyPr/>
        <a:lstStyle/>
        <a:p>
          <a:pPr>
            <a:lnSpc>
              <a:spcPct val="100000"/>
            </a:lnSpc>
          </a:pPr>
          <a:r>
            <a:rPr lang="en-US" sz="1600" b="1" dirty="0"/>
            <a:t>Ethics</a:t>
          </a:r>
          <a:r>
            <a:rPr lang="en-US" sz="1600" dirty="0"/>
            <a:t>: The GBVCC demonstrates that digital tools can be applied without compromising social work values — confidentiality, informed consent, and survivor dignity remain central</a:t>
          </a:r>
          <a:r>
            <a:rPr lang="en-US" sz="1400" dirty="0"/>
            <a:t>.</a:t>
          </a:r>
        </a:p>
      </dgm:t>
    </dgm:pt>
    <dgm:pt modelId="{6AEB6DA6-7D67-4366-B1C0-F99B17BFAEA8}" type="parTrans" cxnId="{729AE6A4-F49D-482D-90E4-0A10BC158534}">
      <dgm:prSet/>
      <dgm:spPr/>
      <dgm:t>
        <a:bodyPr/>
        <a:lstStyle/>
        <a:p>
          <a:endParaRPr lang="en-US"/>
        </a:p>
      </dgm:t>
    </dgm:pt>
    <dgm:pt modelId="{8A64504F-6DC0-404F-8422-BEABB20F6AFB}" type="sibTrans" cxnId="{729AE6A4-F49D-482D-90E4-0A10BC158534}">
      <dgm:prSet/>
      <dgm:spPr/>
      <dgm:t>
        <a:bodyPr/>
        <a:lstStyle/>
        <a:p>
          <a:endParaRPr lang="en-US"/>
        </a:p>
      </dgm:t>
    </dgm:pt>
    <dgm:pt modelId="{508A5040-CD23-4673-AA04-E43DE0E5B8F8}">
      <dgm:prSet custT="1"/>
      <dgm:spPr/>
      <dgm:t>
        <a:bodyPr/>
        <a:lstStyle/>
        <a:p>
          <a:pPr>
            <a:lnSpc>
              <a:spcPct val="100000"/>
            </a:lnSpc>
          </a:pPr>
          <a:r>
            <a:rPr lang="en-US" sz="1600" b="1" dirty="0"/>
            <a:t>Data Generation</a:t>
          </a:r>
          <a:r>
            <a:rPr lang="en-US" sz="1600" dirty="0"/>
            <a:t>: Reliable data from calls and cases not only strengthens case management but also informs national policy and evidence-based GBV interventions.</a:t>
          </a:r>
        </a:p>
      </dgm:t>
    </dgm:pt>
    <dgm:pt modelId="{83A090AB-3397-43ED-A4B0-ADF001DDB60C}" type="parTrans" cxnId="{0B5B3BA9-31C2-4D02-B778-492A9711D669}">
      <dgm:prSet/>
      <dgm:spPr/>
      <dgm:t>
        <a:bodyPr/>
        <a:lstStyle/>
        <a:p>
          <a:endParaRPr lang="en-US"/>
        </a:p>
      </dgm:t>
    </dgm:pt>
    <dgm:pt modelId="{BD06CFF9-EA19-49B4-8F9E-382B5A66C4FA}" type="sibTrans" cxnId="{0B5B3BA9-31C2-4D02-B778-492A9711D669}">
      <dgm:prSet/>
      <dgm:spPr/>
      <dgm:t>
        <a:bodyPr/>
        <a:lstStyle/>
        <a:p>
          <a:endParaRPr lang="en-US"/>
        </a:p>
      </dgm:t>
    </dgm:pt>
    <dgm:pt modelId="{3D0BBAA8-4B53-4D41-921C-9E86B9669DC0}">
      <dgm:prSet custT="1"/>
      <dgm:spPr/>
      <dgm:t>
        <a:bodyPr/>
        <a:lstStyle/>
        <a:p>
          <a:pPr>
            <a:lnSpc>
              <a:spcPct val="100000"/>
            </a:lnSpc>
          </a:pPr>
          <a:r>
            <a:rPr lang="en-US" sz="1600" b="1" dirty="0"/>
            <a:t>Quality Assurance</a:t>
          </a:r>
          <a:r>
            <a:rPr lang="en-US" sz="1600" dirty="0"/>
            <a:t>: Integrating ISO-aligned call </a:t>
          </a:r>
          <a:r>
            <a:rPr lang="en-US" sz="1600" dirty="0" err="1"/>
            <a:t>centre</a:t>
          </a:r>
          <a:r>
            <a:rPr lang="en-US" sz="1600" dirty="0"/>
            <a:t> standards with social work ethics creates a dual safeguard, ensuring services are both technically sound and ethically grounded.</a:t>
          </a:r>
        </a:p>
      </dgm:t>
    </dgm:pt>
    <dgm:pt modelId="{3A5032BD-12AB-444F-ABD8-2186EA9A07C1}" type="parTrans" cxnId="{51C07151-872C-422B-B11D-57B563A3D6FD}">
      <dgm:prSet/>
      <dgm:spPr/>
      <dgm:t>
        <a:bodyPr/>
        <a:lstStyle/>
        <a:p>
          <a:endParaRPr lang="en-US"/>
        </a:p>
      </dgm:t>
    </dgm:pt>
    <dgm:pt modelId="{867AFED1-22A1-4FB7-B44B-B39DE38263B3}" type="sibTrans" cxnId="{51C07151-872C-422B-B11D-57B563A3D6FD}">
      <dgm:prSet/>
      <dgm:spPr/>
      <dgm:t>
        <a:bodyPr/>
        <a:lstStyle/>
        <a:p>
          <a:endParaRPr lang="en-US"/>
        </a:p>
      </dgm:t>
    </dgm:pt>
    <dgm:pt modelId="{6DD51A4E-FD5F-4312-A851-D4FE4C70B335}">
      <dgm:prSet custT="1"/>
      <dgm:spPr/>
      <dgm:t>
        <a:bodyPr/>
        <a:lstStyle/>
        <a:p>
          <a:pPr>
            <a:lnSpc>
              <a:spcPct val="100000"/>
            </a:lnSpc>
          </a:pPr>
          <a:r>
            <a:rPr lang="en-US" sz="1600" b="1" dirty="0"/>
            <a:t>Capacity &amp; Effectiveness</a:t>
          </a:r>
          <a:r>
            <a:rPr lang="en-US" sz="1600" dirty="0"/>
            <a:t>: Investment in continuous training and digital infrastructure has enabled social workers to respond swiftly, reduce turnaround times, and provide trauma-informed support even outside office hours.</a:t>
          </a:r>
        </a:p>
      </dgm:t>
    </dgm:pt>
    <dgm:pt modelId="{F4925AE0-E1DC-4717-A597-54C480687873}" type="parTrans" cxnId="{4443FB18-C16E-47C3-9BA9-C6958CFEEAAF}">
      <dgm:prSet/>
      <dgm:spPr/>
      <dgm:t>
        <a:bodyPr/>
        <a:lstStyle/>
        <a:p>
          <a:endParaRPr lang="en-US"/>
        </a:p>
      </dgm:t>
    </dgm:pt>
    <dgm:pt modelId="{690A8276-6E25-4B4E-B9C8-816B2C200E8E}" type="sibTrans" cxnId="{4443FB18-C16E-47C3-9BA9-C6958CFEEAAF}">
      <dgm:prSet/>
      <dgm:spPr/>
      <dgm:t>
        <a:bodyPr/>
        <a:lstStyle/>
        <a:p>
          <a:endParaRPr lang="en-US"/>
        </a:p>
      </dgm:t>
    </dgm:pt>
    <dgm:pt modelId="{633B519A-B1D4-4E79-AF86-E2811DB18D32}">
      <dgm:prSet custT="1"/>
      <dgm:spPr/>
      <dgm:t>
        <a:bodyPr/>
        <a:lstStyle/>
        <a:p>
          <a:pPr>
            <a:lnSpc>
              <a:spcPct val="100000"/>
            </a:lnSpc>
          </a:pPr>
          <a:r>
            <a:rPr lang="en-US" sz="1400" b="1" dirty="0"/>
            <a:t>Inclusivity</a:t>
          </a:r>
          <a:r>
            <a:rPr lang="en-US" sz="1400" dirty="0"/>
            <a:t>: Through multilingual support, SMS/USSD access, and disability-friendly services, the </a:t>
          </a:r>
          <a:r>
            <a:rPr lang="en-US" sz="1400" dirty="0" err="1"/>
            <a:t>centre</a:t>
          </a:r>
          <a:r>
            <a:rPr lang="en-US" sz="1400" dirty="0"/>
            <a:t> ensures no survivor is excluded due to geography, language, or digital divides.</a:t>
          </a:r>
        </a:p>
      </dgm:t>
    </dgm:pt>
    <dgm:pt modelId="{E94D23BB-4F43-470D-8021-1227CE6AD1EF}" type="parTrans" cxnId="{8CC4F292-5A86-459D-8EC2-1A2A91579F72}">
      <dgm:prSet/>
      <dgm:spPr/>
      <dgm:t>
        <a:bodyPr/>
        <a:lstStyle/>
        <a:p>
          <a:endParaRPr lang="en-US"/>
        </a:p>
      </dgm:t>
    </dgm:pt>
    <dgm:pt modelId="{6D88F32D-C530-40C9-8A65-49DD4FC32C0D}" type="sibTrans" cxnId="{8CC4F292-5A86-459D-8EC2-1A2A91579F72}">
      <dgm:prSet/>
      <dgm:spPr/>
      <dgm:t>
        <a:bodyPr/>
        <a:lstStyle/>
        <a:p>
          <a:endParaRPr lang="en-US"/>
        </a:p>
      </dgm:t>
    </dgm:pt>
    <dgm:pt modelId="{D20E0118-8A26-4B12-9375-875AF53AA5A9}" type="pres">
      <dgm:prSet presAssocID="{46A18C4F-5F88-4761-8B06-A16767E894DB}" presName="root" presStyleCnt="0">
        <dgm:presLayoutVars>
          <dgm:dir/>
          <dgm:resizeHandles val="exact"/>
        </dgm:presLayoutVars>
      </dgm:prSet>
      <dgm:spPr/>
    </dgm:pt>
    <dgm:pt modelId="{26869BF9-2505-4B90-BD00-D6ECF55FF581}" type="pres">
      <dgm:prSet presAssocID="{51AA6813-A079-4A8A-97D2-8F92A8DF02C8}" presName="compNode" presStyleCnt="0"/>
      <dgm:spPr/>
    </dgm:pt>
    <dgm:pt modelId="{45F39963-EAE4-41AE-ACBE-FE9ACF68BC00}" type="pres">
      <dgm:prSet presAssocID="{51AA6813-A079-4A8A-97D2-8F92A8DF02C8}" presName="iconRect" presStyleLbl="node1" presStyleIdx="0" presStyleCnt="7" custLinFactNeighborX="2190" custLinFactNeighborY="-9196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157DEDB3-174B-431A-B6F7-821045079901}" type="pres">
      <dgm:prSet presAssocID="{51AA6813-A079-4A8A-97D2-8F92A8DF02C8}" presName="spaceRect" presStyleCnt="0"/>
      <dgm:spPr/>
    </dgm:pt>
    <dgm:pt modelId="{FF26176B-E589-44DB-AADC-E82A42FA8ACA}" type="pres">
      <dgm:prSet presAssocID="{51AA6813-A079-4A8A-97D2-8F92A8DF02C8}" presName="textRect" presStyleLbl="revTx" presStyleIdx="0" presStyleCnt="7" custScaleY="110839" custLinFactNeighborX="-430" custLinFactNeighborY="-34340">
        <dgm:presLayoutVars>
          <dgm:chMax val="1"/>
          <dgm:chPref val="1"/>
        </dgm:presLayoutVars>
      </dgm:prSet>
      <dgm:spPr/>
    </dgm:pt>
    <dgm:pt modelId="{E1DBBF75-1D77-4BA7-97A0-1888583E6CB0}" type="pres">
      <dgm:prSet presAssocID="{7D1E86A5-2853-426F-AB59-36958A4489A5}" presName="sibTrans" presStyleCnt="0"/>
      <dgm:spPr/>
    </dgm:pt>
    <dgm:pt modelId="{1D0ECE5E-EFD5-4D9A-B692-158EE83CC72F}" type="pres">
      <dgm:prSet presAssocID="{1AF14A16-46E0-4F44-8B0F-ED85519255BC}" presName="compNode" presStyleCnt="0"/>
      <dgm:spPr/>
    </dgm:pt>
    <dgm:pt modelId="{5B8118A0-E001-4BC8-AB14-0A33D05A4C8D}" type="pres">
      <dgm:prSet presAssocID="{1AF14A16-46E0-4F44-8B0F-ED85519255BC}" presName="iconRect" presStyleLbl="node1" presStyleIdx="1" presStyleCnt="7" custLinFactNeighborX="29115" custLinFactNeighborY="-5823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BA2D3182-D20B-46BA-91C5-CA9B22639DB4}" type="pres">
      <dgm:prSet presAssocID="{1AF14A16-46E0-4F44-8B0F-ED85519255BC}" presName="spaceRect" presStyleCnt="0"/>
      <dgm:spPr/>
    </dgm:pt>
    <dgm:pt modelId="{FDDCC731-46BC-4BD2-B2B7-374A694D52BB}" type="pres">
      <dgm:prSet presAssocID="{1AF14A16-46E0-4F44-8B0F-ED85519255BC}" presName="textRect" presStyleLbl="revTx" presStyleIdx="1" presStyleCnt="7" custLinFactNeighborX="13102" custLinFactNeighborY="-31107">
        <dgm:presLayoutVars>
          <dgm:chMax val="1"/>
          <dgm:chPref val="1"/>
        </dgm:presLayoutVars>
      </dgm:prSet>
      <dgm:spPr/>
    </dgm:pt>
    <dgm:pt modelId="{4D8D22BA-2AEF-4D66-949E-C26D8331501B}" type="pres">
      <dgm:prSet presAssocID="{8D758E71-9186-4987-A403-53BCD84E9AA6}" presName="sibTrans" presStyleCnt="0"/>
      <dgm:spPr/>
    </dgm:pt>
    <dgm:pt modelId="{57D84D76-E73C-4A6C-A834-6868308A5F3B}" type="pres">
      <dgm:prSet presAssocID="{D07D6301-BA0B-4773-8CA1-EB6C2D5F3FAB}" presName="compNode" presStyleCnt="0"/>
      <dgm:spPr/>
    </dgm:pt>
    <dgm:pt modelId="{6C75247D-999F-4B0D-A27A-EF7670F0DDCD}" type="pres">
      <dgm:prSet presAssocID="{D07D6301-BA0B-4773-8CA1-EB6C2D5F3FAB}" presName="iconRect" presStyleLbl="node1" presStyleIdx="2" presStyleCnt="7" custLinFactNeighborX="-12940" custLinFactNeighborY="-7555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ales of Justice"/>
        </a:ext>
      </dgm:extLst>
    </dgm:pt>
    <dgm:pt modelId="{0D1FB004-CEC5-42EC-9023-A04DDAFF240C}" type="pres">
      <dgm:prSet presAssocID="{D07D6301-BA0B-4773-8CA1-EB6C2D5F3FAB}" presName="spaceRect" presStyleCnt="0"/>
      <dgm:spPr/>
    </dgm:pt>
    <dgm:pt modelId="{26FD952D-62C4-441E-A930-718A4D66CB08}" type="pres">
      <dgm:prSet presAssocID="{D07D6301-BA0B-4773-8CA1-EB6C2D5F3FAB}" presName="textRect" presStyleLbl="revTx" presStyleIdx="2" presStyleCnt="7" custLinFactNeighborX="1456" custLinFactNeighborY="-30735">
        <dgm:presLayoutVars>
          <dgm:chMax val="1"/>
          <dgm:chPref val="1"/>
        </dgm:presLayoutVars>
      </dgm:prSet>
      <dgm:spPr/>
    </dgm:pt>
    <dgm:pt modelId="{AF72B787-4F2D-42AE-9B18-9A15582CDE63}" type="pres">
      <dgm:prSet presAssocID="{8A64504F-6DC0-404F-8422-BEABB20F6AFB}" presName="sibTrans" presStyleCnt="0"/>
      <dgm:spPr/>
    </dgm:pt>
    <dgm:pt modelId="{5C179656-7A0B-4530-97B2-75ADCFE3792B}" type="pres">
      <dgm:prSet presAssocID="{508A5040-CD23-4673-AA04-E43DE0E5B8F8}" presName="compNode" presStyleCnt="0"/>
      <dgm:spPr/>
    </dgm:pt>
    <dgm:pt modelId="{38D5F4E3-44C2-4672-B23F-F80AEA6640F9}" type="pres">
      <dgm:prSet presAssocID="{508A5040-CD23-4673-AA04-E43DE0E5B8F8}" presName="iconRect" presStyleLbl="node1" presStyleIdx="3" presStyleCnt="7" custLinFactNeighborX="3774" custLinFactNeighborY="-6146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tabase"/>
        </a:ext>
      </dgm:extLst>
    </dgm:pt>
    <dgm:pt modelId="{C353FFC3-1625-4706-B1F1-B5D4C36A205D}" type="pres">
      <dgm:prSet presAssocID="{508A5040-CD23-4673-AA04-E43DE0E5B8F8}" presName="spaceRect" presStyleCnt="0"/>
      <dgm:spPr/>
    </dgm:pt>
    <dgm:pt modelId="{D4CA6DF4-0C6D-4E4C-8D9C-C68E46182D82}" type="pres">
      <dgm:prSet presAssocID="{508A5040-CD23-4673-AA04-E43DE0E5B8F8}" presName="textRect" presStyleLbl="revTx" presStyleIdx="3" presStyleCnt="7" custLinFactNeighborX="1699" custLinFactNeighborY="-28135">
        <dgm:presLayoutVars>
          <dgm:chMax val="1"/>
          <dgm:chPref val="1"/>
        </dgm:presLayoutVars>
      </dgm:prSet>
      <dgm:spPr/>
    </dgm:pt>
    <dgm:pt modelId="{FF5E9114-47F6-46DF-B86A-BFA4D8F27354}" type="pres">
      <dgm:prSet presAssocID="{BD06CFF9-EA19-49B4-8F9E-382B5A66C4FA}" presName="sibTrans" presStyleCnt="0"/>
      <dgm:spPr/>
    </dgm:pt>
    <dgm:pt modelId="{89465DFA-D628-4052-A62F-83BDFFDA0BDA}" type="pres">
      <dgm:prSet presAssocID="{3D0BBAA8-4B53-4D41-921C-9E86B9669DC0}" presName="compNode" presStyleCnt="0"/>
      <dgm:spPr/>
    </dgm:pt>
    <dgm:pt modelId="{9D0C8DDC-A24B-4D49-9C2D-41A2529808A3}" type="pres">
      <dgm:prSet presAssocID="{3D0BBAA8-4B53-4D41-921C-9E86B9669DC0}" presName="iconRect" presStyleLbl="node1" presStyleIdx="4" presStyleCnt="7" custLinFactNeighborX="-3235" custLinFactNeighborY="-6146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andshake"/>
        </a:ext>
      </dgm:extLst>
    </dgm:pt>
    <dgm:pt modelId="{F5C5647D-F558-44A9-A5B0-9B86F4C3390B}" type="pres">
      <dgm:prSet presAssocID="{3D0BBAA8-4B53-4D41-921C-9E86B9669DC0}" presName="spaceRect" presStyleCnt="0"/>
      <dgm:spPr/>
    </dgm:pt>
    <dgm:pt modelId="{D3CA63F3-7B20-4734-9BAB-01C83F24A64F}" type="pres">
      <dgm:prSet presAssocID="{3D0BBAA8-4B53-4D41-921C-9E86B9669DC0}" presName="textRect" presStyleLbl="revTx" presStyleIdx="4" presStyleCnt="7" custLinFactNeighborX="4367" custLinFactNeighborY="-28454">
        <dgm:presLayoutVars>
          <dgm:chMax val="1"/>
          <dgm:chPref val="1"/>
        </dgm:presLayoutVars>
      </dgm:prSet>
      <dgm:spPr/>
    </dgm:pt>
    <dgm:pt modelId="{5ED29405-073F-4A0A-89B7-D9B9C67CF8DA}" type="pres">
      <dgm:prSet presAssocID="{867AFED1-22A1-4FB7-B44B-B39DE38263B3}" presName="sibTrans" presStyleCnt="0"/>
      <dgm:spPr/>
    </dgm:pt>
    <dgm:pt modelId="{52A22C1B-4FAC-4E6C-8EE8-F2D1F33FF30B}" type="pres">
      <dgm:prSet presAssocID="{6DD51A4E-FD5F-4312-A851-D4FE4C70B335}" presName="compNode" presStyleCnt="0"/>
      <dgm:spPr/>
    </dgm:pt>
    <dgm:pt modelId="{8D4323CF-1632-4D90-9FD7-A070D01CBD42}" type="pres">
      <dgm:prSet presAssocID="{6DD51A4E-FD5F-4312-A851-D4FE4C70B335}" presName="iconRect" presStyleLbl="node1" presStyleIdx="5" presStyleCnt="7" custLinFactNeighborX="-6470" custLinFactNeighborY="-75551"/>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otorcycle"/>
        </a:ext>
      </dgm:extLst>
    </dgm:pt>
    <dgm:pt modelId="{4450B877-9A0A-4CF5-AC0A-ACE5FFD942CD}" type="pres">
      <dgm:prSet presAssocID="{6DD51A4E-FD5F-4312-A851-D4FE4C70B335}" presName="spaceRect" presStyleCnt="0"/>
      <dgm:spPr/>
    </dgm:pt>
    <dgm:pt modelId="{039A0394-7B52-4708-8C1C-B09950ADFBF5}" type="pres">
      <dgm:prSet presAssocID="{6DD51A4E-FD5F-4312-A851-D4FE4C70B335}" presName="textRect" presStyleLbl="revTx" presStyleIdx="5" presStyleCnt="7" custLinFactNeighborX="-5096" custLinFactNeighborY="-30311">
        <dgm:presLayoutVars>
          <dgm:chMax val="1"/>
          <dgm:chPref val="1"/>
        </dgm:presLayoutVars>
      </dgm:prSet>
      <dgm:spPr/>
    </dgm:pt>
    <dgm:pt modelId="{F85C7A49-82EA-402B-B343-40438AE9DB28}" type="pres">
      <dgm:prSet presAssocID="{690A8276-6E25-4B4E-B9C8-816B2C200E8E}" presName="sibTrans" presStyleCnt="0"/>
      <dgm:spPr/>
    </dgm:pt>
    <dgm:pt modelId="{C3E0814E-81E5-4FA2-9A23-196F019EEDF2}" type="pres">
      <dgm:prSet presAssocID="{633B519A-B1D4-4E79-AF86-E2811DB18D32}" presName="compNode" presStyleCnt="0"/>
      <dgm:spPr/>
    </dgm:pt>
    <dgm:pt modelId="{730374AC-B91B-4C54-AD51-092082F600FD}" type="pres">
      <dgm:prSet presAssocID="{633B519A-B1D4-4E79-AF86-E2811DB18D32}" presName="iconRect" presStyleLbl="node1" presStyleIdx="6" presStyleCnt="7" custLinFactNeighborX="-8088" custLinFactNeighborY="-38821"/>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Call center"/>
        </a:ext>
      </dgm:extLst>
    </dgm:pt>
    <dgm:pt modelId="{C48990BF-D2B0-47C1-AB04-2296B7B2C768}" type="pres">
      <dgm:prSet presAssocID="{633B519A-B1D4-4E79-AF86-E2811DB18D32}" presName="spaceRect" presStyleCnt="0"/>
      <dgm:spPr/>
    </dgm:pt>
    <dgm:pt modelId="{A45B49FA-3418-4F8A-B287-EA14DE1C25A8}" type="pres">
      <dgm:prSet presAssocID="{633B519A-B1D4-4E79-AF86-E2811DB18D32}" presName="textRect" presStyleLbl="revTx" presStyleIdx="6" presStyleCnt="7" custScaleY="122522" custLinFactNeighborX="-3639" custLinFactNeighborY="-10388">
        <dgm:presLayoutVars>
          <dgm:chMax val="1"/>
          <dgm:chPref val="1"/>
        </dgm:presLayoutVars>
      </dgm:prSet>
      <dgm:spPr/>
    </dgm:pt>
  </dgm:ptLst>
  <dgm:cxnLst>
    <dgm:cxn modelId="{4443FB18-C16E-47C3-9BA9-C6958CFEEAAF}" srcId="{46A18C4F-5F88-4761-8B06-A16767E894DB}" destId="{6DD51A4E-FD5F-4312-A851-D4FE4C70B335}" srcOrd="5" destOrd="0" parTransId="{F4925AE0-E1DC-4717-A597-54C480687873}" sibTransId="{690A8276-6E25-4B4E-B9C8-816B2C200E8E}"/>
    <dgm:cxn modelId="{80C5642B-4256-42F2-9944-E77DBE125A63}" type="presOf" srcId="{46A18C4F-5F88-4761-8B06-A16767E894DB}" destId="{D20E0118-8A26-4B12-9375-875AF53AA5A9}" srcOrd="0" destOrd="0" presId="urn:microsoft.com/office/officeart/2018/2/layout/IconLabelList"/>
    <dgm:cxn modelId="{3F227763-8A4A-4CA6-9CCE-79646D2C4740}" type="presOf" srcId="{6DD51A4E-FD5F-4312-A851-D4FE4C70B335}" destId="{039A0394-7B52-4708-8C1C-B09950ADFBF5}" srcOrd="0" destOrd="0" presId="urn:microsoft.com/office/officeart/2018/2/layout/IconLabelList"/>
    <dgm:cxn modelId="{03CD9C4A-899F-4E1A-BAC0-1E357366124B}" type="presOf" srcId="{3D0BBAA8-4B53-4D41-921C-9E86B9669DC0}" destId="{D3CA63F3-7B20-4734-9BAB-01C83F24A64F}" srcOrd="0" destOrd="0" presId="urn:microsoft.com/office/officeart/2018/2/layout/IconLabelList"/>
    <dgm:cxn modelId="{E659606D-99AF-40A9-AE2E-4627B48625DA}" type="presOf" srcId="{D07D6301-BA0B-4773-8CA1-EB6C2D5F3FAB}" destId="{26FD952D-62C4-441E-A930-718A4D66CB08}" srcOrd="0" destOrd="0" presId="urn:microsoft.com/office/officeart/2018/2/layout/IconLabelList"/>
    <dgm:cxn modelId="{51C07151-872C-422B-B11D-57B563A3D6FD}" srcId="{46A18C4F-5F88-4761-8B06-A16767E894DB}" destId="{3D0BBAA8-4B53-4D41-921C-9E86B9669DC0}" srcOrd="4" destOrd="0" parTransId="{3A5032BD-12AB-444F-ABD8-2186EA9A07C1}" sibTransId="{867AFED1-22A1-4FB7-B44B-B39DE38263B3}"/>
    <dgm:cxn modelId="{37E5897E-FCDD-41C6-A5A5-0A7A706FFF4F}" srcId="{46A18C4F-5F88-4761-8B06-A16767E894DB}" destId="{51AA6813-A079-4A8A-97D2-8F92A8DF02C8}" srcOrd="0" destOrd="0" parTransId="{0459E1A3-F1BC-4AA8-8799-83D615AF46F6}" sibTransId="{7D1E86A5-2853-426F-AB59-36958A4489A5}"/>
    <dgm:cxn modelId="{21C41B82-5E9B-4971-AEE1-E28391A5E05E}" type="presOf" srcId="{51AA6813-A079-4A8A-97D2-8F92A8DF02C8}" destId="{FF26176B-E589-44DB-AADC-E82A42FA8ACA}" srcOrd="0" destOrd="0" presId="urn:microsoft.com/office/officeart/2018/2/layout/IconLabelList"/>
    <dgm:cxn modelId="{57EC4A82-D166-46AF-B4BC-88594DEE7769}" type="presOf" srcId="{508A5040-CD23-4673-AA04-E43DE0E5B8F8}" destId="{D4CA6DF4-0C6D-4E4C-8D9C-C68E46182D82}" srcOrd="0" destOrd="0" presId="urn:microsoft.com/office/officeart/2018/2/layout/IconLabelList"/>
    <dgm:cxn modelId="{8CC4F292-5A86-459D-8EC2-1A2A91579F72}" srcId="{46A18C4F-5F88-4761-8B06-A16767E894DB}" destId="{633B519A-B1D4-4E79-AF86-E2811DB18D32}" srcOrd="6" destOrd="0" parTransId="{E94D23BB-4F43-470D-8021-1227CE6AD1EF}" sibTransId="{6D88F32D-C530-40C9-8A65-49DD4FC32C0D}"/>
    <dgm:cxn modelId="{729AE6A4-F49D-482D-90E4-0A10BC158534}" srcId="{46A18C4F-5F88-4761-8B06-A16767E894DB}" destId="{D07D6301-BA0B-4773-8CA1-EB6C2D5F3FAB}" srcOrd="2" destOrd="0" parTransId="{6AEB6DA6-7D67-4366-B1C0-F99B17BFAEA8}" sibTransId="{8A64504F-6DC0-404F-8422-BEABB20F6AFB}"/>
    <dgm:cxn modelId="{0B5B3BA9-31C2-4D02-B778-492A9711D669}" srcId="{46A18C4F-5F88-4761-8B06-A16767E894DB}" destId="{508A5040-CD23-4673-AA04-E43DE0E5B8F8}" srcOrd="3" destOrd="0" parTransId="{83A090AB-3397-43ED-A4B0-ADF001DDB60C}" sibTransId="{BD06CFF9-EA19-49B4-8F9E-382B5A66C4FA}"/>
    <dgm:cxn modelId="{3255D7AF-3145-429A-9095-861217391CC4}" type="presOf" srcId="{633B519A-B1D4-4E79-AF86-E2811DB18D32}" destId="{A45B49FA-3418-4F8A-B287-EA14DE1C25A8}" srcOrd="0" destOrd="0" presId="urn:microsoft.com/office/officeart/2018/2/layout/IconLabelList"/>
    <dgm:cxn modelId="{783F92C4-25D6-46A1-852C-C31A75DBF492}" type="presOf" srcId="{1AF14A16-46E0-4F44-8B0F-ED85519255BC}" destId="{FDDCC731-46BC-4BD2-B2B7-374A694D52BB}" srcOrd="0" destOrd="0" presId="urn:microsoft.com/office/officeart/2018/2/layout/IconLabelList"/>
    <dgm:cxn modelId="{584D81E2-B6BB-46AB-91FF-44FA77F344F5}" srcId="{46A18C4F-5F88-4761-8B06-A16767E894DB}" destId="{1AF14A16-46E0-4F44-8B0F-ED85519255BC}" srcOrd="1" destOrd="0" parTransId="{C6D9AE27-2EED-4EEC-804C-E051A1D9D2C0}" sibTransId="{8D758E71-9186-4987-A403-53BCD84E9AA6}"/>
    <dgm:cxn modelId="{08529819-B6D3-4559-8A42-C7AD44140C51}" type="presParOf" srcId="{D20E0118-8A26-4B12-9375-875AF53AA5A9}" destId="{26869BF9-2505-4B90-BD00-D6ECF55FF581}" srcOrd="0" destOrd="0" presId="urn:microsoft.com/office/officeart/2018/2/layout/IconLabelList"/>
    <dgm:cxn modelId="{EE5C0484-C4BB-47F9-AA1B-D25167AC7210}" type="presParOf" srcId="{26869BF9-2505-4B90-BD00-D6ECF55FF581}" destId="{45F39963-EAE4-41AE-ACBE-FE9ACF68BC00}" srcOrd="0" destOrd="0" presId="urn:microsoft.com/office/officeart/2018/2/layout/IconLabelList"/>
    <dgm:cxn modelId="{F7CDFD4D-FA38-4233-9574-FF34842E06D1}" type="presParOf" srcId="{26869BF9-2505-4B90-BD00-D6ECF55FF581}" destId="{157DEDB3-174B-431A-B6F7-821045079901}" srcOrd="1" destOrd="0" presId="urn:microsoft.com/office/officeart/2018/2/layout/IconLabelList"/>
    <dgm:cxn modelId="{8DDEA03A-9509-42F4-B81E-D079DE20DED5}" type="presParOf" srcId="{26869BF9-2505-4B90-BD00-D6ECF55FF581}" destId="{FF26176B-E589-44DB-AADC-E82A42FA8ACA}" srcOrd="2" destOrd="0" presId="urn:microsoft.com/office/officeart/2018/2/layout/IconLabelList"/>
    <dgm:cxn modelId="{B84173F9-1324-4ADA-8CCA-764096381821}" type="presParOf" srcId="{D20E0118-8A26-4B12-9375-875AF53AA5A9}" destId="{E1DBBF75-1D77-4BA7-97A0-1888583E6CB0}" srcOrd="1" destOrd="0" presId="urn:microsoft.com/office/officeart/2018/2/layout/IconLabelList"/>
    <dgm:cxn modelId="{6DA3AFA2-481F-4B2F-9252-0504A383E5D0}" type="presParOf" srcId="{D20E0118-8A26-4B12-9375-875AF53AA5A9}" destId="{1D0ECE5E-EFD5-4D9A-B692-158EE83CC72F}" srcOrd="2" destOrd="0" presId="urn:microsoft.com/office/officeart/2018/2/layout/IconLabelList"/>
    <dgm:cxn modelId="{89D24CC6-3A91-4F14-9C67-4D0373FE0D6D}" type="presParOf" srcId="{1D0ECE5E-EFD5-4D9A-B692-158EE83CC72F}" destId="{5B8118A0-E001-4BC8-AB14-0A33D05A4C8D}" srcOrd="0" destOrd="0" presId="urn:microsoft.com/office/officeart/2018/2/layout/IconLabelList"/>
    <dgm:cxn modelId="{C9289992-D7C7-42A9-B4B9-6E4F3C298784}" type="presParOf" srcId="{1D0ECE5E-EFD5-4D9A-B692-158EE83CC72F}" destId="{BA2D3182-D20B-46BA-91C5-CA9B22639DB4}" srcOrd="1" destOrd="0" presId="urn:microsoft.com/office/officeart/2018/2/layout/IconLabelList"/>
    <dgm:cxn modelId="{7181ECB6-24D3-426D-9803-33578D7614B0}" type="presParOf" srcId="{1D0ECE5E-EFD5-4D9A-B692-158EE83CC72F}" destId="{FDDCC731-46BC-4BD2-B2B7-374A694D52BB}" srcOrd="2" destOrd="0" presId="urn:microsoft.com/office/officeart/2018/2/layout/IconLabelList"/>
    <dgm:cxn modelId="{8CF132E1-D4C0-4F9D-978D-522B2B409BCB}" type="presParOf" srcId="{D20E0118-8A26-4B12-9375-875AF53AA5A9}" destId="{4D8D22BA-2AEF-4D66-949E-C26D8331501B}" srcOrd="3" destOrd="0" presId="urn:microsoft.com/office/officeart/2018/2/layout/IconLabelList"/>
    <dgm:cxn modelId="{3498AB23-9B48-49C7-8DFA-201E85958DB6}" type="presParOf" srcId="{D20E0118-8A26-4B12-9375-875AF53AA5A9}" destId="{57D84D76-E73C-4A6C-A834-6868308A5F3B}" srcOrd="4" destOrd="0" presId="urn:microsoft.com/office/officeart/2018/2/layout/IconLabelList"/>
    <dgm:cxn modelId="{B8C0699B-CC2F-453B-94B8-ED908E072AC2}" type="presParOf" srcId="{57D84D76-E73C-4A6C-A834-6868308A5F3B}" destId="{6C75247D-999F-4B0D-A27A-EF7670F0DDCD}" srcOrd="0" destOrd="0" presId="urn:microsoft.com/office/officeart/2018/2/layout/IconLabelList"/>
    <dgm:cxn modelId="{C37B443E-3482-4981-AD60-39F4AB9458C9}" type="presParOf" srcId="{57D84D76-E73C-4A6C-A834-6868308A5F3B}" destId="{0D1FB004-CEC5-42EC-9023-A04DDAFF240C}" srcOrd="1" destOrd="0" presId="urn:microsoft.com/office/officeart/2018/2/layout/IconLabelList"/>
    <dgm:cxn modelId="{F8C51890-63FE-4AEC-98A7-D6EEAE822453}" type="presParOf" srcId="{57D84D76-E73C-4A6C-A834-6868308A5F3B}" destId="{26FD952D-62C4-441E-A930-718A4D66CB08}" srcOrd="2" destOrd="0" presId="urn:microsoft.com/office/officeart/2018/2/layout/IconLabelList"/>
    <dgm:cxn modelId="{376F2C8F-51F4-47FE-A120-8599372E975C}" type="presParOf" srcId="{D20E0118-8A26-4B12-9375-875AF53AA5A9}" destId="{AF72B787-4F2D-42AE-9B18-9A15582CDE63}" srcOrd="5" destOrd="0" presId="urn:microsoft.com/office/officeart/2018/2/layout/IconLabelList"/>
    <dgm:cxn modelId="{D791913D-BC45-43EF-8071-359512C6F2BB}" type="presParOf" srcId="{D20E0118-8A26-4B12-9375-875AF53AA5A9}" destId="{5C179656-7A0B-4530-97B2-75ADCFE3792B}" srcOrd="6" destOrd="0" presId="urn:microsoft.com/office/officeart/2018/2/layout/IconLabelList"/>
    <dgm:cxn modelId="{AB744885-D263-4095-AC05-53D2A38B25BB}" type="presParOf" srcId="{5C179656-7A0B-4530-97B2-75ADCFE3792B}" destId="{38D5F4E3-44C2-4672-B23F-F80AEA6640F9}" srcOrd="0" destOrd="0" presId="urn:microsoft.com/office/officeart/2018/2/layout/IconLabelList"/>
    <dgm:cxn modelId="{26EEBB9A-A808-40D5-8B20-4DEB46CC3556}" type="presParOf" srcId="{5C179656-7A0B-4530-97B2-75ADCFE3792B}" destId="{C353FFC3-1625-4706-B1F1-B5D4C36A205D}" srcOrd="1" destOrd="0" presId="urn:microsoft.com/office/officeart/2018/2/layout/IconLabelList"/>
    <dgm:cxn modelId="{B7EB81C2-183A-4019-AA53-1C643E4258FB}" type="presParOf" srcId="{5C179656-7A0B-4530-97B2-75ADCFE3792B}" destId="{D4CA6DF4-0C6D-4E4C-8D9C-C68E46182D82}" srcOrd="2" destOrd="0" presId="urn:microsoft.com/office/officeart/2018/2/layout/IconLabelList"/>
    <dgm:cxn modelId="{2FFF10A7-B338-459E-BEA9-4A42E3E3A59A}" type="presParOf" srcId="{D20E0118-8A26-4B12-9375-875AF53AA5A9}" destId="{FF5E9114-47F6-46DF-B86A-BFA4D8F27354}" srcOrd="7" destOrd="0" presId="urn:microsoft.com/office/officeart/2018/2/layout/IconLabelList"/>
    <dgm:cxn modelId="{BC1A5FA8-2A18-4079-B4AB-2CD696842AF6}" type="presParOf" srcId="{D20E0118-8A26-4B12-9375-875AF53AA5A9}" destId="{89465DFA-D628-4052-A62F-83BDFFDA0BDA}" srcOrd="8" destOrd="0" presId="urn:microsoft.com/office/officeart/2018/2/layout/IconLabelList"/>
    <dgm:cxn modelId="{F651CD8D-044A-4B3B-8416-09FE167E3ACA}" type="presParOf" srcId="{89465DFA-D628-4052-A62F-83BDFFDA0BDA}" destId="{9D0C8DDC-A24B-4D49-9C2D-41A2529808A3}" srcOrd="0" destOrd="0" presId="urn:microsoft.com/office/officeart/2018/2/layout/IconLabelList"/>
    <dgm:cxn modelId="{003D993C-8717-4BE4-8045-90ECDB78F2E0}" type="presParOf" srcId="{89465DFA-D628-4052-A62F-83BDFFDA0BDA}" destId="{F5C5647D-F558-44A9-A5B0-9B86F4C3390B}" srcOrd="1" destOrd="0" presId="urn:microsoft.com/office/officeart/2018/2/layout/IconLabelList"/>
    <dgm:cxn modelId="{BDA1E5C3-59E8-4968-888B-7DC330CCCD10}" type="presParOf" srcId="{89465DFA-D628-4052-A62F-83BDFFDA0BDA}" destId="{D3CA63F3-7B20-4734-9BAB-01C83F24A64F}" srcOrd="2" destOrd="0" presId="urn:microsoft.com/office/officeart/2018/2/layout/IconLabelList"/>
    <dgm:cxn modelId="{BACC2EEC-9403-49F0-8195-66952B3035DC}" type="presParOf" srcId="{D20E0118-8A26-4B12-9375-875AF53AA5A9}" destId="{5ED29405-073F-4A0A-89B7-D9B9C67CF8DA}" srcOrd="9" destOrd="0" presId="urn:microsoft.com/office/officeart/2018/2/layout/IconLabelList"/>
    <dgm:cxn modelId="{69BB9A84-235F-4CBD-8BA4-AD24C85250D9}" type="presParOf" srcId="{D20E0118-8A26-4B12-9375-875AF53AA5A9}" destId="{52A22C1B-4FAC-4E6C-8EE8-F2D1F33FF30B}" srcOrd="10" destOrd="0" presId="urn:microsoft.com/office/officeart/2018/2/layout/IconLabelList"/>
    <dgm:cxn modelId="{38DFC074-F2F6-48D9-90ED-788F466EA278}" type="presParOf" srcId="{52A22C1B-4FAC-4E6C-8EE8-F2D1F33FF30B}" destId="{8D4323CF-1632-4D90-9FD7-A070D01CBD42}" srcOrd="0" destOrd="0" presId="urn:microsoft.com/office/officeart/2018/2/layout/IconLabelList"/>
    <dgm:cxn modelId="{C2B5AE6C-7103-402A-8F72-BF73D4ADABCE}" type="presParOf" srcId="{52A22C1B-4FAC-4E6C-8EE8-F2D1F33FF30B}" destId="{4450B877-9A0A-4CF5-AC0A-ACE5FFD942CD}" srcOrd="1" destOrd="0" presId="urn:microsoft.com/office/officeart/2018/2/layout/IconLabelList"/>
    <dgm:cxn modelId="{D4F07B00-AC97-4D72-9AA5-33F2004F3D08}" type="presParOf" srcId="{52A22C1B-4FAC-4E6C-8EE8-F2D1F33FF30B}" destId="{039A0394-7B52-4708-8C1C-B09950ADFBF5}" srcOrd="2" destOrd="0" presId="urn:microsoft.com/office/officeart/2018/2/layout/IconLabelList"/>
    <dgm:cxn modelId="{D335019E-524B-4FFF-86B6-25E5A1168FD4}" type="presParOf" srcId="{D20E0118-8A26-4B12-9375-875AF53AA5A9}" destId="{F85C7A49-82EA-402B-B343-40438AE9DB28}" srcOrd="11" destOrd="0" presId="urn:microsoft.com/office/officeart/2018/2/layout/IconLabelList"/>
    <dgm:cxn modelId="{9D207AEF-342C-4B28-9A9F-8ECA8756AD8D}" type="presParOf" srcId="{D20E0118-8A26-4B12-9375-875AF53AA5A9}" destId="{C3E0814E-81E5-4FA2-9A23-196F019EEDF2}" srcOrd="12" destOrd="0" presId="urn:microsoft.com/office/officeart/2018/2/layout/IconLabelList"/>
    <dgm:cxn modelId="{5BADDAA5-E140-4642-B809-5075BA820636}" type="presParOf" srcId="{C3E0814E-81E5-4FA2-9A23-196F019EEDF2}" destId="{730374AC-B91B-4C54-AD51-092082F600FD}" srcOrd="0" destOrd="0" presId="urn:microsoft.com/office/officeart/2018/2/layout/IconLabelList"/>
    <dgm:cxn modelId="{59F33354-AAD9-4155-9B14-5F54183A8F33}" type="presParOf" srcId="{C3E0814E-81E5-4FA2-9A23-196F019EEDF2}" destId="{C48990BF-D2B0-47C1-AB04-2296B7B2C768}" srcOrd="1" destOrd="0" presId="urn:microsoft.com/office/officeart/2018/2/layout/IconLabelList"/>
    <dgm:cxn modelId="{C8D241F1-5581-4527-9B9F-0E24C3802DCD}" type="presParOf" srcId="{C3E0814E-81E5-4FA2-9A23-196F019EEDF2}" destId="{A45B49FA-3418-4F8A-B287-EA14DE1C25A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20EA1-43A6-4B6F-BB8C-B3FDE5E2E275}">
      <dsp:nvSpPr>
        <dsp:cNvPr id="0" name=""/>
        <dsp:cNvSpPr/>
      </dsp:nvSpPr>
      <dsp:spPr>
        <a:xfrm>
          <a:off x="10251" y="827252"/>
          <a:ext cx="3064056" cy="2696833"/>
        </a:xfrm>
        <a:prstGeom prst="roundRect">
          <a:avLst>
            <a:gd name="adj" fmla="val 10000"/>
          </a:avLst>
        </a:prstGeom>
        <a:gradFill rotWithShape="0">
          <a:gsLst>
            <a:gs pos="0">
              <a:schemeClr val="accent3">
                <a:alpha val="90000"/>
                <a:hueOff val="0"/>
                <a:satOff val="0"/>
                <a:lumOff val="0"/>
                <a:alphaOff val="0"/>
                <a:lumMod val="110000"/>
                <a:satMod val="105000"/>
                <a:tint val="67000"/>
              </a:schemeClr>
            </a:gs>
            <a:gs pos="50000">
              <a:schemeClr val="accent3">
                <a:alpha val="90000"/>
                <a:hueOff val="0"/>
                <a:satOff val="0"/>
                <a:lumOff val="0"/>
                <a:alphaOff val="0"/>
                <a:lumMod val="105000"/>
                <a:satMod val="103000"/>
                <a:tint val="73000"/>
              </a:schemeClr>
            </a:gs>
            <a:gs pos="100000">
              <a:schemeClr val="accent3">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“Three women are murdered in South Africa, daily  — often by someone she knows. Gender-based violence is not only a social crisis, it is a national emergency.“</a:t>
          </a:r>
        </a:p>
      </dsp:txBody>
      <dsp:txXfrm>
        <a:off x="89239" y="906240"/>
        <a:ext cx="2906080" cy="2538857"/>
      </dsp:txXfrm>
    </dsp:sp>
    <dsp:sp modelId="{5C41DDF0-F367-40B7-9B01-441984AC6D12}">
      <dsp:nvSpPr>
        <dsp:cNvPr id="0" name=""/>
        <dsp:cNvSpPr/>
      </dsp:nvSpPr>
      <dsp:spPr>
        <a:xfrm>
          <a:off x="3380713" y="1795726"/>
          <a:ext cx="649579" cy="759885"/>
        </a:xfrm>
        <a:prstGeom prst="rightArrow">
          <a:avLst>
            <a:gd name="adj1" fmla="val 60000"/>
            <a:gd name="adj2" fmla="val 50000"/>
          </a:avLst>
        </a:prstGeom>
        <a:gradFill rotWithShape="0">
          <a:gsLst>
            <a:gs pos="0">
              <a:schemeClr val="accent3">
                <a:shade val="90000"/>
                <a:hueOff val="0"/>
                <a:satOff val="0"/>
                <a:lumOff val="0"/>
                <a:alphaOff val="0"/>
                <a:lumMod val="110000"/>
                <a:satMod val="105000"/>
                <a:tint val="67000"/>
              </a:schemeClr>
            </a:gs>
            <a:gs pos="50000">
              <a:schemeClr val="accent3">
                <a:shade val="90000"/>
                <a:hueOff val="0"/>
                <a:satOff val="0"/>
                <a:lumOff val="0"/>
                <a:alphaOff val="0"/>
                <a:lumMod val="105000"/>
                <a:satMod val="103000"/>
                <a:tint val="73000"/>
              </a:schemeClr>
            </a:gs>
            <a:gs pos="100000">
              <a:schemeClr val="accent3">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380713" y="1947703"/>
        <a:ext cx="454705" cy="455931"/>
      </dsp:txXfrm>
    </dsp:sp>
    <dsp:sp modelId="{9851EC34-F320-4685-BA7A-9137AE8E9D20}">
      <dsp:nvSpPr>
        <dsp:cNvPr id="0" name=""/>
        <dsp:cNvSpPr/>
      </dsp:nvSpPr>
      <dsp:spPr>
        <a:xfrm>
          <a:off x="4299929" y="827252"/>
          <a:ext cx="3064056" cy="2696833"/>
        </a:xfrm>
        <a:prstGeom prst="roundRect">
          <a:avLst>
            <a:gd name="adj" fmla="val 10000"/>
          </a:avLst>
        </a:prstGeom>
        <a:gradFill rotWithShape="0">
          <a:gsLst>
            <a:gs pos="0">
              <a:schemeClr val="accent3">
                <a:alpha val="90000"/>
                <a:hueOff val="0"/>
                <a:satOff val="0"/>
                <a:lumOff val="0"/>
                <a:alphaOff val="-20000"/>
                <a:lumMod val="110000"/>
                <a:satMod val="105000"/>
                <a:tint val="67000"/>
              </a:schemeClr>
            </a:gs>
            <a:gs pos="50000">
              <a:schemeClr val="accent3">
                <a:alpha val="90000"/>
                <a:hueOff val="0"/>
                <a:satOff val="0"/>
                <a:lumOff val="0"/>
                <a:alphaOff val="-20000"/>
                <a:lumMod val="105000"/>
                <a:satMod val="103000"/>
                <a:tint val="73000"/>
              </a:schemeClr>
            </a:gs>
            <a:gs pos="100000">
              <a:schemeClr val="accent3">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"Imagine a woman trapped in her own home, her cries for help silenced by fear. In that moment of crisis, a single call or text to the Gender-Based Violence Command Centre can be the difference between life and death.“</a:t>
          </a:r>
        </a:p>
      </dsp:txBody>
      <dsp:txXfrm>
        <a:off x="4378917" y="906240"/>
        <a:ext cx="2906080" cy="2538857"/>
      </dsp:txXfrm>
    </dsp:sp>
    <dsp:sp modelId="{C8618831-F253-48A3-A497-BB2D2C1387CA}">
      <dsp:nvSpPr>
        <dsp:cNvPr id="0" name=""/>
        <dsp:cNvSpPr/>
      </dsp:nvSpPr>
      <dsp:spPr>
        <a:xfrm>
          <a:off x="7670391" y="1795726"/>
          <a:ext cx="649579" cy="759885"/>
        </a:xfrm>
        <a:prstGeom prst="rightArrow">
          <a:avLst>
            <a:gd name="adj1" fmla="val 60000"/>
            <a:gd name="adj2" fmla="val 50000"/>
          </a:avLst>
        </a:prstGeom>
        <a:gradFill rotWithShape="0">
          <a:gsLst>
            <a:gs pos="0">
              <a:schemeClr val="accent3">
                <a:shade val="90000"/>
                <a:hueOff val="-614273"/>
                <a:satOff val="-7912"/>
                <a:lumOff val="35321"/>
                <a:alphaOff val="0"/>
                <a:lumMod val="110000"/>
                <a:satMod val="105000"/>
                <a:tint val="67000"/>
              </a:schemeClr>
            </a:gs>
            <a:gs pos="50000">
              <a:schemeClr val="accent3">
                <a:shade val="90000"/>
                <a:hueOff val="-614273"/>
                <a:satOff val="-7912"/>
                <a:lumOff val="35321"/>
                <a:alphaOff val="0"/>
                <a:lumMod val="105000"/>
                <a:satMod val="103000"/>
                <a:tint val="73000"/>
              </a:schemeClr>
            </a:gs>
            <a:gs pos="100000">
              <a:schemeClr val="accent3">
                <a:shade val="90000"/>
                <a:hueOff val="-614273"/>
                <a:satOff val="-7912"/>
                <a:lumOff val="3532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670391" y="1947703"/>
        <a:ext cx="454705" cy="455931"/>
      </dsp:txXfrm>
    </dsp:sp>
    <dsp:sp modelId="{4EFF66D0-BC53-4F17-A504-50ED1E819D04}">
      <dsp:nvSpPr>
        <dsp:cNvPr id="0" name=""/>
        <dsp:cNvSpPr/>
      </dsp:nvSpPr>
      <dsp:spPr>
        <a:xfrm>
          <a:off x="8589608" y="827252"/>
          <a:ext cx="3064056" cy="2696833"/>
        </a:xfrm>
        <a:prstGeom prst="roundRect">
          <a:avLst>
            <a:gd name="adj" fmla="val 10000"/>
          </a:avLst>
        </a:prstGeom>
        <a:gradFill rotWithShape="0">
          <a:gsLst>
            <a:gs pos="0">
              <a:schemeClr val="accent3">
                <a:alpha val="90000"/>
                <a:hueOff val="0"/>
                <a:satOff val="0"/>
                <a:lumOff val="0"/>
                <a:alphaOff val="-40000"/>
                <a:lumMod val="110000"/>
                <a:satMod val="105000"/>
                <a:tint val="67000"/>
              </a:schemeClr>
            </a:gs>
            <a:gs pos="50000">
              <a:schemeClr val="accent3">
                <a:alpha val="90000"/>
                <a:hueOff val="0"/>
                <a:satOff val="0"/>
                <a:lumOff val="0"/>
                <a:alphaOff val="-40000"/>
                <a:lumMod val="105000"/>
                <a:satMod val="103000"/>
                <a:tint val="73000"/>
              </a:schemeClr>
            </a:gs>
            <a:gs pos="100000">
              <a:schemeClr val="accent3">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"South Africa has one of the highest rates of gender-based violence in the world. It is a crisis that demands not only compassion, but innovation — and that is where the Gender-Based Violence Command Centre steps in."</a:t>
          </a:r>
        </a:p>
      </dsp:txBody>
      <dsp:txXfrm>
        <a:off x="8668596" y="906240"/>
        <a:ext cx="2906080" cy="2538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29FA1-8585-49A3-A8A0-5B393B03B02C}">
      <dsp:nvSpPr>
        <dsp:cNvPr id="0" name=""/>
        <dsp:cNvSpPr/>
      </dsp:nvSpPr>
      <dsp:spPr>
        <a:xfrm>
          <a:off x="0" y="547011"/>
          <a:ext cx="11736757" cy="1323270"/>
        </a:xfrm>
        <a:prstGeom prst="roundRect">
          <a:avLst/>
        </a:prstGeom>
        <a:gradFill rotWithShape="0">
          <a:gsLst>
            <a:gs pos="0">
              <a:schemeClr val="accent3">
                <a:alpha val="90000"/>
                <a:hueOff val="0"/>
                <a:satOff val="0"/>
                <a:lumOff val="0"/>
                <a:alphaOff val="0"/>
                <a:lumMod val="110000"/>
                <a:satMod val="105000"/>
                <a:tint val="67000"/>
              </a:schemeClr>
            </a:gs>
            <a:gs pos="50000">
              <a:schemeClr val="accent3">
                <a:alpha val="90000"/>
                <a:hueOff val="0"/>
                <a:satOff val="0"/>
                <a:lumOff val="0"/>
                <a:alphaOff val="0"/>
                <a:lumMod val="105000"/>
                <a:satMod val="103000"/>
                <a:tint val="73000"/>
              </a:schemeClr>
            </a:gs>
            <a:gs pos="100000">
              <a:schemeClr val="accent3">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a:t>
          </a:r>
          <a:r>
            <a:rPr lang="en-US" sz="1600" b="1" kern="1200" dirty="0"/>
            <a:t>Gender-Based Violence Command Centre (GBVCC)</a:t>
          </a:r>
          <a:r>
            <a:rPr lang="en-US" sz="1600" kern="1200" dirty="0"/>
            <a:t> is a flagship initiative of the National Department of Social Development, designed as a 24/7, technology-driven intervention to provide immediate support to victims and survivors of gender-based violence. Its mandate is clear: to </a:t>
          </a:r>
          <a:r>
            <a:rPr lang="en-US" sz="1600" b="1" kern="1200" dirty="0"/>
            <a:t>curb, prevent, and respond</a:t>
          </a:r>
          <a:r>
            <a:rPr lang="en-US" sz="1600" kern="1200" dirty="0"/>
            <a:t> to incidents of GBV through professional social work services delivered in real time.</a:t>
          </a:r>
        </a:p>
      </dsp:txBody>
      <dsp:txXfrm>
        <a:off x="64597" y="611608"/>
        <a:ext cx="11607563" cy="1194076"/>
      </dsp:txXfrm>
    </dsp:sp>
    <dsp:sp modelId="{1A191957-2FEB-44DA-821F-746956713BFC}">
      <dsp:nvSpPr>
        <dsp:cNvPr id="0" name=""/>
        <dsp:cNvSpPr/>
      </dsp:nvSpPr>
      <dsp:spPr>
        <a:xfrm>
          <a:off x="12558" y="1864832"/>
          <a:ext cx="11724198" cy="1839623"/>
        </a:xfrm>
        <a:prstGeom prst="roundRect">
          <a:avLst/>
        </a:prstGeom>
        <a:gradFill rotWithShape="0">
          <a:gsLst>
            <a:gs pos="0">
              <a:schemeClr val="accent3">
                <a:alpha val="90000"/>
                <a:hueOff val="0"/>
                <a:satOff val="0"/>
                <a:lumOff val="0"/>
                <a:alphaOff val="-20000"/>
                <a:lumMod val="110000"/>
                <a:satMod val="105000"/>
                <a:tint val="67000"/>
              </a:schemeClr>
            </a:gs>
            <a:gs pos="50000">
              <a:schemeClr val="accent3">
                <a:alpha val="90000"/>
                <a:hueOff val="0"/>
                <a:satOff val="0"/>
                <a:lumOff val="0"/>
                <a:alphaOff val="-20000"/>
                <a:lumMod val="105000"/>
                <a:satMod val="103000"/>
                <a:tint val="73000"/>
              </a:schemeClr>
            </a:gs>
            <a:gs pos="100000">
              <a:schemeClr val="accent3">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What makes the GBVCC particularly significant is that it represents a </a:t>
          </a:r>
          <a:r>
            <a:rPr lang="en-US" sz="1600" b="1" kern="1200" dirty="0"/>
            <a:t>pioneering government-led innovation</a:t>
          </a:r>
          <a:r>
            <a:rPr lang="en-US" sz="1600" kern="1200" dirty="0"/>
            <a:t> that blends social work expertise with digital technology. At its inception, the Department of Social Development partnered with the private sector—most notably </a:t>
          </a:r>
          <a:r>
            <a:rPr lang="en-US" sz="1600" b="1" kern="1200" dirty="0"/>
            <a:t>Vodacom</a:t>
          </a:r>
          <a:r>
            <a:rPr lang="en-US" sz="1600" kern="1200" dirty="0"/>
            <a:t>, a leading telecommunications provider—to design and implement the infrastructure for the Centre. This collaboration ensured that victims and survivors could access services through multiple digital channels, including </a:t>
          </a:r>
          <a:r>
            <a:rPr lang="en-US" sz="1600" b="1" kern="1200" dirty="0"/>
            <a:t>toll-free lines, SMS, USSD, video-calling, website </a:t>
          </a:r>
          <a:r>
            <a:rPr lang="en-US" sz="1600" kern="1200" dirty="0"/>
            <a:t>and </a:t>
          </a:r>
          <a:r>
            <a:rPr lang="en-US" sz="1600" b="1" kern="1200" dirty="0"/>
            <a:t>online platforms</a:t>
          </a:r>
          <a:r>
            <a:rPr lang="en-US" sz="1600" kern="1200" dirty="0"/>
            <a:t>, making support both </a:t>
          </a:r>
          <a:r>
            <a:rPr lang="en-US" sz="1600" b="1" kern="1200" dirty="0"/>
            <a:t>accessible and immediate</a:t>
          </a:r>
          <a:r>
            <a:rPr lang="en-US" sz="1600" kern="1200" dirty="0"/>
            <a:t>.</a:t>
          </a:r>
        </a:p>
      </dsp:txBody>
      <dsp:txXfrm>
        <a:off x="102361" y="1954635"/>
        <a:ext cx="11544592" cy="1660017"/>
      </dsp:txXfrm>
    </dsp:sp>
    <dsp:sp modelId="{43F5E93E-C44F-4475-841A-CA4D3A5E8182}">
      <dsp:nvSpPr>
        <dsp:cNvPr id="0" name=""/>
        <dsp:cNvSpPr/>
      </dsp:nvSpPr>
      <dsp:spPr>
        <a:xfrm>
          <a:off x="0" y="3799642"/>
          <a:ext cx="11736757" cy="1323270"/>
        </a:xfrm>
        <a:prstGeom prst="roundRect">
          <a:avLst/>
        </a:prstGeom>
        <a:gradFill rotWithShape="0">
          <a:gsLst>
            <a:gs pos="0">
              <a:schemeClr val="accent3">
                <a:alpha val="90000"/>
                <a:hueOff val="0"/>
                <a:satOff val="0"/>
                <a:lumOff val="0"/>
                <a:alphaOff val="-40000"/>
                <a:lumMod val="110000"/>
                <a:satMod val="105000"/>
                <a:tint val="67000"/>
              </a:schemeClr>
            </a:gs>
            <a:gs pos="50000">
              <a:schemeClr val="accent3">
                <a:alpha val="90000"/>
                <a:hueOff val="0"/>
                <a:satOff val="0"/>
                <a:lumOff val="0"/>
                <a:alphaOff val="-40000"/>
                <a:lumMod val="105000"/>
                <a:satMod val="103000"/>
                <a:tint val="73000"/>
              </a:schemeClr>
            </a:gs>
            <a:gs pos="100000">
              <a:schemeClr val="accent3">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GBVCC stands as an important model of how </a:t>
          </a:r>
          <a:r>
            <a:rPr lang="en-US" sz="1600" b="1" kern="1200"/>
            <a:t>public-private partnerships</a:t>
          </a:r>
          <a:r>
            <a:rPr lang="en-US" sz="1600" kern="1200"/>
            <a:t> can transform service delivery in the social sector. It demonstrates how the state can leverage corporate capacity, infrastructure, and innovation to address one of the country’s most pressing social challenges, while embedding professional social work as the backbone of the response.</a:t>
          </a:r>
        </a:p>
      </dsp:txBody>
      <dsp:txXfrm>
        <a:off x="64597" y="3864239"/>
        <a:ext cx="11607563" cy="1194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264E5-0526-4B4A-9ABD-6A9221978438}">
      <dsp:nvSpPr>
        <dsp:cNvPr id="0" name=""/>
        <dsp:cNvSpPr/>
      </dsp:nvSpPr>
      <dsp:spPr>
        <a:xfrm>
          <a:off x="0" y="277748"/>
          <a:ext cx="10515600" cy="403200"/>
        </a:xfrm>
        <a:prstGeom prst="rect">
          <a:avLst/>
        </a:prstGeom>
        <a:solidFill>
          <a:schemeClr val="lt1">
            <a:alpha val="9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7588F82-5A0D-4755-BD30-865504611AFF}">
      <dsp:nvSpPr>
        <dsp:cNvPr id="0" name=""/>
        <dsp:cNvSpPr/>
      </dsp:nvSpPr>
      <dsp:spPr>
        <a:xfrm>
          <a:off x="525780" y="41588"/>
          <a:ext cx="7360920" cy="472320"/>
        </a:xfrm>
        <a:prstGeom prst="roundRect">
          <a:avLst/>
        </a:prstGeom>
        <a:gradFill rotWithShape="0">
          <a:gsLst>
            <a:gs pos="0">
              <a:schemeClr val="accent3">
                <a:alpha val="90000"/>
                <a:hueOff val="0"/>
                <a:satOff val="0"/>
                <a:lumOff val="0"/>
                <a:alphaOff val="0"/>
                <a:lumMod val="110000"/>
                <a:satMod val="105000"/>
                <a:tint val="67000"/>
              </a:schemeClr>
            </a:gs>
            <a:gs pos="50000">
              <a:schemeClr val="accent3">
                <a:alpha val="90000"/>
                <a:hueOff val="0"/>
                <a:satOff val="0"/>
                <a:lumOff val="0"/>
                <a:alphaOff val="0"/>
                <a:lumMod val="105000"/>
                <a:satMod val="103000"/>
                <a:tint val="73000"/>
              </a:schemeClr>
            </a:gs>
            <a:gs pos="100000">
              <a:schemeClr val="accent3">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ZA" sz="2400" b="1" kern="1200" dirty="0"/>
            <a:t>Effectiveness – System Theory </a:t>
          </a:r>
          <a:endParaRPr lang="en-US" sz="2400" kern="1200" dirty="0"/>
        </a:p>
      </dsp:txBody>
      <dsp:txXfrm>
        <a:off x="548837" y="64645"/>
        <a:ext cx="7314806" cy="426206"/>
      </dsp:txXfrm>
    </dsp:sp>
    <dsp:sp modelId="{9B657766-B90C-4A16-A17F-8C1D97A22F65}">
      <dsp:nvSpPr>
        <dsp:cNvPr id="0" name=""/>
        <dsp:cNvSpPr/>
      </dsp:nvSpPr>
      <dsp:spPr>
        <a:xfrm>
          <a:off x="0" y="1003508"/>
          <a:ext cx="10515600" cy="403200"/>
        </a:xfrm>
        <a:prstGeom prst="rect">
          <a:avLst/>
        </a:prstGeom>
        <a:solidFill>
          <a:schemeClr val="lt1">
            <a:alpha val="90000"/>
            <a:hueOff val="0"/>
            <a:satOff val="0"/>
            <a:lumOff val="0"/>
            <a:alphaOff val="0"/>
          </a:schemeClr>
        </a:solidFill>
        <a:ln w="12700" cap="flat" cmpd="sng" algn="ctr">
          <a:solidFill>
            <a:schemeClr val="accent3">
              <a:alpha val="90000"/>
              <a:hueOff val="0"/>
              <a:satOff val="0"/>
              <a:lumOff val="0"/>
              <a:alphaOff val="-8000"/>
            </a:schemeClr>
          </a:solidFill>
          <a:prstDash val="solid"/>
          <a:miter lim="800000"/>
        </a:ln>
        <a:effectLst/>
      </dsp:spPr>
      <dsp:style>
        <a:lnRef idx="1">
          <a:scrgbClr r="0" g="0" b="0"/>
        </a:lnRef>
        <a:fillRef idx="1">
          <a:scrgbClr r="0" g="0" b="0"/>
        </a:fillRef>
        <a:effectRef idx="0">
          <a:scrgbClr r="0" g="0" b="0"/>
        </a:effectRef>
        <a:fontRef idx="minor"/>
      </dsp:style>
    </dsp:sp>
    <dsp:sp modelId="{C1FE3EB6-A99B-4EA9-96AD-DE6439BC6490}">
      <dsp:nvSpPr>
        <dsp:cNvPr id="0" name=""/>
        <dsp:cNvSpPr/>
      </dsp:nvSpPr>
      <dsp:spPr>
        <a:xfrm>
          <a:off x="525780" y="767349"/>
          <a:ext cx="7360920" cy="472320"/>
        </a:xfrm>
        <a:prstGeom prst="roundRect">
          <a:avLst/>
        </a:prstGeom>
        <a:gradFill rotWithShape="0">
          <a:gsLst>
            <a:gs pos="0">
              <a:schemeClr val="accent3">
                <a:alpha val="90000"/>
                <a:hueOff val="0"/>
                <a:satOff val="0"/>
                <a:lumOff val="0"/>
                <a:alphaOff val="-8000"/>
                <a:lumMod val="110000"/>
                <a:satMod val="105000"/>
                <a:tint val="67000"/>
              </a:schemeClr>
            </a:gs>
            <a:gs pos="50000">
              <a:schemeClr val="accent3">
                <a:alpha val="90000"/>
                <a:hueOff val="0"/>
                <a:satOff val="0"/>
                <a:lumOff val="0"/>
                <a:alphaOff val="-8000"/>
                <a:lumMod val="105000"/>
                <a:satMod val="103000"/>
                <a:tint val="73000"/>
              </a:schemeClr>
            </a:gs>
            <a:gs pos="100000">
              <a:schemeClr val="accent3">
                <a:alpha val="90000"/>
                <a:hueOff val="0"/>
                <a:satOff val="0"/>
                <a:lumOff val="0"/>
                <a:alphaOff val="-8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ZA" sz="2400" b="1" kern="1200" dirty="0"/>
            <a:t>Inclusivity – Anti-Oppressive Practise</a:t>
          </a:r>
          <a:endParaRPr lang="en-US" sz="2400" kern="1200" dirty="0"/>
        </a:p>
      </dsp:txBody>
      <dsp:txXfrm>
        <a:off x="548837" y="790406"/>
        <a:ext cx="7314806" cy="426206"/>
      </dsp:txXfrm>
    </dsp:sp>
    <dsp:sp modelId="{9E9B49C9-B51B-4D67-BA92-E9F0F5CE5F75}">
      <dsp:nvSpPr>
        <dsp:cNvPr id="0" name=""/>
        <dsp:cNvSpPr/>
      </dsp:nvSpPr>
      <dsp:spPr>
        <a:xfrm>
          <a:off x="0" y="1729268"/>
          <a:ext cx="10515600" cy="403200"/>
        </a:xfrm>
        <a:prstGeom prst="rect">
          <a:avLst/>
        </a:prstGeom>
        <a:solidFill>
          <a:schemeClr val="lt1">
            <a:alpha val="90000"/>
            <a:hueOff val="0"/>
            <a:satOff val="0"/>
            <a:lumOff val="0"/>
            <a:alphaOff val="0"/>
          </a:schemeClr>
        </a:solidFill>
        <a:ln w="12700" cap="flat" cmpd="sng" algn="ctr">
          <a:solidFill>
            <a:schemeClr val="accent3">
              <a:alpha val="90000"/>
              <a:hueOff val="0"/>
              <a:satOff val="0"/>
              <a:lumOff val="0"/>
              <a:alphaOff val="-16000"/>
            </a:schemeClr>
          </a:solidFill>
          <a:prstDash val="solid"/>
          <a:miter lim="800000"/>
        </a:ln>
        <a:effectLst/>
      </dsp:spPr>
      <dsp:style>
        <a:lnRef idx="1">
          <a:scrgbClr r="0" g="0" b="0"/>
        </a:lnRef>
        <a:fillRef idx="1">
          <a:scrgbClr r="0" g="0" b="0"/>
        </a:fillRef>
        <a:effectRef idx="0">
          <a:scrgbClr r="0" g="0" b="0"/>
        </a:effectRef>
        <a:fontRef idx="minor"/>
      </dsp:style>
    </dsp:sp>
    <dsp:sp modelId="{3300DFD4-D96F-49EC-A643-C32E02B26196}">
      <dsp:nvSpPr>
        <dsp:cNvPr id="0" name=""/>
        <dsp:cNvSpPr/>
      </dsp:nvSpPr>
      <dsp:spPr>
        <a:xfrm>
          <a:off x="525780" y="1493108"/>
          <a:ext cx="7360920" cy="472320"/>
        </a:xfrm>
        <a:prstGeom prst="roundRect">
          <a:avLst/>
        </a:prstGeom>
        <a:gradFill rotWithShape="0">
          <a:gsLst>
            <a:gs pos="0">
              <a:schemeClr val="accent3">
                <a:alpha val="90000"/>
                <a:hueOff val="0"/>
                <a:satOff val="0"/>
                <a:lumOff val="0"/>
                <a:alphaOff val="-16000"/>
                <a:lumMod val="110000"/>
                <a:satMod val="105000"/>
                <a:tint val="67000"/>
              </a:schemeClr>
            </a:gs>
            <a:gs pos="50000">
              <a:schemeClr val="accent3">
                <a:alpha val="90000"/>
                <a:hueOff val="0"/>
                <a:satOff val="0"/>
                <a:lumOff val="0"/>
                <a:alphaOff val="-16000"/>
                <a:lumMod val="105000"/>
                <a:satMod val="103000"/>
                <a:tint val="73000"/>
              </a:schemeClr>
            </a:gs>
            <a:gs pos="100000">
              <a:schemeClr val="accent3">
                <a:alpha val="90000"/>
                <a:hueOff val="0"/>
                <a:satOff val="0"/>
                <a:lumOff val="0"/>
                <a:alphaOff val="-16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ZA" sz="2400" b="1" kern="1200" dirty="0"/>
            <a:t>Quality Assurance – Accountability Theory</a:t>
          </a:r>
          <a:endParaRPr lang="en-US" sz="2400" kern="1200" dirty="0"/>
        </a:p>
      </dsp:txBody>
      <dsp:txXfrm>
        <a:off x="548837" y="1516165"/>
        <a:ext cx="7314806" cy="426206"/>
      </dsp:txXfrm>
    </dsp:sp>
    <dsp:sp modelId="{EC3E0658-E5D5-4CDB-8DDC-5444D90AAB1B}">
      <dsp:nvSpPr>
        <dsp:cNvPr id="0" name=""/>
        <dsp:cNvSpPr/>
      </dsp:nvSpPr>
      <dsp:spPr>
        <a:xfrm>
          <a:off x="0" y="2455028"/>
          <a:ext cx="10515600" cy="403200"/>
        </a:xfrm>
        <a:prstGeom prst="rect">
          <a:avLst/>
        </a:prstGeom>
        <a:solidFill>
          <a:schemeClr val="lt1">
            <a:alpha val="90000"/>
            <a:hueOff val="0"/>
            <a:satOff val="0"/>
            <a:lumOff val="0"/>
            <a:alphaOff val="0"/>
          </a:schemeClr>
        </a:solidFill>
        <a:ln w="12700" cap="flat" cmpd="sng" algn="ctr">
          <a:solidFill>
            <a:schemeClr val="accent3">
              <a:alpha val="90000"/>
              <a:hueOff val="0"/>
              <a:satOff val="0"/>
              <a:lumOff val="0"/>
              <a:alphaOff val="-24000"/>
            </a:schemeClr>
          </a:solidFill>
          <a:prstDash val="solid"/>
          <a:miter lim="800000"/>
        </a:ln>
        <a:effectLst/>
      </dsp:spPr>
      <dsp:style>
        <a:lnRef idx="1">
          <a:scrgbClr r="0" g="0" b="0"/>
        </a:lnRef>
        <a:fillRef idx="1">
          <a:scrgbClr r="0" g="0" b="0"/>
        </a:fillRef>
        <a:effectRef idx="0">
          <a:scrgbClr r="0" g="0" b="0"/>
        </a:effectRef>
        <a:fontRef idx="minor"/>
      </dsp:style>
    </dsp:sp>
    <dsp:sp modelId="{CDA6B287-2A5A-46B9-A49F-6ACEDD5B19AF}">
      <dsp:nvSpPr>
        <dsp:cNvPr id="0" name=""/>
        <dsp:cNvSpPr/>
      </dsp:nvSpPr>
      <dsp:spPr>
        <a:xfrm>
          <a:off x="525780" y="2218868"/>
          <a:ext cx="7360920" cy="472320"/>
        </a:xfrm>
        <a:prstGeom prst="roundRect">
          <a:avLst/>
        </a:prstGeom>
        <a:gradFill rotWithShape="0">
          <a:gsLst>
            <a:gs pos="0">
              <a:schemeClr val="accent3">
                <a:alpha val="90000"/>
                <a:hueOff val="0"/>
                <a:satOff val="0"/>
                <a:lumOff val="0"/>
                <a:alphaOff val="-24000"/>
                <a:lumMod val="110000"/>
                <a:satMod val="105000"/>
                <a:tint val="67000"/>
              </a:schemeClr>
            </a:gs>
            <a:gs pos="50000">
              <a:schemeClr val="accent3">
                <a:alpha val="90000"/>
                <a:hueOff val="0"/>
                <a:satOff val="0"/>
                <a:lumOff val="0"/>
                <a:alphaOff val="-24000"/>
                <a:lumMod val="105000"/>
                <a:satMod val="103000"/>
                <a:tint val="73000"/>
              </a:schemeClr>
            </a:gs>
            <a:gs pos="100000">
              <a:schemeClr val="accent3">
                <a:alpha val="90000"/>
                <a:hueOff val="0"/>
                <a:satOff val="0"/>
                <a:lumOff val="0"/>
                <a:alphaOff val="-24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ZA" sz="2400" b="1" kern="1200" dirty="0"/>
            <a:t>Data Generation – Knowledge to Action </a:t>
          </a:r>
          <a:endParaRPr lang="en-US" sz="2400" kern="1200" dirty="0"/>
        </a:p>
      </dsp:txBody>
      <dsp:txXfrm>
        <a:off x="548837" y="2241925"/>
        <a:ext cx="7314806" cy="426206"/>
      </dsp:txXfrm>
    </dsp:sp>
    <dsp:sp modelId="{397BE9B1-D5DF-45A9-9DCF-8991365C84E9}">
      <dsp:nvSpPr>
        <dsp:cNvPr id="0" name=""/>
        <dsp:cNvSpPr/>
      </dsp:nvSpPr>
      <dsp:spPr>
        <a:xfrm>
          <a:off x="0" y="3180789"/>
          <a:ext cx="10515600" cy="403200"/>
        </a:xfrm>
        <a:prstGeom prst="rect">
          <a:avLst/>
        </a:prstGeom>
        <a:solidFill>
          <a:schemeClr val="lt1">
            <a:alpha val="90000"/>
            <a:hueOff val="0"/>
            <a:satOff val="0"/>
            <a:lumOff val="0"/>
            <a:alphaOff val="0"/>
          </a:schemeClr>
        </a:solidFill>
        <a:ln w="12700" cap="flat" cmpd="sng" algn="ctr">
          <a:solidFill>
            <a:schemeClr val="accent3">
              <a:alpha val="90000"/>
              <a:hueOff val="0"/>
              <a:satOff val="0"/>
              <a:lumOff val="0"/>
              <a:alphaOff val="-32000"/>
            </a:schemeClr>
          </a:solidFill>
          <a:prstDash val="solid"/>
          <a:miter lim="800000"/>
        </a:ln>
        <a:effectLst/>
      </dsp:spPr>
      <dsp:style>
        <a:lnRef idx="1">
          <a:scrgbClr r="0" g="0" b="0"/>
        </a:lnRef>
        <a:fillRef idx="1">
          <a:scrgbClr r="0" g="0" b="0"/>
        </a:fillRef>
        <a:effectRef idx="0">
          <a:scrgbClr r="0" g="0" b="0"/>
        </a:effectRef>
        <a:fontRef idx="minor"/>
      </dsp:style>
    </dsp:sp>
    <dsp:sp modelId="{CF8BB36A-4209-4B3F-904F-E2DE056F64DF}">
      <dsp:nvSpPr>
        <dsp:cNvPr id="0" name=""/>
        <dsp:cNvSpPr/>
      </dsp:nvSpPr>
      <dsp:spPr>
        <a:xfrm>
          <a:off x="525780" y="2944629"/>
          <a:ext cx="7360920" cy="472320"/>
        </a:xfrm>
        <a:prstGeom prst="roundRect">
          <a:avLst/>
        </a:prstGeom>
        <a:gradFill rotWithShape="0">
          <a:gsLst>
            <a:gs pos="0">
              <a:schemeClr val="accent3">
                <a:alpha val="90000"/>
                <a:hueOff val="0"/>
                <a:satOff val="0"/>
                <a:lumOff val="0"/>
                <a:alphaOff val="-32000"/>
                <a:lumMod val="110000"/>
                <a:satMod val="105000"/>
                <a:tint val="67000"/>
              </a:schemeClr>
            </a:gs>
            <a:gs pos="50000">
              <a:schemeClr val="accent3">
                <a:alpha val="90000"/>
                <a:hueOff val="0"/>
                <a:satOff val="0"/>
                <a:lumOff val="0"/>
                <a:alphaOff val="-32000"/>
                <a:lumMod val="105000"/>
                <a:satMod val="103000"/>
                <a:tint val="73000"/>
              </a:schemeClr>
            </a:gs>
            <a:gs pos="100000">
              <a:schemeClr val="accent3">
                <a:alpha val="90000"/>
                <a:hueOff val="0"/>
                <a:satOff val="0"/>
                <a:lumOff val="0"/>
                <a:alphaOff val="-32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ZA" sz="2400" b="1" kern="1200" dirty="0"/>
            <a:t>Capacity – Learning Organisation Theory</a:t>
          </a:r>
          <a:endParaRPr lang="en-US" sz="2400" kern="1200" dirty="0"/>
        </a:p>
      </dsp:txBody>
      <dsp:txXfrm>
        <a:off x="548837" y="2967686"/>
        <a:ext cx="7314806" cy="426206"/>
      </dsp:txXfrm>
    </dsp:sp>
    <dsp:sp modelId="{638D3A4F-AFC8-4065-8C5B-B58B268B76A6}">
      <dsp:nvSpPr>
        <dsp:cNvPr id="0" name=""/>
        <dsp:cNvSpPr/>
      </dsp:nvSpPr>
      <dsp:spPr>
        <a:xfrm>
          <a:off x="0" y="3906549"/>
          <a:ext cx="10515600" cy="403200"/>
        </a:xfrm>
        <a:prstGeom prst="rect">
          <a:avLst/>
        </a:prstGeom>
        <a:solidFill>
          <a:schemeClr val="lt1">
            <a:alpha val="90000"/>
            <a:hueOff val="0"/>
            <a:satOff val="0"/>
            <a:lumOff val="0"/>
            <a:alphaOff val="0"/>
          </a:schemeClr>
        </a:solidFill>
        <a:ln w="12700" cap="flat" cmpd="sng" algn="ctr">
          <a:solidFill>
            <a:schemeClr val="accent3">
              <a:alpha val="90000"/>
              <a:hueOff val="0"/>
              <a:satOff val="0"/>
              <a:lumOff val="0"/>
              <a:alphaOff val="-40000"/>
            </a:schemeClr>
          </a:solidFill>
          <a:prstDash val="solid"/>
          <a:miter lim="800000"/>
        </a:ln>
        <a:effectLst/>
      </dsp:spPr>
      <dsp:style>
        <a:lnRef idx="1">
          <a:scrgbClr r="0" g="0" b="0"/>
        </a:lnRef>
        <a:fillRef idx="1">
          <a:scrgbClr r="0" g="0" b="0"/>
        </a:fillRef>
        <a:effectRef idx="0">
          <a:scrgbClr r="0" g="0" b="0"/>
        </a:effectRef>
        <a:fontRef idx="minor"/>
      </dsp:style>
    </dsp:sp>
    <dsp:sp modelId="{0C716982-77D4-4CED-A914-DD52DC140EEB}">
      <dsp:nvSpPr>
        <dsp:cNvPr id="0" name=""/>
        <dsp:cNvSpPr/>
      </dsp:nvSpPr>
      <dsp:spPr>
        <a:xfrm>
          <a:off x="525780" y="3670389"/>
          <a:ext cx="7360920" cy="472320"/>
        </a:xfrm>
        <a:prstGeom prst="roundRect">
          <a:avLst/>
        </a:prstGeom>
        <a:gradFill rotWithShape="0">
          <a:gsLst>
            <a:gs pos="0">
              <a:schemeClr val="accent3">
                <a:alpha val="90000"/>
                <a:hueOff val="0"/>
                <a:satOff val="0"/>
                <a:lumOff val="0"/>
                <a:alphaOff val="-40000"/>
                <a:lumMod val="110000"/>
                <a:satMod val="105000"/>
                <a:tint val="67000"/>
              </a:schemeClr>
            </a:gs>
            <a:gs pos="50000">
              <a:schemeClr val="accent3">
                <a:alpha val="90000"/>
                <a:hueOff val="0"/>
                <a:satOff val="0"/>
                <a:lumOff val="0"/>
                <a:alphaOff val="-40000"/>
                <a:lumMod val="105000"/>
                <a:satMod val="103000"/>
                <a:tint val="73000"/>
              </a:schemeClr>
            </a:gs>
            <a:gs pos="100000">
              <a:schemeClr val="accent3">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ZA" sz="2400" b="1" kern="1200" dirty="0"/>
            <a:t>Ethics – Deontology Theory</a:t>
          </a:r>
          <a:endParaRPr lang="en-US" sz="2400" kern="1200" dirty="0"/>
        </a:p>
      </dsp:txBody>
      <dsp:txXfrm>
        <a:off x="548837" y="3693446"/>
        <a:ext cx="7314806"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87192-8882-4E79-9313-278302744770}">
      <dsp:nvSpPr>
        <dsp:cNvPr id="0" name=""/>
        <dsp:cNvSpPr/>
      </dsp:nvSpPr>
      <dsp:spPr>
        <a:xfrm>
          <a:off x="703391" y="879"/>
          <a:ext cx="2174789" cy="1304873"/>
        </a:xfrm>
        <a:prstGeom prst="rect">
          <a:avLst/>
        </a:prstGeom>
        <a:gradFill rotWithShape="0">
          <a:gsLst>
            <a:gs pos="0">
              <a:schemeClr val="accent3">
                <a:alpha val="90000"/>
                <a:hueOff val="0"/>
                <a:satOff val="0"/>
                <a:lumOff val="0"/>
                <a:alphaOff val="0"/>
                <a:lumMod val="110000"/>
                <a:satMod val="105000"/>
                <a:tint val="67000"/>
              </a:schemeClr>
            </a:gs>
            <a:gs pos="50000">
              <a:schemeClr val="accent3">
                <a:alpha val="90000"/>
                <a:hueOff val="0"/>
                <a:satOff val="0"/>
                <a:lumOff val="0"/>
                <a:alphaOff val="0"/>
                <a:lumMod val="105000"/>
                <a:satMod val="103000"/>
                <a:tint val="73000"/>
              </a:schemeClr>
            </a:gs>
            <a:gs pos="100000">
              <a:schemeClr val="accent3">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b="1" u="sng" kern="1200"/>
            <a:t>Quality Assurance</a:t>
          </a:r>
          <a:endParaRPr lang="en-US" sz="2200" kern="1200"/>
        </a:p>
      </dsp:txBody>
      <dsp:txXfrm>
        <a:off x="703391" y="879"/>
        <a:ext cx="2174789" cy="1304873"/>
      </dsp:txXfrm>
    </dsp:sp>
    <dsp:sp modelId="{71344E2D-E8F2-4B55-B76B-DDEE14F0B10F}">
      <dsp:nvSpPr>
        <dsp:cNvPr id="0" name=""/>
        <dsp:cNvSpPr/>
      </dsp:nvSpPr>
      <dsp:spPr>
        <a:xfrm>
          <a:off x="3095659" y="879"/>
          <a:ext cx="2174789" cy="1304873"/>
        </a:xfrm>
        <a:prstGeom prst="rect">
          <a:avLst/>
        </a:prstGeom>
        <a:gradFill rotWithShape="0">
          <a:gsLst>
            <a:gs pos="0">
              <a:schemeClr val="accent3">
                <a:alpha val="90000"/>
                <a:hueOff val="0"/>
                <a:satOff val="0"/>
                <a:lumOff val="0"/>
                <a:alphaOff val="-4444"/>
                <a:lumMod val="110000"/>
                <a:satMod val="105000"/>
                <a:tint val="67000"/>
              </a:schemeClr>
            </a:gs>
            <a:gs pos="50000">
              <a:schemeClr val="accent3">
                <a:alpha val="90000"/>
                <a:hueOff val="0"/>
                <a:satOff val="0"/>
                <a:lumOff val="0"/>
                <a:alphaOff val="-4444"/>
                <a:lumMod val="105000"/>
                <a:satMod val="103000"/>
                <a:tint val="73000"/>
              </a:schemeClr>
            </a:gs>
            <a:gs pos="100000">
              <a:schemeClr val="accent3">
                <a:alpha val="90000"/>
                <a:hueOff val="0"/>
                <a:satOff val="0"/>
                <a:lumOff val="0"/>
                <a:alphaOff val="-4444"/>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Systems Supporting Reliable, Accurate &amp; Ethical Service Delivery</a:t>
          </a:r>
          <a:endParaRPr lang="en-US" sz="1600" kern="1200" dirty="0"/>
        </a:p>
      </dsp:txBody>
      <dsp:txXfrm>
        <a:off x="3095659" y="879"/>
        <a:ext cx="2174789" cy="1304873"/>
      </dsp:txXfrm>
    </dsp:sp>
    <dsp:sp modelId="{39477904-B75C-4DBA-8751-B9F0ACAFDEBC}">
      <dsp:nvSpPr>
        <dsp:cNvPr id="0" name=""/>
        <dsp:cNvSpPr/>
      </dsp:nvSpPr>
      <dsp:spPr>
        <a:xfrm>
          <a:off x="5487927" y="879"/>
          <a:ext cx="2174789" cy="1304873"/>
        </a:xfrm>
        <a:prstGeom prst="rect">
          <a:avLst/>
        </a:prstGeom>
        <a:gradFill rotWithShape="0">
          <a:gsLst>
            <a:gs pos="0">
              <a:schemeClr val="accent3">
                <a:alpha val="90000"/>
                <a:hueOff val="0"/>
                <a:satOff val="0"/>
                <a:lumOff val="0"/>
                <a:alphaOff val="-8889"/>
                <a:lumMod val="110000"/>
                <a:satMod val="105000"/>
                <a:tint val="67000"/>
              </a:schemeClr>
            </a:gs>
            <a:gs pos="50000">
              <a:schemeClr val="accent3">
                <a:alpha val="90000"/>
                <a:hueOff val="0"/>
                <a:satOff val="0"/>
                <a:lumOff val="0"/>
                <a:alphaOff val="-8889"/>
                <a:lumMod val="105000"/>
                <a:satMod val="103000"/>
                <a:tint val="73000"/>
              </a:schemeClr>
            </a:gs>
            <a:gs pos="100000">
              <a:schemeClr val="accent3">
                <a:alpha val="90000"/>
                <a:hueOff val="0"/>
                <a:satOff val="0"/>
                <a:lumOff val="0"/>
                <a:alphaOff val="-8889"/>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CRM &amp; Telephony Systems: Ensure accurate case recording, routing, and follow-up.</a:t>
          </a:r>
          <a:endParaRPr lang="en-US" sz="1600" kern="1200" dirty="0"/>
        </a:p>
      </dsp:txBody>
      <dsp:txXfrm>
        <a:off x="5487927" y="879"/>
        <a:ext cx="2174789" cy="1304873"/>
      </dsp:txXfrm>
    </dsp:sp>
    <dsp:sp modelId="{6903FBC2-5892-4B1E-B867-C6C5F3A4B973}">
      <dsp:nvSpPr>
        <dsp:cNvPr id="0" name=""/>
        <dsp:cNvSpPr/>
      </dsp:nvSpPr>
      <dsp:spPr>
        <a:xfrm>
          <a:off x="7880195" y="879"/>
          <a:ext cx="2174789" cy="1304873"/>
        </a:xfrm>
        <a:prstGeom prst="rect">
          <a:avLst/>
        </a:prstGeom>
        <a:gradFill rotWithShape="0">
          <a:gsLst>
            <a:gs pos="0">
              <a:schemeClr val="accent3">
                <a:alpha val="90000"/>
                <a:hueOff val="0"/>
                <a:satOff val="0"/>
                <a:lumOff val="0"/>
                <a:alphaOff val="-13333"/>
                <a:lumMod val="110000"/>
                <a:satMod val="105000"/>
                <a:tint val="67000"/>
              </a:schemeClr>
            </a:gs>
            <a:gs pos="50000">
              <a:schemeClr val="accent3">
                <a:alpha val="90000"/>
                <a:hueOff val="0"/>
                <a:satOff val="0"/>
                <a:lumOff val="0"/>
                <a:alphaOff val="-13333"/>
                <a:lumMod val="105000"/>
                <a:satMod val="103000"/>
                <a:tint val="73000"/>
              </a:schemeClr>
            </a:gs>
            <a:gs pos="100000">
              <a:schemeClr val="accent3">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kern="1200" dirty="0"/>
            <a:t>Workflows: Defined processes for Emergency, Non-Emergency, Information Requests, and Cancellations support consistency and contact centre best practise.</a:t>
          </a:r>
          <a:endParaRPr lang="en-US" sz="1400" kern="1200" dirty="0"/>
        </a:p>
      </dsp:txBody>
      <dsp:txXfrm>
        <a:off x="7880195" y="879"/>
        <a:ext cx="2174789" cy="1304873"/>
      </dsp:txXfrm>
    </dsp:sp>
    <dsp:sp modelId="{319BD1AC-6912-448F-8ECD-EC57C6116551}">
      <dsp:nvSpPr>
        <dsp:cNvPr id="0" name=""/>
        <dsp:cNvSpPr/>
      </dsp:nvSpPr>
      <dsp:spPr>
        <a:xfrm>
          <a:off x="703391" y="1523232"/>
          <a:ext cx="2174789" cy="1304873"/>
        </a:xfrm>
        <a:prstGeom prst="rect">
          <a:avLst/>
        </a:prstGeom>
        <a:gradFill rotWithShape="0">
          <a:gsLst>
            <a:gs pos="0">
              <a:schemeClr val="accent3">
                <a:alpha val="90000"/>
                <a:hueOff val="0"/>
                <a:satOff val="0"/>
                <a:lumOff val="0"/>
                <a:alphaOff val="-17778"/>
                <a:lumMod val="110000"/>
                <a:satMod val="105000"/>
                <a:tint val="67000"/>
              </a:schemeClr>
            </a:gs>
            <a:gs pos="50000">
              <a:schemeClr val="accent3">
                <a:alpha val="90000"/>
                <a:hueOff val="0"/>
                <a:satOff val="0"/>
                <a:lumOff val="0"/>
                <a:alphaOff val="-17778"/>
                <a:lumMod val="105000"/>
                <a:satMod val="103000"/>
                <a:tint val="73000"/>
              </a:schemeClr>
            </a:gs>
            <a:gs pos="100000">
              <a:schemeClr val="accent3">
                <a:alpha val="90000"/>
                <a:hueOff val="0"/>
                <a:satOff val="0"/>
                <a:lumOff val="0"/>
                <a:alphaOff val="-17778"/>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Standard Operating Procedures (SOPs)</a:t>
          </a:r>
          <a:endParaRPr lang="en-US" sz="1600" kern="1200" dirty="0"/>
        </a:p>
      </dsp:txBody>
      <dsp:txXfrm>
        <a:off x="703391" y="1523232"/>
        <a:ext cx="2174789" cy="1304873"/>
      </dsp:txXfrm>
    </dsp:sp>
    <dsp:sp modelId="{0B908378-C6F2-4E44-8535-D42829C52642}">
      <dsp:nvSpPr>
        <dsp:cNvPr id="0" name=""/>
        <dsp:cNvSpPr/>
      </dsp:nvSpPr>
      <dsp:spPr>
        <a:xfrm>
          <a:off x="3095659" y="1523232"/>
          <a:ext cx="2174789" cy="1304873"/>
        </a:xfrm>
        <a:prstGeom prst="rect">
          <a:avLst/>
        </a:prstGeom>
        <a:gradFill rotWithShape="0">
          <a:gsLst>
            <a:gs pos="0">
              <a:schemeClr val="accent3">
                <a:alpha val="90000"/>
                <a:hueOff val="0"/>
                <a:satOff val="0"/>
                <a:lumOff val="0"/>
                <a:alphaOff val="-22222"/>
                <a:lumMod val="110000"/>
                <a:satMod val="105000"/>
                <a:tint val="67000"/>
              </a:schemeClr>
            </a:gs>
            <a:gs pos="50000">
              <a:schemeClr val="accent3">
                <a:alpha val="90000"/>
                <a:hueOff val="0"/>
                <a:satOff val="0"/>
                <a:lumOff val="0"/>
                <a:alphaOff val="-22222"/>
                <a:lumMod val="105000"/>
                <a:satMod val="103000"/>
                <a:tint val="73000"/>
              </a:schemeClr>
            </a:gs>
            <a:gs pos="100000">
              <a:schemeClr val="accent3">
                <a:alpha val="90000"/>
                <a:hueOff val="0"/>
                <a:satOff val="0"/>
                <a:lumOff val="0"/>
                <a:alphaOff val="-22222"/>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b="1" u="sng" kern="1200"/>
            <a:t>Monitoring &amp; Accountability Tools</a:t>
          </a:r>
          <a:endParaRPr lang="en-US" sz="2200" kern="1200"/>
        </a:p>
      </dsp:txBody>
      <dsp:txXfrm>
        <a:off x="3095659" y="1523232"/>
        <a:ext cx="2174789" cy="1304873"/>
      </dsp:txXfrm>
    </dsp:sp>
    <dsp:sp modelId="{72294965-5B35-4B99-A7DF-703EAB5E2300}">
      <dsp:nvSpPr>
        <dsp:cNvPr id="0" name=""/>
        <dsp:cNvSpPr/>
      </dsp:nvSpPr>
      <dsp:spPr>
        <a:xfrm>
          <a:off x="5487927" y="1523232"/>
          <a:ext cx="2174789" cy="1304873"/>
        </a:xfrm>
        <a:prstGeom prst="rect">
          <a:avLst/>
        </a:prstGeom>
        <a:gradFill rotWithShape="0">
          <a:gsLst>
            <a:gs pos="0">
              <a:schemeClr val="accent3">
                <a:alpha val="90000"/>
                <a:hueOff val="0"/>
                <a:satOff val="0"/>
                <a:lumOff val="0"/>
                <a:alphaOff val="-26667"/>
                <a:lumMod val="110000"/>
                <a:satMod val="105000"/>
                <a:tint val="67000"/>
              </a:schemeClr>
            </a:gs>
            <a:gs pos="50000">
              <a:schemeClr val="accent3">
                <a:alpha val="90000"/>
                <a:hueOff val="0"/>
                <a:satOff val="0"/>
                <a:lumOff val="0"/>
                <a:alphaOff val="-26667"/>
                <a:lumMod val="105000"/>
                <a:satMod val="103000"/>
                <a:tint val="73000"/>
              </a:schemeClr>
            </a:gs>
            <a:gs pos="100000">
              <a:schemeClr val="accent3">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24/7 Monitoring &amp; Tracking: Data systems and call recordings ensure real-time oversight.</a:t>
          </a:r>
          <a:endParaRPr lang="en-US" sz="1600" kern="1200" dirty="0"/>
        </a:p>
      </dsp:txBody>
      <dsp:txXfrm>
        <a:off x="5487927" y="1523232"/>
        <a:ext cx="2174789" cy="1304873"/>
      </dsp:txXfrm>
    </dsp:sp>
    <dsp:sp modelId="{B06AB9E4-9A1C-4C40-AADD-08E07AC1BCC9}">
      <dsp:nvSpPr>
        <dsp:cNvPr id="0" name=""/>
        <dsp:cNvSpPr/>
      </dsp:nvSpPr>
      <dsp:spPr>
        <a:xfrm>
          <a:off x="7880195" y="1523232"/>
          <a:ext cx="2174789" cy="1304873"/>
        </a:xfrm>
        <a:prstGeom prst="rect">
          <a:avLst/>
        </a:prstGeom>
        <a:gradFill rotWithShape="0">
          <a:gsLst>
            <a:gs pos="0">
              <a:schemeClr val="accent3">
                <a:alpha val="90000"/>
                <a:hueOff val="0"/>
                <a:satOff val="0"/>
                <a:lumOff val="0"/>
                <a:alphaOff val="-31111"/>
                <a:lumMod val="110000"/>
                <a:satMod val="105000"/>
                <a:tint val="67000"/>
              </a:schemeClr>
            </a:gs>
            <a:gs pos="50000">
              <a:schemeClr val="accent3">
                <a:alpha val="90000"/>
                <a:hueOff val="0"/>
                <a:satOff val="0"/>
                <a:lumOff val="0"/>
                <a:alphaOff val="-31111"/>
                <a:lumMod val="105000"/>
                <a:satMod val="103000"/>
                <a:tint val="73000"/>
              </a:schemeClr>
            </a:gs>
            <a:gs pos="100000">
              <a:schemeClr val="accent3">
                <a:alpha val="90000"/>
                <a:hueOff val="0"/>
                <a:satOff val="0"/>
                <a:lumOff val="0"/>
                <a:alphaOff val="-31111"/>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After-Call Surveys: Enable immediate feedback, corrective action, and further interventions.</a:t>
          </a:r>
          <a:endParaRPr lang="en-US" sz="1600" kern="1200" dirty="0"/>
        </a:p>
      </dsp:txBody>
      <dsp:txXfrm>
        <a:off x="7880195" y="1523232"/>
        <a:ext cx="2174789" cy="1304873"/>
      </dsp:txXfrm>
    </dsp:sp>
    <dsp:sp modelId="{98591F4E-8FE4-47DA-A142-94253B3DA0D6}">
      <dsp:nvSpPr>
        <dsp:cNvPr id="0" name=""/>
        <dsp:cNvSpPr/>
      </dsp:nvSpPr>
      <dsp:spPr>
        <a:xfrm>
          <a:off x="3095659" y="3045584"/>
          <a:ext cx="2174789" cy="1304873"/>
        </a:xfrm>
        <a:prstGeom prst="rect">
          <a:avLst/>
        </a:prstGeom>
        <a:gradFill rotWithShape="0">
          <a:gsLst>
            <a:gs pos="0">
              <a:schemeClr val="accent3">
                <a:alpha val="90000"/>
                <a:hueOff val="0"/>
                <a:satOff val="0"/>
                <a:lumOff val="0"/>
                <a:alphaOff val="-35556"/>
                <a:lumMod val="110000"/>
                <a:satMod val="105000"/>
                <a:tint val="67000"/>
              </a:schemeClr>
            </a:gs>
            <a:gs pos="50000">
              <a:schemeClr val="accent3">
                <a:alpha val="90000"/>
                <a:hueOff val="0"/>
                <a:satOff val="0"/>
                <a:lumOff val="0"/>
                <a:alphaOff val="-35556"/>
                <a:lumMod val="105000"/>
                <a:satMod val="103000"/>
                <a:tint val="73000"/>
              </a:schemeClr>
            </a:gs>
            <a:gs pos="100000">
              <a:schemeClr val="accent3">
                <a:alpha val="90000"/>
                <a:hueOff val="0"/>
                <a:satOff val="0"/>
                <a:lumOff val="0"/>
                <a:alphaOff val="-35556"/>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kern="1200" dirty="0"/>
            <a:t>Performance Benchmarks: Queuing times, abandoned call rates, and quality standards are continuously monitored.</a:t>
          </a:r>
          <a:endParaRPr lang="en-US" sz="1400" kern="1200" dirty="0"/>
        </a:p>
      </dsp:txBody>
      <dsp:txXfrm>
        <a:off x="3095659" y="3045584"/>
        <a:ext cx="2174789" cy="1304873"/>
      </dsp:txXfrm>
    </dsp:sp>
    <dsp:sp modelId="{2E8CD6A3-00A9-4AE9-8A3F-E43236B54960}">
      <dsp:nvSpPr>
        <dsp:cNvPr id="0" name=""/>
        <dsp:cNvSpPr/>
      </dsp:nvSpPr>
      <dsp:spPr>
        <a:xfrm>
          <a:off x="5487927" y="3045584"/>
          <a:ext cx="2174789" cy="1304873"/>
        </a:xfrm>
        <a:prstGeom prst="rect">
          <a:avLst/>
        </a:prstGeom>
        <a:gradFill rotWithShape="0">
          <a:gsLst>
            <a:gs pos="0">
              <a:schemeClr val="accent3">
                <a:alpha val="90000"/>
                <a:hueOff val="0"/>
                <a:satOff val="0"/>
                <a:lumOff val="0"/>
                <a:alphaOff val="-40000"/>
                <a:lumMod val="110000"/>
                <a:satMod val="105000"/>
                <a:tint val="67000"/>
              </a:schemeClr>
            </a:gs>
            <a:gs pos="50000">
              <a:schemeClr val="accent3">
                <a:alpha val="90000"/>
                <a:hueOff val="0"/>
                <a:satOff val="0"/>
                <a:lumOff val="0"/>
                <a:alphaOff val="-40000"/>
                <a:lumMod val="105000"/>
                <a:satMod val="103000"/>
                <a:tint val="73000"/>
              </a:schemeClr>
            </a:gs>
            <a:gs pos="100000">
              <a:schemeClr val="accent3">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Audits &amp; Coaching: Regular call reviews, performance feedback, and process and systems skills coaching reinforce adherence and quality.</a:t>
          </a:r>
          <a:endParaRPr lang="en-US" sz="1600" kern="1200" dirty="0"/>
        </a:p>
      </dsp:txBody>
      <dsp:txXfrm>
        <a:off x="5487927" y="3045584"/>
        <a:ext cx="2174789" cy="13048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C71BB-D83D-4F28-B4A3-0FF6788D3715}">
      <dsp:nvSpPr>
        <dsp:cNvPr id="0" name=""/>
        <dsp:cNvSpPr/>
      </dsp:nvSpPr>
      <dsp:spPr>
        <a:xfrm>
          <a:off x="447075" y="2476"/>
          <a:ext cx="2018028" cy="1210817"/>
        </a:xfrm>
        <a:prstGeom prst="rect">
          <a:avLst/>
        </a:prstGeom>
        <a:gradFill rotWithShape="0">
          <a:gsLst>
            <a:gs pos="0">
              <a:schemeClr val="accent3">
                <a:alpha val="90000"/>
                <a:hueOff val="0"/>
                <a:satOff val="0"/>
                <a:lumOff val="0"/>
                <a:alphaOff val="0"/>
                <a:lumMod val="110000"/>
                <a:satMod val="105000"/>
                <a:tint val="67000"/>
              </a:schemeClr>
            </a:gs>
            <a:gs pos="50000">
              <a:schemeClr val="accent3">
                <a:alpha val="90000"/>
                <a:hueOff val="0"/>
                <a:satOff val="0"/>
                <a:lumOff val="0"/>
                <a:alphaOff val="0"/>
                <a:lumMod val="105000"/>
                <a:satMod val="103000"/>
                <a:tint val="73000"/>
              </a:schemeClr>
            </a:gs>
            <a:gs pos="100000">
              <a:schemeClr val="accent3">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1. Initial Induction and Foundational Training</a:t>
          </a:r>
          <a:endParaRPr lang="en-US" sz="1300" kern="1200" dirty="0"/>
        </a:p>
      </dsp:txBody>
      <dsp:txXfrm>
        <a:off x="447075" y="2476"/>
        <a:ext cx="2018028" cy="1210817"/>
      </dsp:txXfrm>
    </dsp:sp>
    <dsp:sp modelId="{E9ADED36-CBD3-4CC9-AEF2-ACE55336F26C}">
      <dsp:nvSpPr>
        <dsp:cNvPr id="0" name=""/>
        <dsp:cNvSpPr/>
      </dsp:nvSpPr>
      <dsp:spPr>
        <a:xfrm>
          <a:off x="2666907" y="2476"/>
          <a:ext cx="2018028" cy="1210817"/>
        </a:xfrm>
        <a:prstGeom prst="rect">
          <a:avLst/>
        </a:prstGeom>
        <a:gradFill rotWithShape="0">
          <a:gsLst>
            <a:gs pos="0">
              <a:schemeClr val="accent3">
                <a:alpha val="90000"/>
                <a:hueOff val="0"/>
                <a:satOff val="0"/>
                <a:lumOff val="0"/>
                <a:alphaOff val="-2667"/>
                <a:lumMod val="110000"/>
                <a:satMod val="105000"/>
                <a:tint val="67000"/>
              </a:schemeClr>
            </a:gs>
            <a:gs pos="50000">
              <a:schemeClr val="accent3">
                <a:alpha val="90000"/>
                <a:hueOff val="0"/>
                <a:satOff val="0"/>
                <a:lumOff val="0"/>
                <a:alphaOff val="-2667"/>
                <a:lumMod val="105000"/>
                <a:satMod val="103000"/>
                <a:tint val="73000"/>
              </a:schemeClr>
            </a:gs>
            <a:gs pos="100000">
              <a:schemeClr val="accent3">
                <a:alpha val="90000"/>
                <a:hueOff val="0"/>
                <a:satOff val="0"/>
                <a:lumOff val="0"/>
                <a:alphaOff val="-2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GBVCC role</a:t>
          </a:r>
          <a:r>
            <a:rPr lang="en-US" sz="1300" kern="1200" dirty="0"/>
            <a:t>: New staff receive orientation on gender-based violence (GBV), trauma-informed care, referral pathways, and crisis management.</a:t>
          </a:r>
        </a:p>
      </dsp:txBody>
      <dsp:txXfrm>
        <a:off x="2666907" y="2476"/>
        <a:ext cx="2018028" cy="1210817"/>
      </dsp:txXfrm>
    </dsp:sp>
    <dsp:sp modelId="{491CF057-7C60-4E1E-9B2F-4916B0B2DFF7}">
      <dsp:nvSpPr>
        <dsp:cNvPr id="0" name=""/>
        <dsp:cNvSpPr/>
      </dsp:nvSpPr>
      <dsp:spPr>
        <a:xfrm>
          <a:off x="4886739" y="2476"/>
          <a:ext cx="2018028" cy="1210817"/>
        </a:xfrm>
        <a:prstGeom prst="rect">
          <a:avLst/>
        </a:prstGeom>
        <a:gradFill rotWithShape="0">
          <a:gsLst>
            <a:gs pos="0">
              <a:schemeClr val="accent3">
                <a:alpha val="90000"/>
                <a:hueOff val="0"/>
                <a:satOff val="0"/>
                <a:lumOff val="0"/>
                <a:alphaOff val="-5333"/>
                <a:lumMod val="110000"/>
                <a:satMod val="105000"/>
                <a:tint val="67000"/>
              </a:schemeClr>
            </a:gs>
            <a:gs pos="50000">
              <a:schemeClr val="accent3">
                <a:alpha val="90000"/>
                <a:hueOff val="0"/>
                <a:satOff val="0"/>
                <a:lumOff val="0"/>
                <a:alphaOff val="-5333"/>
                <a:lumMod val="105000"/>
                <a:satMod val="103000"/>
                <a:tint val="73000"/>
              </a:schemeClr>
            </a:gs>
            <a:gs pos="100000">
              <a:schemeClr val="accent3">
                <a:alpha val="90000"/>
                <a:hueOff val="0"/>
                <a:satOff val="0"/>
                <a:lumOff val="0"/>
                <a:alphaOff val="-5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QA role</a:t>
          </a:r>
          <a:r>
            <a:rPr lang="en-US" sz="1300" kern="1200" dirty="0"/>
            <a:t>: Ensures training aligns with national standards, ethical guidelines, and confidentiality requirements.</a:t>
          </a:r>
        </a:p>
      </dsp:txBody>
      <dsp:txXfrm>
        <a:off x="4886739" y="2476"/>
        <a:ext cx="2018028" cy="1210817"/>
      </dsp:txXfrm>
    </dsp:sp>
    <dsp:sp modelId="{4F809B64-EA00-404B-B145-8A9536370B48}">
      <dsp:nvSpPr>
        <dsp:cNvPr id="0" name=""/>
        <dsp:cNvSpPr/>
      </dsp:nvSpPr>
      <dsp:spPr>
        <a:xfrm>
          <a:off x="7106570" y="2476"/>
          <a:ext cx="2018028" cy="1210817"/>
        </a:xfrm>
        <a:prstGeom prst="rect">
          <a:avLst/>
        </a:prstGeom>
        <a:gradFill rotWithShape="0">
          <a:gsLst>
            <a:gs pos="0">
              <a:schemeClr val="accent3">
                <a:alpha val="90000"/>
                <a:hueOff val="0"/>
                <a:satOff val="0"/>
                <a:lumOff val="0"/>
                <a:alphaOff val="-8000"/>
                <a:lumMod val="110000"/>
                <a:satMod val="105000"/>
                <a:tint val="67000"/>
              </a:schemeClr>
            </a:gs>
            <a:gs pos="50000">
              <a:schemeClr val="accent3">
                <a:alpha val="90000"/>
                <a:hueOff val="0"/>
                <a:satOff val="0"/>
                <a:lumOff val="0"/>
                <a:alphaOff val="-8000"/>
                <a:lumMod val="105000"/>
                <a:satMod val="103000"/>
                <a:tint val="73000"/>
              </a:schemeClr>
            </a:gs>
            <a:gs pos="100000">
              <a:schemeClr val="accent3">
                <a:alpha val="90000"/>
                <a:hueOff val="0"/>
                <a:satOff val="0"/>
                <a:lumOff val="0"/>
                <a:alphaOff val="-8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2. Ongoing Professional Skills Development</a:t>
          </a:r>
          <a:endParaRPr lang="en-US" sz="1300" kern="1200"/>
        </a:p>
      </dsp:txBody>
      <dsp:txXfrm>
        <a:off x="7106570" y="2476"/>
        <a:ext cx="2018028" cy="1210817"/>
      </dsp:txXfrm>
    </dsp:sp>
    <dsp:sp modelId="{542A8EF9-7551-41DE-A12C-CB84D7828B64}">
      <dsp:nvSpPr>
        <dsp:cNvPr id="0" name=""/>
        <dsp:cNvSpPr/>
      </dsp:nvSpPr>
      <dsp:spPr>
        <a:xfrm>
          <a:off x="9326402" y="2476"/>
          <a:ext cx="2018028" cy="1210817"/>
        </a:xfrm>
        <a:prstGeom prst="rect">
          <a:avLst/>
        </a:prstGeom>
        <a:gradFill rotWithShape="0">
          <a:gsLst>
            <a:gs pos="0">
              <a:schemeClr val="accent3">
                <a:alpha val="90000"/>
                <a:hueOff val="0"/>
                <a:satOff val="0"/>
                <a:lumOff val="0"/>
                <a:alphaOff val="-10667"/>
                <a:lumMod val="110000"/>
                <a:satMod val="105000"/>
                <a:tint val="67000"/>
              </a:schemeClr>
            </a:gs>
            <a:gs pos="50000">
              <a:schemeClr val="accent3">
                <a:alpha val="90000"/>
                <a:hueOff val="0"/>
                <a:satOff val="0"/>
                <a:lumOff val="0"/>
                <a:alphaOff val="-10667"/>
                <a:lumMod val="105000"/>
                <a:satMod val="103000"/>
                <a:tint val="73000"/>
              </a:schemeClr>
            </a:gs>
            <a:gs pos="100000">
              <a:schemeClr val="accent3">
                <a:alpha val="90000"/>
                <a:hueOff val="0"/>
                <a:satOff val="0"/>
                <a:lumOff val="0"/>
                <a:alphaOff val="-10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GBVCC</a:t>
          </a:r>
          <a:r>
            <a:rPr lang="en-US" sz="1300" kern="1200"/>
            <a:t>:</a:t>
          </a:r>
        </a:p>
        <a:p>
          <a:pPr marL="57150" lvl="1" indent="-57150" algn="l" defTabSz="444500">
            <a:lnSpc>
              <a:spcPct val="90000"/>
            </a:lnSpc>
            <a:spcBef>
              <a:spcPct val="0"/>
            </a:spcBef>
            <a:spcAft>
              <a:spcPct val="15000"/>
            </a:spcAft>
            <a:buChar char="•"/>
          </a:pPr>
          <a:r>
            <a:rPr lang="en-US" sz="1000" kern="1200"/>
            <a:t>Regular workshops on case handling, victim support, and psychosocial interventions.</a:t>
          </a:r>
        </a:p>
        <a:p>
          <a:pPr marL="57150" lvl="1" indent="-57150" algn="l" defTabSz="444500">
            <a:lnSpc>
              <a:spcPct val="90000"/>
            </a:lnSpc>
            <a:spcBef>
              <a:spcPct val="0"/>
            </a:spcBef>
            <a:spcAft>
              <a:spcPct val="15000"/>
            </a:spcAft>
            <a:buChar char="•"/>
          </a:pPr>
          <a:r>
            <a:rPr lang="en-US" sz="1000" kern="1200"/>
            <a:t>Training in using digital platforms (case management systems, hotlines, and reporting apps).</a:t>
          </a:r>
        </a:p>
      </dsp:txBody>
      <dsp:txXfrm>
        <a:off x="9326402" y="2476"/>
        <a:ext cx="2018028" cy="1210817"/>
      </dsp:txXfrm>
    </dsp:sp>
    <dsp:sp modelId="{8DD15BD7-FFD6-4155-9E7C-88324B18CDDF}">
      <dsp:nvSpPr>
        <dsp:cNvPr id="0" name=""/>
        <dsp:cNvSpPr/>
      </dsp:nvSpPr>
      <dsp:spPr>
        <a:xfrm>
          <a:off x="447075" y="1415097"/>
          <a:ext cx="2018028" cy="1210817"/>
        </a:xfrm>
        <a:prstGeom prst="rect">
          <a:avLst/>
        </a:prstGeom>
        <a:gradFill rotWithShape="0">
          <a:gsLst>
            <a:gs pos="0">
              <a:schemeClr val="accent3">
                <a:alpha val="90000"/>
                <a:hueOff val="0"/>
                <a:satOff val="0"/>
                <a:lumOff val="0"/>
                <a:alphaOff val="-13333"/>
                <a:lumMod val="110000"/>
                <a:satMod val="105000"/>
                <a:tint val="67000"/>
              </a:schemeClr>
            </a:gs>
            <a:gs pos="50000">
              <a:schemeClr val="accent3">
                <a:alpha val="90000"/>
                <a:hueOff val="0"/>
                <a:satOff val="0"/>
                <a:lumOff val="0"/>
                <a:alphaOff val="-13333"/>
                <a:lumMod val="105000"/>
                <a:satMod val="103000"/>
                <a:tint val="73000"/>
              </a:schemeClr>
            </a:gs>
            <a:gs pos="100000">
              <a:schemeClr val="accent3">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QA</a:t>
          </a:r>
          <a:r>
            <a:rPr lang="en-US" sz="1300" kern="1200"/>
            <a:t>:</a:t>
          </a:r>
        </a:p>
        <a:p>
          <a:pPr marL="57150" lvl="1" indent="-57150" algn="l" defTabSz="444500">
            <a:lnSpc>
              <a:spcPct val="90000"/>
            </a:lnSpc>
            <a:spcBef>
              <a:spcPct val="0"/>
            </a:spcBef>
            <a:spcAft>
              <a:spcPct val="15000"/>
            </a:spcAft>
            <a:buChar char="•"/>
          </a:pPr>
          <a:r>
            <a:rPr lang="en-US" sz="1000" kern="1200"/>
            <a:t>Monitors service quality through call reviews, case audits, and feedback loops.</a:t>
          </a:r>
        </a:p>
        <a:p>
          <a:pPr marL="57150" lvl="1" indent="-57150" algn="l" defTabSz="444500">
            <a:lnSpc>
              <a:spcPct val="90000"/>
            </a:lnSpc>
            <a:spcBef>
              <a:spcPct val="0"/>
            </a:spcBef>
            <a:spcAft>
              <a:spcPct val="15000"/>
            </a:spcAft>
            <a:buChar char="•"/>
          </a:pPr>
          <a:r>
            <a:rPr lang="en-US" sz="1000" kern="1200"/>
            <a:t>Identifies skill gaps and recommends targeted refresher courses.</a:t>
          </a:r>
        </a:p>
      </dsp:txBody>
      <dsp:txXfrm>
        <a:off x="447075" y="1415097"/>
        <a:ext cx="2018028" cy="1210817"/>
      </dsp:txXfrm>
    </dsp:sp>
    <dsp:sp modelId="{08334DB1-7560-4BA2-A67A-253A76B87184}">
      <dsp:nvSpPr>
        <dsp:cNvPr id="0" name=""/>
        <dsp:cNvSpPr/>
      </dsp:nvSpPr>
      <dsp:spPr>
        <a:xfrm>
          <a:off x="2666907" y="1415097"/>
          <a:ext cx="2018028" cy="1210817"/>
        </a:xfrm>
        <a:prstGeom prst="rect">
          <a:avLst/>
        </a:prstGeom>
        <a:gradFill rotWithShape="0">
          <a:gsLst>
            <a:gs pos="0">
              <a:schemeClr val="accent3">
                <a:alpha val="90000"/>
                <a:hueOff val="0"/>
                <a:satOff val="0"/>
                <a:lumOff val="0"/>
                <a:alphaOff val="-16000"/>
                <a:lumMod val="110000"/>
                <a:satMod val="105000"/>
                <a:tint val="67000"/>
              </a:schemeClr>
            </a:gs>
            <a:gs pos="50000">
              <a:schemeClr val="accent3">
                <a:alpha val="90000"/>
                <a:hueOff val="0"/>
                <a:satOff val="0"/>
                <a:lumOff val="0"/>
                <a:alphaOff val="-16000"/>
                <a:lumMod val="105000"/>
                <a:satMod val="103000"/>
                <a:tint val="73000"/>
              </a:schemeClr>
            </a:gs>
            <a:gs pos="100000">
              <a:schemeClr val="accent3">
                <a:alpha val="90000"/>
                <a:hueOff val="0"/>
                <a:satOff val="0"/>
                <a:lumOff val="0"/>
                <a:alphaOff val="-16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3. Digital and Data Literacy</a:t>
          </a:r>
          <a:endParaRPr lang="en-US" sz="1300" kern="1200"/>
        </a:p>
      </dsp:txBody>
      <dsp:txXfrm>
        <a:off x="2666907" y="1415097"/>
        <a:ext cx="2018028" cy="1210817"/>
      </dsp:txXfrm>
    </dsp:sp>
    <dsp:sp modelId="{73B01E93-3E36-44E9-B03D-838D9B983860}">
      <dsp:nvSpPr>
        <dsp:cNvPr id="0" name=""/>
        <dsp:cNvSpPr/>
      </dsp:nvSpPr>
      <dsp:spPr>
        <a:xfrm>
          <a:off x="4886739" y="1415097"/>
          <a:ext cx="2018028" cy="1210817"/>
        </a:xfrm>
        <a:prstGeom prst="rect">
          <a:avLst/>
        </a:prstGeom>
        <a:gradFill rotWithShape="0">
          <a:gsLst>
            <a:gs pos="0">
              <a:schemeClr val="accent3">
                <a:alpha val="90000"/>
                <a:hueOff val="0"/>
                <a:satOff val="0"/>
                <a:lumOff val="0"/>
                <a:alphaOff val="-18667"/>
                <a:lumMod val="110000"/>
                <a:satMod val="105000"/>
                <a:tint val="67000"/>
              </a:schemeClr>
            </a:gs>
            <a:gs pos="50000">
              <a:schemeClr val="accent3">
                <a:alpha val="90000"/>
                <a:hueOff val="0"/>
                <a:satOff val="0"/>
                <a:lumOff val="0"/>
                <a:alphaOff val="-18667"/>
                <a:lumMod val="105000"/>
                <a:satMod val="103000"/>
                <a:tint val="73000"/>
              </a:schemeClr>
            </a:gs>
            <a:gs pos="100000">
              <a:schemeClr val="accent3">
                <a:alpha val="90000"/>
                <a:hueOff val="0"/>
                <a:satOff val="0"/>
                <a:lumOff val="0"/>
                <a:alphaOff val="-18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GBVCC</a:t>
          </a:r>
          <a:r>
            <a:rPr lang="en-US" sz="1300" kern="1200"/>
            <a:t>: Training staff to use helpline systems, data entry tools, and reporting.</a:t>
          </a:r>
        </a:p>
      </dsp:txBody>
      <dsp:txXfrm>
        <a:off x="4886739" y="1415097"/>
        <a:ext cx="2018028" cy="1210817"/>
      </dsp:txXfrm>
    </dsp:sp>
    <dsp:sp modelId="{A87A0C37-0449-475C-814E-54C40D94C567}">
      <dsp:nvSpPr>
        <dsp:cNvPr id="0" name=""/>
        <dsp:cNvSpPr/>
      </dsp:nvSpPr>
      <dsp:spPr>
        <a:xfrm>
          <a:off x="7106570" y="1415097"/>
          <a:ext cx="2018028" cy="1210817"/>
        </a:xfrm>
        <a:prstGeom prst="rect">
          <a:avLst/>
        </a:prstGeom>
        <a:gradFill rotWithShape="0">
          <a:gsLst>
            <a:gs pos="0">
              <a:schemeClr val="accent3">
                <a:alpha val="90000"/>
                <a:hueOff val="0"/>
                <a:satOff val="0"/>
                <a:lumOff val="0"/>
                <a:alphaOff val="-21333"/>
                <a:lumMod val="110000"/>
                <a:satMod val="105000"/>
                <a:tint val="67000"/>
              </a:schemeClr>
            </a:gs>
            <a:gs pos="50000">
              <a:schemeClr val="accent3">
                <a:alpha val="90000"/>
                <a:hueOff val="0"/>
                <a:satOff val="0"/>
                <a:lumOff val="0"/>
                <a:alphaOff val="-21333"/>
                <a:lumMod val="105000"/>
                <a:satMod val="103000"/>
                <a:tint val="73000"/>
              </a:schemeClr>
            </a:gs>
            <a:gs pos="100000">
              <a:schemeClr val="accent3">
                <a:alpha val="90000"/>
                <a:hueOff val="0"/>
                <a:satOff val="0"/>
                <a:lumOff val="0"/>
                <a:alphaOff val="-21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QA</a:t>
          </a:r>
          <a:r>
            <a:rPr lang="en-US" sz="1300" kern="1200"/>
            <a:t>: Ensures accuracy, compliance with POPIA (data privacy), and ethical data handling.</a:t>
          </a:r>
        </a:p>
      </dsp:txBody>
      <dsp:txXfrm>
        <a:off x="7106570" y="1415097"/>
        <a:ext cx="2018028" cy="1210817"/>
      </dsp:txXfrm>
    </dsp:sp>
    <dsp:sp modelId="{7B6972E1-2A46-4D73-AB4B-7E316AFE5414}">
      <dsp:nvSpPr>
        <dsp:cNvPr id="0" name=""/>
        <dsp:cNvSpPr/>
      </dsp:nvSpPr>
      <dsp:spPr>
        <a:xfrm>
          <a:off x="9326402" y="1415097"/>
          <a:ext cx="2018028" cy="1210817"/>
        </a:xfrm>
        <a:prstGeom prst="rect">
          <a:avLst/>
        </a:prstGeom>
        <a:gradFill rotWithShape="0">
          <a:gsLst>
            <a:gs pos="0">
              <a:schemeClr val="accent3">
                <a:alpha val="90000"/>
                <a:hueOff val="0"/>
                <a:satOff val="0"/>
                <a:lumOff val="0"/>
                <a:alphaOff val="-24000"/>
                <a:lumMod val="110000"/>
                <a:satMod val="105000"/>
                <a:tint val="67000"/>
              </a:schemeClr>
            </a:gs>
            <a:gs pos="50000">
              <a:schemeClr val="accent3">
                <a:alpha val="90000"/>
                <a:hueOff val="0"/>
                <a:satOff val="0"/>
                <a:lumOff val="0"/>
                <a:alphaOff val="-24000"/>
                <a:lumMod val="105000"/>
                <a:satMod val="103000"/>
                <a:tint val="73000"/>
              </a:schemeClr>
            </a:gs>
            <a:gs pos="100000">
              <a:schemeClr val="accent3">
                <a:alpha val="90000"/>
                <a:hueOff val="0"/>
                <a:satOff val="0"/>
                <a:lumOff val="0"/>
                <a:alphaOff val="-24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4. Performance Evaluation and Feedback</a:t>
          </a:r>
          <a:endParaRPr lang="en-US" sz="1300" kern="1200"/>
        </a:p>
      </dsp:txBody>
      <dsp:txXfrm>
        <a:off x="9326402" y="1415097"/>
        <a:ext cx="2018028" cy="1210817"/>
      </dsp:txXfrm>
    </dsp:sp>
    <dsp:sp modelId="{2F3B868D-EE61-4304-8CC9-27409BA37E9B}">
      <dsp:nvSpPr>
        <dsp:cNvPr id="0" name=""/>
        <dsp:cNvSpPr/>
      </dsp:nvSpPr>
      <dsp:spPr>
        <a:xfrm>
          <a:off x="447075" y="2827717"/>
          <a:ext cx="2018028" cy="1210817"/>
        </a:xfrm>
        <a:prstGeom prst="rect">
          <a:avLst/>
        </a:prstGeom>
        <a:gradFill rotWithShape="0">
          <a:gsLst>
            <a:gs pos="0">
              <a:schemeClr val="accent3">
                <a:alpha val="90000"/>
                <a:hueOff val="0"/>
                <a:satOff val="0"/>
                <a:lumOff val="0"/>
                <a:alphaOff val="-26667"/>
                <a:lumMod val="110000"/>
                <a:satMod val="105000"/>
                <a:tint val="67000"/>
              </a:schemeClr>
            </a:gs>
            <a:gs pos="50000">
              <a:schemeClr val="accent3">
                <a:alpha val="90000"/>
                <a:hueOff val="0"/>
                <a:satOff val="0"/>
                <a:lumOff val="0"/>
                <a:alphaOff val="-26667"/>
                <a:lumMod val="105000"/>
                <a:satMod val="103000"/>
                <a:tint val="73000"/>
              </a:schemeClr>
            </a:gs>
            <a:gs pos="100000">
              <a:schemeClr val="accent3">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GBVCC</a:t>
          </a:r>
          <a:r>
            <a:rPr lang="en-US" sz="1300" kern="1200"/>
            <a:t>: Supervisors conduct regular debriefing sessions to prevent burnout and provide peer learning opportunities.</a:t>
          </a:r>
        </a:p>
      </dsp:txBody>
      <dsp:txXfrm>
        <a:off x="447075" y="2827717"/>
        <a:ext cx="2018028" cy="1210817"/>
      </dsp:txXfrm>
    </dsp:sp>
    <dsp:sp modelId="{C0F0D881-4BD4-422D-AA3C-FA9C7129C3E6}">
      <dsp:nvSpPr>
        <dsp:cNvPr id="0" name=""/>
        <dsp:cNvSpPr/>
      </dsp:nvSpPr>
      <dsp:spPr>
        <a:xfrm>
          <a:off x="2666907" y="2827717"/>
          <a:ext cx="2018028" cy="1210817"/>
        </a:xfrm>
        <a:prstGeom prst="rect">
          <a:avLst/>
        </a:prstGeom>
        <a:gradFill rotWithShape="0">
          <a:gsLst>
            <a:gs pos="0">
              <a:schemeClr val="accent3">
                <a:alpha val="90000"/>
                <a:hueOff val="0"/>
                <a:satOff val="0"/>
                <a:lumOff val="0"/>
                <a:alphaOff val="-29333"/>
                <a:lumMod val="110000"/>
                <a:satMod val="105000"/>
                <a:tint val="67000"/>
              </a:schemeClr>
            </a:gs>
            <a:gs pos="50000">
              <a:schemeClr val="accent3">
                <a:alpha val="90000"/>
                <a:hueOff val="0"/>
                <a:satOff val="0"/>
                <a:lumOff val="0"/>
                <a:alphaOff val="-29333"/>
                <a:lumMod val="105000"/>
                <a:satMod val="103000"/>
                <a:tint val="73000"/>
              </a:schemeClr>
            </a:gs>
            <a:gs pos="100000">
              <a:schemeClr val="accent3">
                <a:alpha val="90000"/>
                <a:hueOff val="0"/>
                <a:satOff val="0"/>
                <a:lumOff val="0"/>
                <a:alphaOff val="-29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QA</a:t>
          </a:r>
          <a:r>
            <a:rPr lang="en-US" sz="1300" kern="1200"/>
            <a:t>: Collects feedback from clients and reviews service outcomes to measure effectiveness and improve standards.</a:t>
          </a:r>
        </a:p>
      </dsp:txBody>
      <dsp:txXfrm>
        <a:off x="2666907" y="2827717"/>
        <a:ext cx="2018028" cy="1210817"/>
      </dsp:txXfrm>
    </dsp:sp>
    <dsp:sp modelId="{0ABC18D7-B471-488D-ABCA-B8BA30636098}">
      <dsp:nvSpPr>
        <dsp:cNvPr id="0" name=""/>
        <dsp:cNvSpPr/>
      </dsp:nvSpPr>
      <dsp:spPr>
        <a:xfrm>
          <a:off x="4886739" y="2827717"/>
          <a:ext cx="2018028" cy="1210817"/>
        </a:xfrm>
        <a:prstGeom prst="rect">
          <a:avLst/>
        </a:prstGeom>
        <a:gradFill rotWithShape="0">
          <a:gsLst>
            <a:gs pos="0">
              <a:schemeClr val="accent3">
                <a:alpha val="90000"/>
                <a:hueOff val="0"/>
                <a:satOff val="0"/>
                <a:lumOff val="0"/>
                <a:alphaOff val="-32000"/>
                <a:lumMod val="110000"/>
                <a:satMod val="105000"/>
                <a:tint val="67000"/>
              </a:schemeClr>
            </a:gs>
            <a:gs pos="50000">
              <a:schemeClr val="accent3">
                <a:alpha val="90000"/>
                <a:hueOff val="0"/>
                <a:satOff val="0"/>
                <a:lumOff val="0"/>
                <a:alphaOff val="-32000"/>
                <a:lumMod val="105000"/>
                <a:satMod val="103000"/>
                <a:tint val="73000"/>
              </a:schemeClr>
            </a:gs>
            <a:gs pos="100000">
              <a:schemeClr val="accent3">
                <a:alpha val="90000"/>
                <a:hueOff val="0"/>
                <a:satOff val="0"/>
                <a:lumOff val="0"/>
                <a:alphaOff val="-32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5. Professional Growth and Career Development</a:t>
          </a:r>
          <a:endParaRPr lang="en-US" sz="1300" kern="1200"/>
        </a:p>
      </dsp:txBody>
      <dsp:txXfrm>
        <a:off x="4886739" y="2827717"/>
        <a:ext cx="2018028" cy="1210817"/>
      </dsp:txXfrm>
    </dsp:sp>
    <dsp:sp modelId="{F105F104-CA27-494E-9CCE-84509DD41016}">
      <dsp:nvSpPr>
        <dsp:cNvPr id="0" name=""/>
        <dsp:cNvSpPr/>
      </dsp:nvSpPr>
      <dsp:spPr>
        <a:xfrm>
          <a:off x="7106570" y="2827717"/>
          <a:ext cx="2018028" cy="1210817"/>
        </a:xfrm>
        <a:prstGeom prst="rect">
          <a:avLst/>
        </a:prstGeom>
        <a:gradFill rotWithShape="0">
          <a:gsLst>
            <a:gs pos="0">
              <a:schemeClr val="accent3">
                <a:alpha val="90000"/>
                <a:hueOff val="0"/>
                <a:satOff val="0"/>
                <a:lumOff val="0"/>
                <a:alphaOff val="-34667"/>
                <a:lumMod val="110000"/>
                <a:satMod val="105000"/>
                <a:tint val="67000"/>
              </a:schemeClr>
            </a:gs>
            <a:gs pos="50000">
              <a:schemeClr val="accent3">
                <a:alpha val="90000"/>
                <a:hueOff val="0"/>
                <a:satOff val="0"/>
                <a:lumOff val="0"/>
                <a:alphaOff val="-34667"/>
                <a:lumMod val="105000"/>
                <a:satMod val="103000"/>
                <a:tint val="73000"/>
              </a:schemeClr>
            </a:gs>
            <a:gs pos="100000">
              <a:schemeClr val="accent3">
                <a:alpha val="90000"/>
                <a:hueOff val="0"/>
                <a:satOff val="0"/>
                <a:lumOff val="0"/>
                <a:alphaOff val="-34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GBVCC</a:t>
          </a:r>
          <a:r>
            <a:rPr lang="en-US" sz="1300" kern="1200" dirty="0"/>
            <a:t>: Encourages staff to attend conferences, webinars, and networking sessions on GBV and social work.</a:t>
          </a:r>
        </a:p>
      </dsp:txBody>
      <dsp:txXfrm>
        <a:off x="7106570" y="2827717"/>
        <a:ext cx="2018028" cy="1210817"/>
      </dsp:txXfrm>
    </dsp:sp>
    <dsp:sp modelId="{795A9F9D-AF0F-4D28-9B00-765374BFB106}">
      <dsp:nvSpPr>
        <dsp:cNvPr id="0" name=""/>
        <dsp:cNvSpPr/>
      </dsp:nvSpPr>
      <dsp:spPr>
        <a:xfrm>
          <a:off x="9326402" y="2827717"/>
          <a:ext cx="2018028" cy="1210817"/>
        </a:xfrm>
        <a:prstGeom prst="rect">
          <a:avLst/>
        </a:prstGeom>
        <a:gradFill rotWithShape="0">
          <a:gsLst>
            <a:gs pos="0">
              <a:schemeClr val="accent3">
                <a:alpha val="90000"/>
                <a:hueOff val="0"/>
                <a:satOff val="0"/>
                <a:lumOff val="0"/>
                <a:alphaOff val="-37333"/>
                <a:lumMod val="110000"/>
                <a:satMod val="105000"/>
                <a:tint val="67000"/>
              </a:schemeClr>
            </a:gs>
            <a:gs pos="50000">
              <a:schemeClr val="accent3">
                <a:alpha val="90000"/>
                <a:hueOff val="0"/>
                <a:satOff val="0"/>
                <a:lumOff val="0"/>
                <a:alphaOff val="-37333"/>
                <a:lumMod val="105000"/>
                <a:satMod val="103000"/>
                <a:tint val="73000"/>
              </a:schemeClr>
            </a:gs>
            <a:gs pos="100000">
              <a:schemeClr val="accent3">
                <a:alpha val="90000"/>
                <a:hueOff val="0"/>
                <a:satOff val="0"/>
                <a:lumOff val="0"/>
                <a:alphaOff val="-37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QA</a:t>
          </a:r>
          <a:r>
            <a:rPr lang="en-US" sz="1300" kern="1200"/>
            <a:t>: Provides certification pathways, continuous professional development credits, and recognition of excellence in service.</a:t>
          </a:r>
        </a:p>
      </dsp:txBody>
      <dsp:txXfrm>
        <a:off x="9326402" y="2827717"/>
        <a:ext cx="2018028" cy="1210817"/>
      </dsp:txXfrm>
    </dsp:sp>
    <dsp:sp modelId="{02AE4D49-4024-4B57-B876-7ED0A5BB69CF}">
      <dsp:nvSpPr>
        <dsp:cNvPr id="0" name=""/>
        <dsp:cNvSpPr/>
      </dsp:nvSpPr>
      <dsp:spPr>
        <a:xfrm>
          <a:off x="2966473" y="4187170"/>
          <a:ext cx="7049398" cy="1210817"/>
        </a:xfrm>
        <a:prstGeom prst="rect">
          <a:avLst/>
        </a:prstGeom>
        <a:gradFill rotWithShape="0">
          <a:gsLst>
            <a:gs pos="0">
              <a:schemeClr val="accent3">
                <a:alpha val="90000"/>
                <a:hueOff val="0"/>
                <a:satOff val="0"/>
                <a:lumOff val="0"/>
                <a:alphaOff val="-40000"/>
                <a:lumMod val="110000"/>
                <a:satMod val="105000"/>
                <a:tint val="67000"/>
              </a:schemeClr>
            </a:gs>
            <a:gs pos="50000">
              <a:schemeClr val="accent3">
                <a:alpha val="90000"/>
                <a:hueOff val="0"/>
                <a:satOff val="0"/>
                <a:lumOff val="0"/>
                <a:alphaOff val="-40000"/>
                <a:lumMod val="105000"/>
                <a:satMod val="103000"/>
                <a:tint val="73000"/>
              </a:schemeClr>
            </a:gs>
            <a:gs pos="100000">
              <a:schemeClr val="accent3">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The </a:t>
          </a:r>
          <a:r>
            <a:rPr lang="en-US" sz="1300" b="1" kern="1200" dirty="0"/>
            <a:t>GBVCC focuses on capacity building and survivor-centered service delivery</a:t>
          </a:r>
          <a:r>
            <a:rPr lang="en-US" sz="1300" kern="1200" dirty="0"/>
            <a:t>, while </a:t>
          </a:r>
          <a:r>
            <a:rPr lang="en-US" sz="1300" b="1" kern="1200" dirty="0"/>
            <a:t>Quality Assurance ensures consistency, compliance, and professional growth</a:t>
          </a:r>
          <a:r>
            <a:rPr lang="en-US" sz="1300" kern="1200" dirty="0"/>
            <a:t>. Together, they create a cycle of training, monitoring, and development that strengthens both staff skills and service quality.</a:t>
          </a:r>
        </a:p>
      </dsp:txBody>
      <dsp:txXfrm>
        <a:off x="2966473" y="4187170"/>
        <a:ext cx="7049398" cy="12108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E191D-BB83-43D2-8131-C121B4D93478}">
      <dsp:nvSpPr>
        <dsp:cNvPr id="0" name=""/>
        <dsp:cNvSpPr/>
      </dsp:nvSpPr>
      <dsp:spPr>
        <a:xfrm>
          <a:off x="0" y="498160"/>
          <a:ext cx="11818962" cy="684450"/>
        </a:xfrm>
        <a:prstGeom prst="roundRect">
          <a:avLst/>
        </a:prstGeom>
        <a:gradFill rotWithShape="0">
          <a:gsLst>
            <a:gs pos="0">
              <a:schemeClr val="accent3">
                <a:alpha val="90000"/>
                <a:hueOff val="0"/>
                <a:satOff val="0"/>
                <a:lumOff val="0"/>
                <a:alphaOff val="0"/>
                <a:lumMod val="110000"/>
                <a:satMod val="105000"/>
                <a:tint val="67000"/>
              </a:schemeClr>
            </a:gs>
            <a:gs pos="50000">
              <a:schemeClr val="accent3">
                <a:alpha val="90000"/>
                <a:hueOff val="0"/>
                <a:satOff val="0"/>
                <a:lumOff val="0"/>
                <a:alphaOff val="0"/>
                <a:lumMod val="105000"/>
                <a:satMod val="103000"/>
                <a:tint val="73000"/>
              </a:schemeClr>
            </a:gs>
            <a:gs pos="100000">
              <a:schemeClr val="accent3">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Dual Accountability: Social Work Ethics vs Call Centre Standards</a:t>
          </a:r>
          <a:endParaRPr lang="en-US" sz="1800" kern="1200"/>
        </a:p>
      </dsp:txBody>
      <dsp:txXfrm>
        <a:off x="33412" y="531572"/>
        <a:ext cx="11752138" cy="617626"/>
      </dsp:txXfrm>
    </dsp:sp>
    <dsp:sp modelId="{447170C1-1DB8-4557-AECD-719E0355DD8F}">
      <dsp:nvSpPr>
        <dsp:cNvPr id="0" name=""/>
        <dsp:cNvSpPr/>
      </dsp:nvSpPr>
      <dsp:spPr>
        <a:xfrm>
          <a:off x="0" y="1234450"/>
          <a:ext cx="11818962" cy="684450"/>
        </a:xfrm>
        <a:prstGeom prst="roundRect">
          <a:avLst/>
        </a:prstGeom>
        <a:gradFill rotWithShape="0">
          <a:gsLst>
            <a:gs pos="0">
              <a:schemeClr val="accent3">
                <a:alpha val="90000"/>
                <a:hueOff val="0"/>
                <a:satOff val="0"/>
                <a:lumOff val="0"/>
                <a:alphaOff val="-10000"/>
                <a:lumMod val="110000"/>
                <a:satMod val="105000"/>
                <a:tint val="67000"/>
              </a:schemeClr>
            </a:gs>
            <a:gs pos="50000">
              <a:schemeClr val="accent3">
                <a:alpha val="90000"/>
                <a:hueOff val="0"/>
                <a:satOff val="0"/>
                <a:lumOff val="0"/>
                <a:alphaOff val="-10000"/>
                <a:lumMod val="105000"/>
                <a:satMod val="103000"/>
                <a:tint val="73000"/>
              </a:schemeClr>
            </a:gs>
            <a:gs pos="100000">
              <a:schemeClr val="accent3">
                <a:alpha val="90000"/>
                <a:hueOff val="0"/>
                <a:satOff val="0"/>
                <a:lumOff val="0"/>
                <a:alphaOff val="-1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GBV CC Social work ethics</a:t>
          </a:r>
          <a:r>
            <a:rPr lang="en-US" sz="1800" kern="1200" dirty="0"/>
            <a:t> focus on protecting the dignity, rights, and well-being of victims and survivors. Key principles: confidentiality, non-maleficence, empowerment, and informed consent.</a:t>
          </a:r>
        </a:p>
      </dsp:txBody>
      <dsp:txXfrm>
        <a:off x="33412" y="1267862"/>
        <a:ext cx="11752138" cy="617626"/>
      </dsp:txXfrm>
    </dsp:sp>
    <dsp:sp modelId="{60DF81E4-36FF-4479-9D6C-2FFAB98682EF}">
      <dsp:nvSpPr>
        <dsp:cNvPr id="0" name=""/>
        <dsp:cNvSpPr/>
      </dsp:nvSpPr>
      <dsp:spPr>
        <a:xfrm>
          <a:off x="0" y="1970740"/>
          <a:ext cx="11818962" cy="684450"/>
        </a:xfrm>
        <a:prstGeom prst="roundRect">
          <a:avLst/>
        </a:prstGeom>
        <a:gradFill rotWithShape="0">
          <a:gsLst>
            <a:gs pos="0">
              <a:schemeClr val="accent3">
                <a:alpha val="90000"/>
                <a:hueOff val="0"/>
                <a:satOff val="0"/>
                <a:lumOff val="0"/>
                <a:alphaOff val="-20000"/>
                <a:lumMod val="110000"/>
                <a:satMod val="105000"/>
                <a:tint val="67000"/>
              </a:schemeClr>
            </a:gs>
            <a:gs pos="50000">
              <a:schemeClr val="accent3">
                <a:alpha val="90000"/>
                <a:hueOff val="0"/>
                <a:satOff val="0"/>
                <a:lumOff val="0"/>
                <a:alphaOff val="-20000"/>
                <a:lumMod val="105000"/>
                <a:satMod val="103000"/>
                <a:tint val="73000"/>
              </a:schemeClr>
            </a:gs>
            <a:gs pos="100000">
              <a:schemeClr val="accent3">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Call </a:t>
          </a:r>
          <a:r>
            <a:rPr lang="en-US" sz="1800" b="1" kern="1200" dirty="0" err="1"/>
            <a:t>centre</a:t>
          </a:r>
          <a:r>
            <a:rPr lang="en-US" sz="1800" b="1" kern="1200" dirty="0"/>
            <a:t> standards (ISO, COPC, etc.)</a:t>
          </a:r>
          <a:r>
            <a:rPr lang="en-US" sz="1800" kern="1200" dirty="0"/>
            <a:t> emphasize operational efficiency, quality assurance, customer experience, and compliance with technical protocols (e.g., data security, recording standards, response times).</a:t>
          </a:r>
        </a:p>
      </dsp:txBody>
      <dsp:txXfrm>
        <a:off x="33412" y="2004152"/>
        <a:ext cx="11752138" cy="617626"/>
      </dsp:txXfrm>
    </dsp:sp>
    <dsp:sp modelId="{E753C6E7-EEB4-49EA-BA8E-FE9E17139EB0}">
      <dsp:nvSpPr>
        <dsp:cNvPr id="0" name=""/>
        <dsp:cNvSpPr/>
      </dsp:nvSpPr>
      <dsp:spPr>
        <a:xfrm>
          <a:off x="0" y="2707030"/>
          <a:ext cx="11818962" cy="684450"/>
        </a:xfrm>
        <a:prstGeom prst="roundRect">
          <a:avLst/>
        </a:prstGeom>
        <a:gradFill rotWithShape="0">
          <a:gsLst>
            <a:gs pos="0">
              <a:schemeClr val="accent3">
                <a:alpha val="90000"/>
                <a:hueOff val="0"/>
                <a:satOff val="0"/>
                <a:lumOff val="0"/>
                <a:alphaOff val="-30000"/>
                <a:lumMod val="110000"/>
                <a:satMod val="105000"/>
                <a:tint val="67000"/>
              </a:schemeClr>
            </a:gs>
            <a:gs pos="50000">
              <a:schemeClr val="accent3">
                <a:alpha val="90000"/>
                <a:hueOff val="0"/>
                <a:satOff val="0"/>
                <a:lumOff val="0"/>
                <a:alphaOff val="-30000"/>
                <a:lumMod val="105000"/>
                <a:satMod val="103000"/>
                <a:tint val="73000"/>
              </a:schemeClr>
            </a:gs>
            <a:gs pos="100000">
              <a:schemeClr val="accent3">
                <a:alpha val="90000"/>
                <a:hueOff val="0"/>
                <a:satOff val="0"/>
                <a:lumOff val="0"/>
                <a:alphaOff val="-3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Separation of roles:</a:t>
          </a:r>
          <a:endParaRPr lang="en-US" sz="1800" kern="1200" dirty="0"/>
        </a:p>
      </dsp:txBody>
      <dsp:txXfrm>
        <a:off x="33412" y="2740442"/>
        <a:ext cx="11752138" cy="617626"/>
      </dsp:txXfrm>
    </dsp:sp>
    <dsp:sp modelId="{7A26E2D5-83DE-4A05-94F0-17C5B6F9558B}">
      <dsp:nvSpPr>
        <dsp:cNvPr id="0" name=""/>
        <dsp:cNvSpPr/>
      </dsp:nvSpPr>
      <dsp:spPr>
        <a:xfrm>
          <a:off x="0" y="3391481"/>
          <a:ext cx="11818962"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25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i="1" kern="1200"/>
            <a:t>Social workers</a:t>
          </a:r>
          <a:r>
            <a:rPr lang="en-US" sz="1400" kern="1200"/>
            <a:t>: Provide psychosocial support, counselling, referrals, and safeguard ethical standards of care.</a:t>
          </a:r>
        </a:p>
        <a:p>
          <a:pPr marL="114300" lvl="1" indent="-114300" algn="l" defTabSz="622300">
            <a:lnSpc>
              <a:spcPct val="90000"/>
            </a:lnSpc>
            <a:spcBef>
              <a:spcPct val="0"/>
            </a:spcBef>
            <a:spcAft>
              <a:spcPct val="20000"/>
            </a:spcAft>
            <a:buChar char="•"/>
          </a:pPr>
          <a:r>
            <a:rPr lang="en-US" sz="1400" i="1" kern="1200" dirty="0"/>
            <a:t>Quality assurers and technical staff</a:t>
          </a:r>
          <a:r>
            <a:rPr lang="en-US" sz="1400" kern="1200" dirty="0"/>
            <a:t>: Monitor adherence to call </a:t>
          </a:r>
          <a:r>
            <a:rPr lang="en-US" sz="1400" kern="1200" dirty="0" err="1"/>
            <a:t>centre</a:t>
          </a:r>
          <a:r>
            <a:rPr lang="en-US" sz="1400" kern="1200" dirty="0"/>
            <a:t> regulations (e.g., call handling, performance metrics, system uptime, information security).</a:t>
          </a:r>
        </a:p>
      </dsp:txBody>
      <dsp:txXfrm>
        <a:off x="0" y="3391481"/>
        <a:ext cx="11818962" cy="652050"/>
      </dsp:txXfrm>
    </dsp:sp>
    <dsp:sp modelId="{3E8A5419-99EC-4918-BB10-56CF4E493C7A}">
      <dsp:nvSpPr>
        <dsp:cNvPr id="0" name=""/>
        <dsp:cNvSpPr/>
      </dsp:nvSpPr>
      <dsp:spPr>
        <a:xfrm>
          <a:off x="0" y="4043531"/>
          <a:ext cx="11818962" cy="684450"/>
        </a:xfrm>
        <a:prstGeom prst="roundRect">
          <a:avLst/>
        </a:prstGeom>
        <a:gradFill rotWithShape="0">
          <a:gsLst>
            <a:gs pos="0">
              <a:schemeClr val="accent3">
                <a:alpha val="90000"/>
                <a:hueOff val="0"/>
                <a:satOff val="0"/>
                <a:lumOff val="0"/>
                <a:alphaOff val="-40000"/>
                <a:lumMod val="110000"/>
                <a:satMod val="105000"/>
                <a:tint val="67000"/>
              </a:schemeClr>
            </a:gs>
            <a:gs pos="50000">
              <a:schemeClr val="accent3">
                <a:alpha val="90000"/>
                <a:hueOff val="0"/>
                <a:satOff val="0"/>
                <a:lumOff val="0"/>
                <a:alphaOff val="-40000"/>
                <a:lumMod val="105000"/>
                <a:satMod val="103000"/>
                <a:tint val="73000"/>
              </a:schemeClr>
            </a:gs>
            <a:gs pos="100000">
              <a:schemeClr val="accent3">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challenge — and strength — lies in integrating these two accountability frameworks without compromising survivor/victims' rights.</a:t>
          </a:r>
        </a:p>
      </dsp:txBody>
      <dsp:txXfrm>
        <a:off x="33412" y="4076943"/>
        <a:ext cx="11752138" cy="6176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39963-EAE4-41AE-ACBE-FE9ACF68BC00}">
      <dsp:nvSpPr>
        <dsp:cNvPr id="0" name=""/>
        <dsp:cNvSpPr/>
      </dsp:nvSpPr>
      <dsp:spPr>
        <a:xfrm>
          <a:off x="416416" y="0"/>
          <a:ext cx="657333" cy="6573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26176B-E589-44DB-AADC-E82A42FA8ACA}">
      <dsp:nvSpPr>
        <dsp:cNvPr id="0" name=""/>
        <dsp:cNvSpPr/>
      </dsp:nvSpPr>
      <dsp:spPr>
        <a:xfrm>
          <a:off x="0" y="475338"/>
          <a:ext cx="1460742" cy="317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The Gender-Based Violence Command Centre (GBVCC) stands as a powerful example of how social work adapts and thrives in the digital age. By merging professional ethics with technological innovation, it has shown that government-led digital platforms can deliver timely, survivor-centered, and inclusive services. The experience affirms that social work, far from being displaced by technology, is in fact strengthened by it — made more effective, data-driven, and impactful in addressing the complex realities of GBV.</a:t>
          </a:r>
        </a:p>
      </dsp:txBody>
      <dsp:txXfrm>
        <a:off x="0" y="475338"/>
        <a:ext cx="1460742" cy="3172369"/>
      </dsp:txXfrm>
    </dsp:sp>
    <dsp:sp modelId="{5B8118A0-E001-4BC8-AB14-0A33D05A4C8D}">
      <dsp:nvSpPr>
        <dsp:cNvPr id="0" name=""/>
        <dsp:cNvSpPr/>
      </dsp:nvSpPr>
      <dsp:spPr>
        <a:xfrm>
          <a:off x="2309776" y="29345"/>
          <a:ext cx="657333" cy="6573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CC731-46BC-4BD2-B2B7-374A694D52BB}">
      <dsp:nvSpPr>
        <dsp:cNvPr id="0" name=""/>
        <dsp:cNvSpPr/>
      </dsp:nvSpPr>
      <dsp:spPr>
        <a:xfrm>
          <a:off x="1908075" y="800542"/>
          <a:ext cx="1460742" cy="2862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t>Key Takeaways by Focus Area</a:t>
          </a:r>
          <a:endParaRPr lang="en-US" sz="2000" kern="1200" dirty="0"/>
        </a:p>
      </dsp:txBody>
      <dsp:txXfrm>
        <a:off x="1908075" y="800542"/>
        <a:ext cx="1460742" cy="2862141"/>
      </dsp:txXfrm>
    </dsp:sp>
    <dsp:sp modelId="{6C75247D-999F-4B0D-A27A-EF7670F0DDCD}">
      <dsp:nvSpPr>
        <dsp:cNvPr id="0" name=""/>
        <dsp:cNvSpPr/>
      </dsp:nvSpPr>
      <dsp:spPr>
        <a:xfrm>
          <a:off x="3749706" y="0"/>
          <a:ext cx="657333" cy="6573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FD952D-62C4-441E-A930-718A4D66CB08}">
      <dsp:nvSpPr>
        <dsp:cNvPr id="0" name=""/>
        <dsp:cNvSpPr/>
      </dsp:nvSpPr>
      <dsp:spPr>
        <a:xfrm>
          <a:off x="3454329" y="811189"/>
          <a:ext cx="1460742" cy="2862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Ethics</a:t>
          </a:r>
          <a:r>
            <a:rPr lang="en-US" sz="1600" kern="1200" dirty="0"/>
            <a:t>: The GBVCC demonstrates that digital tools can be applied without compromising social work values — confidentiality, informed consent, and survivor dignity remain central</a:t>
          </a:r>
          <a:r>
            <a:rPr lang="en-US" sz="1400" kern="1200" dirty="0"/>
            <a:t>.</a:t>
          </a:r>
        </a:p>
      </dsp:txBody>
      <dsp:txXfrm>
        <a:off x="3454329" y="811189"/>
        <a:ext cx="1460742" cy="2862141"/>
      </dsp:txXfrm>
    </dsp:sp>
    <dsp:sp modelId="{38D5F4E3-44C2-4672-B23F-F80AEA6640F9}">
      <dsp:nvSpPr>
        <dsp:cNvPr id="0" name=""/>
        <dsp:cNvSpPr/>
      </dsp:nvSpPr>
      <dsp:spPr>
        <a:xfrm>
          <a:off x="5575945" y="8080"/>
          <a:ext cx="657333" cy="6573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A6DF4-0C6D-4E4C-8D9C-C68E46182D82}">
      <dsp:nvSpPr>
        <dsp:cNvPr id="0" name=""/>
        <dsp:cNvSpPr/>
      </dsp:nvSpPr>
      <dsp:spPr>
        <a:xfrm>
          <a:off x="5174251" y="885604"/>
          <a:ext cx="1460742" cy="2862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Data Generation</a:t>
          </a:r>
          <a:r>
            <a:rPr lang="en-US" sz="1600" kern="1200" dirty="0"/>
            <a:t>: Reliable data from calls and cases not only strengthens case management but also informs national policy and evidence-based GBV interventions.</a:t>
          </a:r>
        </a:p>
      </dsp:txBody>
      <dsp:txXfrm>
        <a:off x="5174251" y="885604"/>
        <a:ext cx="1460742" cy="2862141"/>
      </dsp:txXfrm>
    </dsp:sp>
    <dsp:sp modelId="{9D0C8DDC-A24B-4D49-9C2D-41A2529808A3}">
      <dsp:nvSpPr>
        <dsp:cNvPr id="0" name=""/>
        <dsp:cNvSpPr/>
      </dsp:nvSpPr>
      <dsp:spPr>
        <a:xfrm>
          <a:off x="7246244" y="8080"/>
          <a:ext cx="657333" cy="6573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CA63F3-7B20-4734-9BAB-01C83F24A64F}">
      <dsp:nvSpPr>
        <dsp:cNvPr id="0" name=""/>
        <dsp:cNvSpPr/>
      </dsp:nvSpPr>
      <dsp:spPr>
        <a:xfrm>
          <a:off x="6929596" y="876474"/>
          <a:ext cx="1460742" cy="2862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Quality Assurance</a:t>
          </a:r>
          <a:r>
            <a:rPr lang="en-US" sz="1600" kern="1200" dirty="0"/>
            <a:t>: Integrating ISO-aligned call </a:t>
          </a:r>
          <a:r>
            <a:rPr lang="en-US" sz="1600" kern="1200" dirty="0" err="1"/>
            <a:t>centre</a:t>
          </a:r>
          <a:r>
            <a:rPr lang="en-US" sz="1600" kern="1200" dirty="0"/>
            <a:t> standards with social work ethics creates a dual safeguard, ensuring services are both technically sound and ethically grounded.</a:t>
          </a:r>
        </a:p>
      </dsp:txBody>
      <dsp:txXfrm>
        <a:off x="6929596" y="876474"/>
        <a:ext cx="1460742" cy="2862141"/>
      </dsp:txXfrm>
    </dsp:sp>
    <dsp:sp modelId="{8D4323CF-1632-4D90-9FD7-A070D01CBD42}">
      <dsp:nvSpPr>
        <dsp:cNvPr id="0" name=""/>
        <dsp:cNvSpPr/>
      </dsp:nvSpPr>
      <dsp:spPr>
        <a:xfrm>
          <a:off x="8941352" y="0"/>
          <a:ext cx="657333" cy="65733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A0394-7B52-4708-8C1C-B09950ADFBF5}">
      <dsp:nvSpPr>
        <dsp:cNvPr id="0" name=""/>
        <dsp:cNvSpPr/>
      </dsp:nvSpPr>
      <dsp:spPr>
        <a:xfrm>
          <a:off x="8507738" y="823324"/>
          <a:ext cx="1460742" cy="2862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Capacity &amp; Effectiveness</a:t>
          </a:r>
          <a:r>
            <a:rPr lang="en-US" sz="1600" kern="1200" dirty="0"/>
            <a:t>: Investment in continuous training and digital infrastructure has enabled social workers to respond swiftly, reduce turnaround times, and provide trauma-informed support even outside office hours.</a:t>
          </a:r>
        </a:p>
      </dsp:txBody>
      <dsp:txXfrm>
        <a:off x="8507738" y="823324"/>
        <a:ext cx="1460742" cy="2862141"/>
      </dsp:txXfrm>
    </dsp:sp>
    <dsp:sp modelId="{730374AC-B91B-4C54-AD51-092082F600FD}">
      <dsp:nvSpPr>
        <dsp:cNvPr id="0" name=""/>
        <dsp:cNvSpPr/>
      </dsp:nvSpPr>
      <dsp:spPr>
        <a:xfrm>
          <a:off x="10647088" y="0"/>
          <a:ext cx="657333" cy="65733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5B49FA-3418-4F8A-B287-EA14DE1C25A8}">
      <dsp:nvSpPr>
        <dsp:cNvPr id="0" name=""/>
        <dsp:cNvSpPr/>
      </dsp:nvSpPr>
      <dsp:spPr>
        <a:xfrm>
          <a:off x="10245393" y="910090"/>
          <a:ext cx="1460742" cy="3506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t>Inclusivity</a:t>
          </a:r>
          <a:r>
            <a:rPr lang="en-US" sz="1400" kern="1200" dirty="0"/>
            <a:t>: Through multilingual support, SMS/USSD access, and disability-friendly services, the </a:t>
          </a:r>
          <a:r>
            <a:rPr lang="en-US" sz="1400" kern="1200" dirty="0" err="1"/>
            <a:t>centre</a:t>
          </a:r>
          <a:r>
            <a:rPr lang="en-US" sz="1400" kern="1200" dirty="0"/>
            <a:t> ensures no survivor is excluded due to geography, language, or digital divides.</a:t>
          </a:r>
        </a:p>
      </dsp:txBody>
      <dsp:txXfrm>
        <a:off x="10245393" y="910090"/>
        <a:ext cx="1460742" cy="35067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FACF1-7B04-43E2-AF74-396751619743}" type="datetimeFigureOut">
              <a:rPr lang="en-US" smtClean="0"/>
              <a:t>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CE89D-3450-44C6-9397-403C3DAB343A}" type="slidenum">
              <a:rPr lang="en-US" smtClean="0"/>
              <a:t>‹#›</a:t>
            </a:fld>
            <a:endParaRPr lang="en-US"/>
          </a:p>
        </p:txBody>
      </p:sp>
    </p:spTree>
    <p:extLst>
      <p:ext uri="{BB962C8B-B14F-4D97-AF65-F5344CB8AC3E}">
        <p14:creationId xmlns:p14="http://schemas.microsoft.com/office/powerpoint/2010/main" val="36322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ZA" dirty="0"/>
              <a:t>Explain systems in place to ensure reliable, accurate, and ethical service delivery.</a:t>
            </a:r>
          </a:p>
          <a:p>
            <a:pPr lvl="1"/>
            <a:r>
              <a:rPr lang="en-ZA" dirty="0"/>
              <a:t>Reference monitoring tools and accountability measures.</a:t>
            </a:r>
          </a:p>
          <a:p>
            <a:endParaRPr lang="en-ZA" dirty="0"/>
          </a:p>
        </p:txBody>
      </p:sp>
      <p:sp>
        <p:nvSpPr>
          <p:cNvPr id="4" name="Slide Number Placeholder 3"/>
          <p:cNvSpPr>
            <a:spLocks noGrp="1"/>
          </p:cNvSpPr>
          <p:nvPr>
            <p:ph type="sldNum" sz="quarter" idx="5"/>
          </p:nvPr>
        </p:nvSpPr>
        <p:spPr/>
        <p:txBody>
          <a:bodyPr/>
          <a:lstStyle/>
          <a:p>
            <a:fld id="{943CE89D-3450-44C6-9397-403C3DAB343A}" type="slidenum">
              <a:rPr lang="en-US" smtClean="0"/>
              <a:t>13</a:t>
            </a:fld>
            <a:endParaRPr lang="en-US"/>
          </a:p>
        </p:txBody>
      </p:sp>
    </p:spTree>
    <p:extLst>
      <p:ext uri="{BB962C8B-B14F-4D97-AF65-F5344CB8AC3E}">
        <p14:creationId xmlns:p14="http://schemas.microsoft.com/office/powerpoint/2010/main" val="298410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E4B35-F619-0408-FF5A-A08F00A18C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28EF40-70FC-35C6-DA6C-14D405BE98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D3B8F-18EB-5D34-5078-DFEFC66A1772}"/>
              </a:ext>
            </a:extLst>
          </p:cNvPr>
          <p:cNvSpPr>
            <a:spLocks noGrp="1"/>
          </p:cNvSpPr>
          <p:nvPr>
            <p:ph type="body" idx="1"/>
          </p:nvPr>
        </p:nvSpPr>
        <p:spPr/>
        <p:txBody>
          <a:bodyPr/>
          <a:lstStyle/>
          <a:p>
            <a:pPr lvl="1"/>
            <a:r>
              <a:rPr lang="en-ZA" dirty="0"/>
              <a:t>Illustrate how real-time dashboards and reports guide interventions, inform policy, and connect with stakeholders such as SAPS and CSOs</a:t>
            </a:r>
          </a:p>
          <a:p>
            <a:pPr lvl="1"/>
            <a:r>
              <a:rPr lang="en-ZA" dirty="0"/>
              <a:t>Present a graph or chart summarizing trends (2013–2025).</a:t>
            </a:r>
          </a:p>
          <a:p>
            <a:r>
              <a:rPr lang="en-ZA" dirty="0"/>
              <a:t>
---
GBV emergency calls differ in frequency and nature between gated communities and informal settlements, influenced by varying social dynamics, privacy levels, and reporting </a:t>
            </a:r>
            <a:r>
              <a:rPr lang="en-ZA" dirty="0" err="1"/>
              <a:t>behaviors</a:t>
            </a:r>
            <a:r>
              <a:rPr lang="en-ZA" dirty="0"/>
              <a:t>.
Image source: Microsoft 365 content library
</a:t>
            </a:r>
          </a:p>
        </p:txBody>
      </p:sp>
      <p:sp>
        <p:nvSpPr>
          <p:cNvPr id="4" name="Slide Number Placeholder 3">
            <a:extLst>
              <a:ext uri="{FF2B5EF4-FFF2-40B4-BE49-F238E27FC236}">
                <a16:creationId xmlns:a16="http://schemas.microsoft.com/office/drawing/2014/main" id="{61A81FBF-7E35-9EFB-0C97-2EB3800425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603E1-8BA9-4DFD-8E99-B7A46C2C052C}"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74644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D2D3-78AC-5490-DB02-4EC44A7C1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4E922-DD40-DCD2-3306-899015F69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9177E0-D1F5-661C-0214-F59529E805F1}"/>
              </a:ext>
            </a:extLst>
          </p:cNvPr>
          <p:cNvSpPr>
            <a:spLocks noGrp="1"/>
          </p:cNvSpPr>
          <p:nvPr>
            <p:ph type="body" idx="1"/>
          </p:nvPr>
        </p:nvSpPr>
        <p:spPr/>
        <p:txBody>
          <a:bodyPr/>
          <a:lstStyle/>
          <a:p>
            <a:pPr lvl="1"/>
            <a:r>
              <a:rPr lang="en-ZA" dirty="0"/>
              <a:t>Illustrate how real-time dashboards and reports guide interventions, inform policy, and connect with stakeholders such as SAPS and CSOs</a:t>
            </a:r>
          </a:p>
          <a:p>
            <a:pPr lvl="1"/>
            <a:r>
              <a:rPr lang="en-ZA" dirty="0"/>
              <a:t>Present a graph or chart summarizing trends (2013–2025).</a:t>
            </a:r>
          </a:p>
          <a:p>
            <a:r>
              <a:rPr lang="en-ZA" dirty="0"/>
              <a:t>
---
GBV emergency calls differ in frequency and nature between gated communities and informal settlements, influenced by varying social dynamics, privacy levels, and reporting </a:t>
            </a:r>
            <a:r>
              <a:rPr lang="en-ZA" dirty="0" err="1"/>
              <a:t>behaviors</a:t>
            </a:r>
            <a:r>
              <a:rPr lang="en-ZA" dirty="0"/>
              <a:t>.
Image source: Microsoft 365 content library
</a:t>
            </a:r>
          </a:p>
        </p:txBody>
      </p:sp>
      <p:sp>
        <p:nvSpPr>
          <p:cNvPr id="4" name="Slide Number Placeholder 3">
            <a:extLst>
              <a:ext uri="{FF2B5EF4-FFF2-40B4-BE49-F238E27FC236}">
                <a16:creationId xmlns:a16="http://schemas.microsoft.com/office/drawing/2014/main" id="{F78ACC7E-CCA0-53C0-C703-D0FC7565029E}"/>
              </a:ext>
            </a:extLst>
          </p:cNvPr>
          <p:cNvSpPr>
            <a:spLocks noGrp="1"/>
          </p:cNvSpPr>
          <p:nvPr>
            <p:ph type="sldNum" sz="quarter" idx="5"/>
          </p:nvPr>
        </p:nvSpPr>
        <p:spPr/>
        <p:txBody>
          <a:bodyPr/>
          <a:lstStyle/>
          <a:p>
            <a:fld id="{785603E1-8BA9-4DFD-8E99-B7A46C2C052C}" type="slidenum">
              <a:rPr lang="en-ZA" smtClean="0"/>
              <a:t>15</a:t>
            </a:fld>
            <a:endParaRPr lang="en-ZA"/>
          </a:p>
        </p:txBody>
      </p:sp>
    </p:spTree>
    <p:extLst>
      <p:ext uri="{BB962C8B-B14F-4D97-AF65-F5344CB8AC3E}">
        <p14:creationId xmlns:p14="http://schemas.microsoft.com/office/powerpoint/2010/main" val="1952102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356B9-036E-AC23-CC51-B269982442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340175-1DFF-90B7-C32D-F87E89B33F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DF298-3B91-4A28-B718-56341FEEBA67}"/>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1AB0EA74-FD13-F6A0-C252-9DA6F756974B}"/>
              </a:ext>
            </a:extLst>
          </p:cNvPr>
          <p:cNvSpPr>
            <a:spLocks noGrp="1"/>
          </p:cNvSpPr>
          <p:nvPr>
            <p:ph type="sldNum" sz="quarter" idx="5"/>
          </p:nvPr>
        </p:nvSpPr>
        <p:spPr/>
        <p:txBody>
          <a:bodyPr/>
          <a:lstStyle/>
          <a:p>
            <a:fld id="{943CE89D-3450-44C6-9397-403C3DAB343A}" type="slidenum">
              <a:rPr lang="en-US" smtClean="0"/>
              <a:t>18</a:t>
            </a:fld>
            <a:endParaRPr lang="en-US"/>
          </a:p>
        </p:txBody>
      </p:sp>
    </p:spTree>
    <p:extLst>
      <p:ext uri="{BB962C8B-B14F-4D97-AF65-F5344CB8AC3E}">
        <p14:creationId xmlns:p14="http://schemas.microsoft.com/office/powerpoint/2010/main" val="3844869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E54-7CFA-6D0F-7780-4C12CB779F78}"/>
              </a:ext>
            </a:extLst>
          </p:cNvPr>
          <p:cNvSpPr>
            <a:spLocks noGrp="1"/>
          </p:cNvSpPr>
          <p:nvPr>
            <p:ph type="ctrTitle" hasCustomPrompt="1"/>
          </p:nvPr>
        </p:nvSpPr>
        <p:spPr>
          <a:xfrm>
            <a:off x="838200" y="1122363"/>
            <a:ext cx="9829800" cy="2387600"/>
          </a:xfrm>
        </p:spPr>
        <p:txBody>
          <a:bodyPr anchor="b">
            <a:normAutofit/>
          </a:bodyPr>
          <a:lstStyle>
            <a:lvl1pPr algn="l">
              <a:defRPr sz="48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C34DF9F-9F9A-3AA9-C518-09649E8C135F}"/>
              </a:ext>
            </a:extLst>
          </p:cNvPr>
          <p:cNvSpPr>
            <a:spLocks noGrp="1"/>
          </p:cNvSpPr>
          <p:nvPr>
            <p:ph type="subTitle" idx="1"/>
          </p:nvPr>
        </p:nvSpPr>
        <p:spPr>
          <a:xfrm>
            <a:off x="838200" y="3602038"/>
            <a:ext cx="9829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4DDFB730-FD22-0673-D09B-CE4872B3CAEE}"/>
              </a:ext>
            </a:extLst>
          </p:cNvPr>
          <p:cNvSpPr>
            <a:spLocks noGrp="1"/>
          </p:cNvSpPr>
          <p:nvPr>
            <p:ph type="dt" sz="half" idx="10"/>
          </p:nvPr>
        </p:nvSpPr>
        <p:spPr/>
        <p:txBody>
          <a:bodyPr/>
          <a:lstStyle/>
          <a:p>
            <a:fld id="{4477F635-CAB0-4AB1-9726-BE212E798468}" type="datetime1">
              <a:rPr lang="en-US" smtClean="0"/>
              <a:t>9/11/2025</a:t>
            </a:fld>
            <a:endParaRPr lang="en-US"/>
          </a:p>
        </p:txBody>
      </p:sp>
      <p:sp>
        <p:nvSpPr>
          <p:cNvPr id="5" name="Footer Placeholder 4">
            <a:extLst>
              <a:ext uri="{FF2B5EF4-FFF2-40B4-BE49-F238E27FC236}">
                <a16:creationId xmlns:a16="http://schemas.microsoft.com/office/drawing/2014/main" id="{CEA1F751-7D5A-9679-AEF1-7975EE110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38646-3C33-0FA9-1F9E-CD02F5228CE5}"/>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119117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A73F9-AA7D-9C56-59A7-157074954A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CA8DABC-54D3-8BC9-91E4-CF28FD3DD7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28929A-D02B-EE1C-D47A-41F41BB6540A}"/>
              </a:ext>
            </a:extLst>
          </p:cNvPr>
          <p:cNvSpPr>
            <a:spLocks noGrp="1"/>
          </p:cNvSpPr>
          <p:nvPr>
            <p:ph type="dt" sz="half" idx="10"/>
          </p:nvPr>
        </p:nvSpPr>
        <p:spPr/>
        <p:txBody>
          <a:bodyPr/>
          <a:lstStyle/>
          <a:p>
            <a:fld id="{44326B58-586B-44DC-9189-09A23F6F28E3}" type="datetime1">
              <a:rPr lang="en-US" smtClean="0"/>
              <a:t>9/11/2025</a:t>
            </a:fld>
            <a:endParaRPr lang="en-US"/>
          </a:p>
        </p:txBody>
      </p:sp>
      <p:sp>
        <p:nvSpPr>
          <p:cNvPr id="5" name="Footer Placeholder 4">
            <a:extLst>
              <a:ext uri="{FF2B5EF4-FFF2-40B4-BE49-F238E27FC236}">
                <a16:creationId xmlns:a16="http://schemas.microsoft.com/office/drawing/2014/main" id="{3937CDB4-09EA-45F0-DBBA-75A9E4884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C9B8A-270B-0B10-271F-C3CAD4536A05}"/>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2857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D55C-4A9D-5BA8-7227-9BA112AD4EF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AD9790A-39C4-EE77-3D47-D029E4CB84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3E27B0-A720-5DDF-A59E-7F5AF57E995B}"/>
              </a:ext>
            </a:extLst>
          </p:cNvPr>
          <p:cNvSpPr>
            <a:spLocks noGrp="1"/>
          </p:cNvSpPr>
          <p:nvPr>
            <p:ph type="dt" sz="half" idx="10"/>
          </p:nvPr>
        </p:nvSpPr>
        <p:spPr/>
        <p:txBody>
          <a:bodyPr/>
          <a:lstStyle/>
          <a:p>
            <a:fld id="{01D6BF16-FC28-41B6-9E31-F3AC50217490}" type="datetime1">
              <a:rPr lang="en-US" smtClean="0"/>
              <a:t>9/11/2025</a:t>
            </a:fld>
            <a:endParaRPr lang="en-US"/>
          </a:p>
        </p:txBody>
      </p:sp>
      <p:sp>
        <p:nvSpPr>
          <p:cNvPr id="5" name="Footer Placeholder 4">
            <a:extLst>
              <a:ext uri="{FF2B5EF4-FFF2-40B4-BE49-F238E27FC236}">
                <a16:creationId xmlns:a16="http://schemas.microsoft.com/office/drawing/2014/main" id="{578B8F57-33E1-D191-FB34-FD72DDA93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D108B-3C8A-89C2-F536-172B5521FA23}"/>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158841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CF93-57A1-512F-2582-EBDC89BB195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2814E1-9848-9E4C-807A-28D37A5AE86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1E61E56-1A52-40E5-8A63-9F33CFC55B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7D8B92C-0F67-6165-A657-812ABE541D51}"/>
              </a:ext>
            </a:extLst>
          </p:cNvPr>
          <p:cNvSpPr>
            <a:spLocks noGrp="1"/>
          </p:cNvSpPr>
          <p:nvPr>
            <p:ph type="dt" sz="half" idx="10"/>
          </p:nvPr>
        </p:nvSpPr>
        <p:spPr/>
        <p:txBody>
          <a:bodyPr/>
          <a:lstStyle/>
          <a:p>
            <a:fld id="{8DBB357B-00D4-4A2A-830F-CCA7EBF27E0F}" type="datetime1">
              <a:rPr lang="en-US" smtClean="0"/>
              <a:t>9/11/2025</a:t>
            </a:fld>
            <a:endParaRPr lang="en-US"/>
          </a:p>
        </p:txBody>
      </p:sp>
      <p:sp>
        <p:nvSpPr>
          <p:cNvPr id="6" name="Footer Placeholder 5">
            <a:extLst>
              <a:ext uri="{FF2B5EF4-FFF2-40B4-BE49-F238E27FC236}">
                <a16:creationId xmlns:a16="http://schemas.microsoft.com/office/drawing/2014/main" id="{3754D666-DE01-C4C6-8EBC-62C50AF43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9420A-CD78-D354-A48F-5B173DC941D3}"/>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90295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9D10-1623-D9AC-9D2B-19AB99DB306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F9B8361-F53C-2BDC-5FA0-947F5715CA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7E41C5B6-6879-CF78-1C19-FE19D2A289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E1ED5D78-B131-1076-DDD1-11D6D7AAF48F}"/>
              </a:ext>
            </a:extLst>
          </p:cNvPr>
          <p:cNvSpPr>
            <a:spLocks noGrp="1"/>
          </p:cNvSpPr>
          <p:nvPr>
            <p:ph type="dt" sz="half" idx="10"/>
          </p:nvPr>
        </p:nvSpPr>
        <p:spPr/>
        <p:txBody>
          <a:bodyPr/>
          <a:lstStyle/>
          <a:p>
            <a:fld id="{2105E3BA-8BF7-4D4B-A137-0A811DDD436F}" type="datetime1">
              <a:rPr lang="en-US" smtClean="0"/>
              <a:t>9/11/2025</a:t>
            </a:fld>
            <a:endParaRPr lang="en-ZA"/>
          </a:p>
        </p:txBody>
      </p:sp>
      <p:sp>
        <p:nvSpPr>
          <p:cNvPr id="6" name="Footer Placeholder 5">
            <a:extLst>
              <a:ext uri="{FF2B5EF4-FFF2-40B4-BE49-F238E27FC236}">
                <a16:creationId xmlns:a16="http://schemas.microsoft.com/office/drawing/2014/main" id="{9B1FF1B4-E7D1-216D-293A-57F8A6E6955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6644F23-32FD-20ED-C002-8817DE0A05CF}"/>
              </a:ext>
            </a:extLst>
          </p:cNvPr>
          <p:cNvSpPr>
            <a:spLocks noGrp="1"/>
          </p:cNvSpPr>
          <p:nvPr>
            <p:ph type="sldNum" sz="quarter" idx="12"/>
          </p:nvPr>
        </p:nvSpPr>
        <p:spPr/>
        <p:txBody>
          <a:bodyPr/>
          <a:lstStyle/>
          <a:p>
            <a:fld id="{C9E6A162-B840-4E43-9707-E384FCD81C07}" type="slidenum">
              <a:rPr lang="en-ZA" smtClean="0"/>
              <a:t>‹#›</a:t>
            </a:fld>
            <a:endParaRPr lang="en-ZA"/>
          </a:p>
        </p:txBody>
      </p:sp>
    </p:spTree>
    <p:extLst>
      <p:ext uri="{BB962C8B-B14F-4D97-AF65-F5344CB8AC3E}">
        <p14:creationId xmlns:p14="http://schemas.microsoft.com/office/powerpoint/2010/main" val="860675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FF147C-2C88-3142-F70F-658FD1382D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697E52-793C-BF02-44B7-4A0A06D46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05D232-040D-E7B6-F24B-A147B49DC7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D6468D-AFFF-4F2D-8508-247114998D8D}" type="datetime1">
              <a:rPr lang="en-US" smtClean="0"/>
              <a:t>9/11/2025</a:t>
            </a:fld>
            <a:endParaRPr lang="en-US"/>
          </a:p>
        </p:txBody>
      </p:sp>
      <p:sp>
        <p:nvSpPr>
          <p:cNvPr id="5" name="Footer Placeholder 4">
            <a:extLst>
              <a:ext uri="{FF2B5EF4-FFF2-40B4-BE49-F238E27FC236}">
                <a16:creationId xmlns:a16="http://schemas.microsoft.com/office/drawing/2014/main" id="{BB90E599-BED7-B5F9-DAD4-93303FE06F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CFB0479-A40F-9388-B090-ABE8CC4CB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25A047-437D-DB41-B7A2-E334622E3163}" type="slidenum">
              <a:rPr lang="en-US" smtClean="0"/>
              <a:t>‹#›</a:t>
            </a:fld>
            <a:endParaRPr lang="en-US"/>
          </a:p>
        </p:txBody>
      </p:sp>
    </p:spTree>
    <p:extLst>
      <p:ext uri="{BB962C8B-B14F-4D97-AF65-F5344CB8AC3E}">
        <p14:creationId xmlns:p14="http://schemas.microsoft.com/office/powerpoint/2010/main" val="199320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FDE278-4AFC-4286-8D9B-F5B9D09815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D7E6E18-463B-BD5C-3B38-F9343CFA2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E6ED572-40DD-4DA1-847E-3C363F2DD7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267753-C4A5-48E8-B17D-0A60290D1FF5}" type="datetime1">
              <a:rPr lang="en-US" smtClean="0"/>
              <a:t>9/11/2025</a:t>
            </a:fld>
            <a:endParaRPr lang="en-ZA"/>
          </a:p>
        </p:txBody>
      </p:sp>
      <p:sp>
        <p:nvSpPr>
          <p:cNvPr id="5" name="Footer Placeholder 4">
            <a:extLst>
              <a:ext uri="{FF2B5EF4-FFF2-40B4-BE49-F238E27FC236}">
                <a16:creationId xmlns:a16="http://schemas.microsoft.com/office/drawing/2014/main" id="{477FFCA0-B53B-2D59-30C3-9B20697F3C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62464457-0198-4ABF-FD3E-D697CCB1B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E6A162-B840-4E43-9707-E384FCD81C07}" type="slidenum">
              <a:rPr lang="en-ZA" smtClean="0"/>
              <a:t>‹#›</a:t>
            </a:fld>
            <a:endParaRPr lang="en-ZA"/>
          </a:p>
        </p:txBody>
      </p:sp>
    </p:spTree>
    <p:extLst>
      <p:ext uri="{BB962C8B-B14F-4D97-AF65-F5344CB8AC3E}">
        <p14:creationId xmlns:p14="http://schemas.microsoft.com/office/powerpoint/2010/main" val="201072322"/>
      </p:ext>
    </p:extLst>
  </p:cSld>
  <p:clrMap bg1="lt1" tx1="dk1" bg2="lt2" tx2="dk2" accent1="accent1" accent2="accent2" accent3="accent3" accent4="accent4" accent5="accent5" accent6="accent6" hlink="hlink" folHlink="folHlink"/>
  <p:sldLayoutIdLst>
    <p:sldLayoutId id="214748366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cid:image001.png@01D44B50.84F51C70" TargetMode="External"/><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6E09-9489-E39B-4721-B7B7139A15F1}"/>
              </a:ext>
            </a:extLst>
          </p:cNvPr>
          <p:cNvSpPr>
            <a:spLocks noGrp="1"/>
          </p:cNvSpPr>
          <p:nvPr>
            <p:ph type="ctrTitle"/>
          </p:nvPr>
        </p:nvSpPr>
        <p:spPr>
          <a:xfrm>
            <a:off x="265815" y="829340"/>
            <a:ext cx="10728250" cy="1948785"/>
          </a:xfrm>
        </p:spPr>
        <p:txBody>
          <a:bodyPr>
            <a:normAutofit/>
          </a:bodyPr>
          <a:lstStyle/>
          <a:p>
            <a:pPr algn="ctr"/>
            <a:r>
              <a:rPr lang="en-US" sz="2800" dirty="0">
                <a:solidFill>
                  <a:schemeClr val="tx1"/>
                </a:solidFill>
              </a:rPr>
              <a:t>INTERGRATING DIGITAL TOOLS INTO TRADITIONAL SOCIAL WORK SETTINGS</a:t>
            </a:r>
            <a:endParaRPr lang="en-ZA" sz="2800" dirty="0">
              <a:solidFill>
                <a:schemeClr val="tx1"/>
              </a:solidFill>
            </a:endParaRPr>
          </a:p>
        </p:txBody>
      </p:sp>
      <p:sp>
        <p:nvSpPr>
          <p:cNvPr id="3" name="Subtitle 2">
            <a:extLst>
              <a:ext uri="{FF2B5EF4-FFF2-40B4-BE49-F238E27FC236}">
                <a16:creationId xmlns:a16="http://schemas.microsoft.com/office/drawing/2014/main" id="{B65EB56B-8A4B-7295-ADA8-05C65B07CDF8}"/>
              </a:ext>
            </a:extLst>
          </p:cNvPr>
          <p:cNvSpPr>
            <a:spLocks noGrp="1"/>
          </p:cNvSpPr>
          <p:nvPr>
            <p:ph type="subTitle" idx="1"/>
          </p:nvPr>
        </p:nvSpPr>
        <p:spPr>
          <a:xfrm>
            <a:off x="467833" y="3030279"/>
            <a:ext cx="9324753" cy="2317898"/>
          </a:xfrm>
        </p:spPr>
        <p:txBody>
          <a:bodyPr>
            <a:normAutofit/>
          </a:bodyPr>
          <a:lstStyle/>
          <a:p>
            <a:r>
              <a:rPr lang="en-US" sz="2000" b="1" dirty="0">
                <a:solidFill>
                  <a:schemeClr val="tx1"/>
                </a:solidFill>
              </a:rPr>
              <a:t>TITLE: GENDER BASED VIOLENCE COMMAND CENTRE RESPONSE - TO </a:t>
            </a:r>
            <a:r>
              <a:rPr lang="en-ZA" sz="2000" b="1" dirty="0">
                <a:solidFill>
                  <a:schemeClr val="tx1"/>
                </a:solidFill>
              </a:rPr>
              <a:t>MAINSTREAMING DIGITAL AND ASSESSMENT TOOLS IN SOCIAL WORK PRACTICE</a:t>
            </a:r>
            <a:endParaRPr lang="en-US" sz="2000" b="1" dirty="0">
              <a:solidFill>
                <a:schemeClr val="tx1"/>
              </a:solidFill>
            </a:endParaRPr>
          </a:p>
          <a:p>
            <a:r>
              <a:rPr lang="en-US" sz="2000" b="1" dirty="0">
                <a:solidFill>
                  <a:schemeClr val="tx1"/>
                </a:solidFill>
              </a:rPr>
              <a:t>Date: 11 SEPTEMBER 2025</a:t>
            </a:r>
          </a:p>
          <a:p>
            <a:r>
              <a:rPr lang="en-US" sz="2000" b="1" dirty="0">
                <a:solidFill>
                  <a:schemeClr val="tx1"/>
                </a:solidFill>
              </a:rPr>
              <a:t>Time: 15H30 – 17H00</a:t>
            </a:r>
          </a:p>
          <a:p>
            <a:r>
              <a:rPr lang="en-US" sz="2000" b="1" dirty="0">
                <a:solidFill>
                  <a:schemeClr val="tx1"/>
                </a:solidFill>
              </a:rPr>
              <a:t>Venue: EBW G3</a:t>
            </a: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sp>
        <p:nvSpPr>
          <p:cNvPr id="4" name="Footer Placeholder 3">
            <a:extLst>
              <a:ext uri="{FF2B5EF4-FFF2-40B4-BE49-F238E27FC236}">
                <a16:creationId xmlns:a16="http://schemas.microsoft.com/office/drawing/2014/main" id="{CBBB7F27-E817-5F39-680C-29966D2F7E0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3831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C92FF-1B41-3AA5-12C1-6076DD33E9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E7A5F3-80B1-20E8-2417-9F03A3B8588E}"/>
              </a:ext>
            </a:extLst>
          </p:cNvPr>
          <p:cNvSpPr>
            <a:spLocks noGrp="1"/>
          </p:cNvSpPr>
          <p:nvPr>
            <p:ph type="title"/>
          </p:nvPr>
        </p:nvSpPr>
        <p:spPr>
          <a:xfrm>
            <a:off x="116958" y="78047"/>
            <a:ext cx="11993526" cy="496111"/>
          </a:xfrm>
        </p:spPr>
        <p:txBody>
          <a:bodyPr>
            <a:normAutofit fontScale="90000"/>
          </a:bodyPr>
          <a:lstStyle/>
          <a:p>
            <a:br>
              <a:rPr lang="en-US" b="1" dirty="0"/>
            </a:br>
            <a:r>
              <a:rPr lang="en-US" sz="4000" b="1" dirty="0"/>
              <a:t>KEY FOCUS AREAS: </a:t>
            </a:r>
            <a:r>
              <a:rPr lang="en-ZA" sz="4000" b="1" dirty="0"/>
              <a:t>Effectiveness &amp; Inclusivity</a:t>
            </a:r>
            <a:br>
              <a:rPr lang="en-ZA" dirty="0"/>
            </a:br>
            <a:endParaRPr lang="en-ZA" dirty="0"/>
          </a:p>
        </p:txBody>
      </p:sp>
      <p:pic>
        <p:nvPicPr>
          <p:cNvPr id="4" name="Picture 3">
            <a:extLst>
              <a:ext uri="{FF2B5EF4-FFF2-40B4-BE49-F238E27FC236}">
                <a16:creationId xmlns:a16="http://schemas.microsoft.com/office/drawing/2014/main" id="{1FE67ADF-0F90-93F5-6EC0-F24E612E885E}"/>
              </a:ext>
            </a:extLst>
          </p:cNvPr>
          <p:cNvPicPr>
            <a:picLocks noChangeAspect="1"/>
          </p:cNvPicPr>
          <p:nvPr/>
        </p:nvPicPr>
        <p:blipFill>
          <a:blip r:embed="rId2"/>
          <a:stretch>
            <a:fillRect/>
          </a:stretch>
        </p:blipFill>
        <p:spPr>
          <a:xfrm>
            <a:off x="0" y="798130"/>
            <a:ext cx="6974958" cy="4655820"/>
          </a:xfrm>
          <a:prstGeom prst="rect">
            <a:avLst/>
          </a:prstGeom>
        </p:spPr>
      </p:pic>
      <p:pic>
        <p:nvPicPr>
          <p:cNvPr id="5" name="Content Placeholder 4" descr="A graph of a telephone call&#10;&#10;AI-generated content may be incorrect.">
            <a:extLst>
              <a:ext uri="{FF2B5EF4-FFF2-40B4-BE49-F238E27FC236}">
                <a16:creationId xmlns:a16="http://schemas.microsoft.com/office/drawing/2014/main" id="{B102FC0B-46DD-6379-8BA6-CFB53A689F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0884" y="648586"/>
            <a:ext cx="8229600" cy="5220586"/>
          </a:xfrm>
          <a:prstGeom prst="rect">
            <a:avLst/>
          </a:prstGeom>
        </p:spPr>
      </p:pic>
      <p:sp>
        <p:nvSpPr>
          <p:cNvPr id="6" name="Footer Placeholder 5">
            <a:extLst>
              <a:ext uri="{FF2B5EF4-FFF2-40B4-BE49-F238E27FC236}">
                <a16:creationId xmlns:a16="http://schemas.microsoft.com/office/drawing/2014/main" id="{9B72A12D-806E-C418-0FA3-2A5035C33C38}"/>
              </a:ext>
            </a:extLst>
          </p:cNvPr>
          <p:cNvSpPr>
            <a:spLocks noGrp="1"/>
          </p:cNvSpPr>
          <p:nvPr>
            <p:ph type="ftr" sz="quarter" idx="11"/>
          </p:nvPr>
        </p:nvSpPr>
        <p:spPr>
          <a:xfrm flipH="1">
            <a:off x="3381153" y="6356350"/>
            <a:ext cx="657447" cy="423603"/>
          </a:xfrm>
        </p:spPr>
        <p:txBody>
          <a:bodyPr/>
          <a:lstStyle/>
          <a:p>
            <a:r>
              <a:rPr lang="en-US" sz="1800" dirty="0"/>
              <a:t>7</a:t>
            </a:r>
          </a:p>
        </p:txBody>
      </p:sp>
    </p:spTree>
    <p:extLst>
      <p:ext uri="{BB962C8B-B14F-4D97-AF65-F5344CB8AC3E}">
        <p14:creationId xmlns:p14="http://schemas.microsoft.com/office/powerpoint/2010/main" val="42619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5E912-75D9-C7A6-6547-20737B8496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293A3-E4BA-5721-8CE8-88AC7689BBF2}"/>
              </a:ext>
            </a:extLst>
          </p:cNvPr>
          <p:cNvSpPr>
            <a:spLocks noGrp="1"/>
          </p:cNvSpPr>
          <p:nvPr>
            <p:ph type="title"/>
          </p:nvPr>
        </p:nvSpPr>
        <p:spPr>
          <a:xfrm>
            <a:off x="159488" y="78047"/>
            <a:ext cx="11194312" cy="496111"/>
          </a:xfrm>
        </p:spPr>
        <p:txBody>
          <a:bodyPr>
            <a:normAutofit fontScale="90000"/>
          </a:bodyPr>
          <a:lstStyle/>
          <a:p>
            <a:br>
              <a:rPr lang="en-US" b="1" dirty="0"/>
            </a:br>
            <a:r>
              <a:rPr lang="en-US" sz="4000" b="1" dirty="0"/>
              <a:t>KEY FOCUS AREAS: </a:t>
            </a:r>
            <a:r>
              <a:rPr lang="en-ZA" sz="4000" b="1" dirty="0"/>
              <a:t>Effectiveness &amp; Inclusivity</a:t>
            </a:r>
            <a:br>
              <a:rPr lang="en-ZA" dirty="0"/>
            </a:br>
            <a:endParaRPr lang="en-ZA" dirty="0"/>
          </a:p>
        </p:txBody>
      </p:sp>
      <p:pic>
        <p:nvPicPr>
          <p:cNvPr id="4" name="Picture 3">
            <a:extLst>
              <a:ext uri="{FF2B5EF4-FFF2-40B4-BE49-F238E27FC236}">
                <a16:creationId xmlns:a16="http://schemas.microsoft.com/office/drawing/2014/main" id="{35ACDE9E-9649-20E1-3AF6-81864596D735}"/>
              </a:ext>
            </a:extLst>
          </p:cNvPr>
          <p:cNvPicPr>
            <a:picLocks noChangeAspect="1"/>
          </p:cNvPicPr>
          <p:nvPr/>
        </p:nvPicPr>
        <p:blipFill>
          <a:blip r:embed="rId2"/>
          <a:stretch>
            <a:fillRect/>
          </a:stretch>
        </p:blipFill>
        <p:spPr>
          <a:xfrm>
            <a:off x="0" y="798130"/>
            <a:ext cx="5227093" cy="4655820"/>
          </a:xfrm>
          <a:prstGeom prst="rect">
            <a:avLst/>
          </a:prstGeom>
        </p:spPr>
      </p:pic>
      <p:pic>
        <p:nvPicPr>
          <p:cNvPr id="3" name="Picture 2" descr="A graph with numbers and a line&#10;&#10;AI-generated content may be incorrect.">
            <a:extLst>
              <a:ext uri="{FF2B5EF4-FFF2-40B4-BE49-F238E27FC236}">
                <a16:creationId xmlns:a16="http://schemas.microsoft.com/office/drawing/2014/main" id="{6EA6257C-114E-6253-96C0-266487214065}"/>
              </a:ext>
            </a:extLst>
          </p:cNvPr>
          <p:cNvPicPr>
            <a:picLocks noChangeAspect="1"/>
          </p:cNvPicPr>
          <p:nvPr/>
        </p:nvPicPr>
        <p:blipFill>
          <a:blip r:embed="rId3"/>
          <a:stretch>
            <a:fillRect/>
          </a:stretch>
        </p:blipFill>
        <p:spPr>
          <a:xfrm>
            <a:off x="5227093" y="574158"/>
            <a:ext cx="7045841" cy="5267084"/>
          </a:xfrm>
          <a:prstGeom prst="rect">
            <a:avLst/>
          </a:prstGeom>
        </p:spPr>
      </p:pic>
      <p:sp>
        <p:nvSpPr>
          <p:cNvPr id="8" name="Footer Placeholder 7">
            <a:extLst>
              <a:ext uri="{FF2B5EF4-FFF2-40B4-BE49-F238E27FC236}">
                <a16:creationId xmlns:a16="http://schemas.microsoft.com/office/drawing/2014/main" id="{49523090-5542-16FF-B447-9405D56626DA}"/>
              </a:ext>
            </a:extLst>
          </p:cNvPr>
          <p:cNvSpPr>
            <a:spLocks noGrp="1"/>
          </p:cNvSpPr>
          <p:nvPr>
            <p:ph type="ftr" sz="quarter" idx="11"/>
          </p:nvPr>
        </p:nvSpPr>
        <p:spPr>
          <a:xfrm flipH="1">
            <a:off x="3593805" y="6356350"/>
            <a:ext cx="444795" cy="423603"/>
          </a:xfrm>
        </p:spPr>
        <p:txBody>
          <a:bodyPr/>
          <a:lstStyle/>
          <a:p>
            <a:r>
              <a:rPr lang="en-US" sz="1800" dirty="0"/>
              <a:t>8</a:t>
            </a:r>
          </a:p>
        </p:txBody>
      </p:sp>
    </p:spTree>
    <p:extLst>
      <p:ext uri="{BB962C8B-B14F-4D97-AF65-F5344CB8AC3E}">
        <p14:creationId xmlns:p14="http://schemas.microsoft.com/office/powerpoint/2010/main" val="1716018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58318B-2E1D-CE09-8B18-C98FE544B64F}"/>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91F47F-1F10-A8AB-F21D-4F68690923F2}"/>
              </a:ext>
            </a:extLst>
          </p:cNvPr>
          <p:cNvSpPr>
            <a:spLocks noGrp="1"/>
          </p:cNvSpPr>
          <p:nvPr>
            <p:ph type="title"/>
          </p:nvPr>
        </p:nvSpPr>
        <p:spPr>
          <a:xfrm>
            <a:off x="181233" y="365125"/>
            <a:ext cx="11172567" cy="1860400"/>
          </a:xfrm>
        </p:spPr>
        <p:txBody>
          <a:bodyPr vert="horz" lIns="91440" tIns="45720" rIns="91440" bIns="45720" rtlCol="0" anchor="ctr">
            <a:normAutofit fontScale="90000"/>
          </a:bodyPr>
          <a:lstStyle/>
          <a:p>
            <a:br>
              <a:rPr lang="en-US" sz="4000" b="1" kern="1200" dirty="0">
                <a:solidFill>
                  <a:schemeClr val="tx1"/>
                </a:solidFill>
                <a:latin typeface="+mj-lt"/>
                <a:ea typeface="+mj-ea"/>
                <a:cs typeface="+mj-cs"/>
              </a:rPr>
            </a:br>
            <a:r>
              <a:rPr lang="en-US" sz="4000" b="1" kern="1200" dirty="0">
                <a:solidFill>
                  <a:schemeClr val="tx1"/>
                </a:solidFill>
                <a:latin typeface="+mj-lt"/>
                <a:ea typeface="+mj-ea"/>
                <a:cs typeface="+mj-cs"/>
              </a:rPr>
              <a:t>KEY FOCUS AREAS: Effectiveness &amp; Inclusivity</a:t>
            </a:r>
            <a:br>
              <a:rPr lang="en-US" sz="4000" kern="1200" dirty="0">
                <a:solidFill>
                  <a:schemeClr val="tx1"/>
                </a:solidFill>
                <a:latin typeface="+mj-lt"/>
                <a:ea typeface="+mj-ea"/>
                <a:cs typeface="+mj-cs"/>
              </a:rPr>
            </a:br>
            <a:endParaRPr lang="en-US" sz="4000" kern="1200" dirty="0">
              <a:solidFill>
                <a:schemeClr val="tx1"/>
              </a:solidFill>
              <a:latin typeface="+mj-lt"/>
              <a:ea typeface="+mj-ea"/>
              <a:cs typeface="+mj-cs"/>
            </a:endParaRPr>
          </a:p>
        </p:txBody>
      </p:sp>
      <p:pic>
        <p:nvPicPr>
          <p:cNvPr id="4" name="Picture 3">
            <a:extLst>
              <a:ext uri="{FF2B5EF4-FFF2-40B4-BE49-F238E27FC236}">
                <a16:creationId xmlns:a16="http://schemas.microsoft.com/office/drawing/2014/main" id="{055A0417-B6F3-ABF4-61B6-9A0BDDEA295D}"/>
              </a:ext>
            </a:extLst>
          </p:cNvPr>
          <p:cNvPicPr>
            <a:picLocks noChangeAspect="1"/>
          </p:cNvPicPr>
          <p:nvPr/>
        </p:nvPicPr>
        <p:blipFill>
          <a:blip r:embed="rId2"/>
          <a:stretch>
            <a:fillRect/>
          </a:stretch>
        </p:blipFill>
        <p:spPr>
          <a:xfrm>
            <a:off x="95693" y="2365285"/>
            <a:ext cx="5513705" cy="3938756"/>
          </a:xfrm>
          <a:prstGeom prst="rect">
            <a:avLst/>
          </a:prstGeom>
        </p:spPr>
      </p:pic>
      <p:pic>
        <p:nvPicPr>
          <p:cNvPr id="10" name="Content Placeholder 9" descr="A graph with orange bars&#10;&#10;AI-generated content may be incorrect.">
            <a:extLst>
              <a:ext uri="{FF2B5EF4-FFF2-40B4-BE49-F238E27FC236}">
                <a16:creationId xmlns:a16="http://schemas.microsoft.com/office/drawing/2014/main" id="{297C0726-F35B-A1C2-CEB0-999C03DFB7C9}"/>
              </a:ext>
            </a:extLst>
          </p:cNvPr>
          <p:cNvPicPr>
            <a:picLocks noGrp="1" noChangeAspect="1"/>
          </p:cNvPicPr>
          <p:nvPr>
            <p:ph idx="1"/>
          </p:nvPr>
        </p:nvPicPr>
        <p:blipFill>
          <a:blip r:embed="rId3"/>
          <a:stretch>
            <a:fillRect/>
          </a:stretch>
        </p:blipFill>
        <p:spPr>
          <a:xfrm>
            <a:off x="5609399" y="2019869"/>
            <a:ext cx="6401368" cy="4838131"/>
          </a:xfrm>
          <a:prstGeom prst="rect">
            <a:avLst/>
          </a:prstGeom>
        </p:spPr>
      </p:pic>
      <p:sp>
        <p:nvSpPr>
          <p:cNvPr id="11" name="Footer Placeholder 10">
            <a:extLst>
              <a:ext uri="{FF2B5EF4-FFF2-40B4-BE49-F238E27FC236}">
                <a16:creationId xmlns:a16="http://schemas.microsoft.com/office/drawing/2014/main" id="{D798B2A6-6CB5-FD29-F948-2D00DEAA19DF}"/>
              </a:ext>
            </a:extLst>
          </p:cNvPr>
          <p:cNvSpPr>
            <a:spLocks noGrp="1"/>
          </p:cNvSpPr>
          <p:nvPr>
            <p:ph type="ftr" sz="quarter" idx="11"/>
          </p:nvPr>
        </p:nvSpPr>
        <p:spPr>
          <a:xfrm flipH="1">
            <a:off x="3370521" y="6443801"/>
            <a:ext cx="668079" cy="277674"/>
          </a:xfrm>
        </p:spPr>
        <p:txBody>
          <a:bodyPr/>
          <a:lstStyle/>
          <a:p>
            <a:r>
              <a:rPr lang="en-US" sz="1800" dirty="0"/>
              <a:t>9</a:t>
            </a:r>
          </a:p>
        </p:txBody>
      </p:sp>
    </p:spTree>
    <p:extLst>
      <p:ext uri="{BB962C8B-B14F-4D97-AF65-F5344CB8AC3E}">
        <p14:creationId xmlns:p14="http://schemas.microsoft.com/office/powerpoint/2010/main" val="307162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539B-4C55-15C9-D324-7B4E68686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D85BFC-DF5D-7D57-F348-721F28D5FF1B}"/>
              </a:ext>
            </a:extLst>
          </p:cNvPr>
          <p:cNvSpPr>
            <a:spLocks noGrp="1"/>
          </p:cNvSpPr>
          <p:nvPr>
            <p:ph type="title"/>
          </p:nvPr>
        </p:nvSpPr>
        <p:spPr>
          <a:xfrm>
            <a:off x="838200" y="78047"/>
            <a:ext cx="10515600" cy="496111"/>
          </a:xfrm>
        </p:spPr>
        <p:txBody>
          <a:bodyPr>
            <a:normAutofit fontScale="90000"/>
          </a:bodyPr>
          <a:lstStyle/>
          <a:p>
            <a:br>
              <a:rPr lang="en-US"/>
            </a:br>
            <a:r>
              <a:rPr lang="en-US" sz="4000" b="1"/>
              <a:t>KEY FOCUS AREAS:</a:t>
            </a:r>
            <a:r>
              <a:rPr lang="en-ZA" sz="4000" b="1"/>
              <a:t>Quality Assurance</a:t>
            </a:r>
            <a:br>
              <a:rPr lang="en-ZA"/>
            </a:br>
            <a:endParaRPr lang="en-ZA" dirty="0"/>
          </a:p>
        </p:txBody>
      </p:sp>
      <p:graphicFrame>
        <p:nvGraphicFramePr>
          <p:cNvPr id="7" name="Content Placeholder 2">
            <a:extLst>
              <a:ext uri="{FF2B5EF4-FFF2-40B4-BE49-F238E27FC236}">
                <a16:creationId xmlns:a16="http://schemas.microsoft.com/office/drawing/2014/main" id="{B5CC5183-4C07-A452-02B4-0E2DB6E3DBD8}"/>
              </a:ext>
            </a:extLst>
          </p:cNvPr>
          <p:cNvGraphicFramePr>
            <a:graphicFrameLocks noGrp="1"/>
          </p:cNvGraphicFramePr>
          <p:nvPr>
            <p:ph idx="1"/>
            <p:extLst>
              <p:ext uri="{D42A27DB-BD31-4B8C-83A1-F6EECF244321}">
                <p14:modId xmlns:p14="http://schemas.microsoft.com/office/powerpoint/2010/main" val="3955117317"/>
              </p:ext>
            </p:extLst>
          </p:nvPr>
        </p:nvGraphicFramePr>
        <p:xfrm>
          <a:off x="244549" y="1102612"/>
          <a:ext cx="1075837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2374889F-C446-E8D7-67ED-A3D6AC4F69B8}"/>
              </a:ext>
            </a:extLst>
          </p:cNvPr>
          <p:cNvSpPr>
            <a:spLocks noGrp="1"/>
          </p:cNvSpPr>
          <p:nvPr>
            <p:ph type="ftr" sz="quarter" idx="11"/>
          </p:nvPr>
        </p:nvSpPr>
        <p:spPr>
          <a:xfrm flipH="1">
            <a:off x="3508744" y="6356350"/>
            <a:ext cx="529856" cy="423603"/>
          </a:xfrm>
        </p:spPr>
        <p:txBody>
          <a:bodyPr/>
          <a:lstStyle/>
          <a:p>
            <a:r>
              <a:rPr lang="en-US" sz="1800" dirty="0"/>
              <a:t>10</a:t>
            </a:r>
          </a:p>
        </p:txBody>
      </p:sp>
    </p:spTree>
    <p:extLst>
      <p:ext uri="{BB962C8B-B14F-4D97-AF65-F5344CB8AC3E}">
        <p14:creationId xmlns:p14="http://schemas.microsoft.com/office/powerpoint/2010/main" val="302765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
            <a:lum/>
          </a:blip>
          <a:srcRect/>
          <a:stretch>
            <a:fillRect t="-1000" b="-1000"/>
          </a:stretch>
        </a:blipFill>
        <a:effectLst/>
      </p:bgPr>
    </p:bg>
    <p:spTree>
      <p:nvGrpSpPr>
        <p:cNvPr id="1" name="">
          <a:extLst>
            <a:ext uri="{FF2B5EF4-FFF2-40B4-BE49-F238E27FC236}">
              <a16:creationId xmlns:a16="http://schemas.microsoft.com/office/drawing/2014/main" id="{A88D27E1-AD7E-4086-AF8E-578EB2790F7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E1D3D84-64D3-C8AA-A173-EF83D1FA775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84896" y="686"/>
            <a:ext cx="8507102" cy="6871474"/>
          </a:xfrm>
          <a:prstGeom prst="rect">
            <a:avLst/>
          </a:prstGeom>
        </p:spPr>
      </p:pic>
      <p:pic>
        <p:nvPicPr>
          <p:cNvPr id="15" name="Picture 14" descr="A logo with text on it&#10;&#10;AI-generated content may be incorrect.">
            <a:extLst>
              <a:ext uri="{FF2B5EF4-FFF2-40B4-BE49-F238E27FC236}">
                <a16:creationId xmlns:a16="http://schemas.microsoft.com/office/drawing/2014/main" id="{8B8E903A-347B-DCC2-ECF8-552025344C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477729" cy="1084007"/>
          </a:xfrm>
          <a:prstGeom prst="rect">
            <a:avLst/>
          </a:prstGeom>
        </p:spPr>
      </p:pic>
      <p:sp>
        <p:nvSpPr>
          <p:cNvPr id="2" name="Title 9">
            <a:extLst>
              <a:ext uri="{FF2B5EF4-FFF2-40B4-BE49-F238E27FC236}">
                <a16:creationId xmlns:a16="http://schemas.microsoft.com/office/drawing/2014/main" id="{5CDA338E-7EC0-4496-411F-52FA99A9F769}"/>
              </a:ext>
            </a:extLst>
          </p:cNvPr>
          <p:cNvSpPr txBox="1">
            <a:spLocks/>
          </p:cNvSpPr>
          <p:nvPr/>
        </p:nvSpPr>
        <p:spPr>
          <a:xfrm>
            <a:off x="4450079" y="147048"/>
            <a:ext cx="3445223" cy="753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Aptos Display" panose="02110004020202020204"/>
                <a:ea typeface="+mj-ea"/>
                <a:cs typeface="+mj-cs"/>
              </a:rPr>
              <a:t>Emergency: Towns and Rural</a:t>
            </a:r>
          </a:p>
        </p:txBody>
      </p:sp>
      <p:graphicFrame>
        <p:nvGraphicFramePr>
          <p:cNvPr id="3" name="Table 2">
            <a:extLst>
              <a:ext uri="{FF2B5EF4-FFF2-40B4-BE49-F238E27FC236}">
                <a16:creationId xmlns:a16="http://schemas.microsoft.com/office/drawing/2014/main" id="{B6427564-B643-FFE5-83DB-5161EA9E43E0}"/>
              </a:ext>
            </a:extLst>
          </p:cNvPr>
          <p:cNvGraphicFramePr>
            <a:graphicFrameLocks noGrp="1"/>
          </p:cNvGraphicFramePr>
          <p:nvPr/>
        </p:nvGraphicFramePr>
        <p:xfrm>
          <a:off x="50843" y="1446060"/>
          <a:ext cx="2369942" cy="1215860"/>
        </p:xfrm>
        <a:graphic>
          <a:graphicData uri="http://schemas.openxmlformats.org/drawingml/2006/table">
            <a:tbl>
              <a:tblPr firstRow="1" bandRow="1">
                <a:tableStyleId>{5FD0F851-EC5A-4D38-B0AD-8093EC10F338}</a:tableStyleId>
              </a:tblPr>
              <a:tblGrid>
                <a:gridCol w="1507479">
                  <a:extLst>
                    <a:ext uri="{9D8B030D-6E8A-4147-A177-3AD203B41FA5}">
                      <a16:colId xmlns:a16="http://schemas.microsoft.com/office/drawing/2014/main" val="253201779"/>
                    </a:ext>
                  </a:extLst>
                </a:gridCol>
                <a:gridCol w="862463">
                  <a:extLst>
                    <a:ext uri="{9D8B030D-6E8A-4147-A177-3AD203B41FA5}">
                      <a16:colId xmlns:a16="http://schemas.microsoft.com/office/drawing/2014/main" val="665017307"/>
                    </a:ext>
                  </a:extLst>
                </a:gridCol>
              </a:tblGrid>
              <a:tr h="303965">
                <a:tc>
                  <a:txBody>
                    <a:bodyPr/>
                    <a:lstStyle/>
                    <a:p>
                      <a:pPr algn="l" fontAlgn="b">
                        <a:buNone/>
                      </a:pPr>
                      <a:endParaRPr lang="en-ZA"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buNone/>
                      </a:pPr>
                      <a:r>
                        <a:rPr lang="en-ZA" sz="1200" b="1" u="none" strike="noStrike">
                          <a:solidFill>
                            <a:srgbClr val="000000"/>
                          </a:solidFill>
                          <a:effectLst/>
                        </a:rPr>
                        <a:t>Emergency</a:t>
                      </a:r>
                      <a:endParaRPr lang="en-ZA" sz="12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653026724"/>
                  </a:ext>
                </a:extLst>
              </a:tr>
              <a:tr h="303965">
                <a:tc>
                  <a:txBody>
                    <a:bodyPr/>
                    <a:lstStyle/>
                    <a:p>
                      <a:pPr algn="l" fontAlgn="b">
                        <a:buNone/>
                      </a:pPr>
                      <a:r>
                        <a:rPr lang="en-ZA" sz="1200" b="0" u="none" strike="noStrike" dirty="0">
                          <a:effectLst/>
                        </a:rPr>
                        <a:t>Town</a:t>
                      </a:r>
                      <a:endParaRPr lang="en-ZA" sz="1200" b="0" i="0" u="none" strike="noStrike" dirty="0">
                        <a:effectLst/>
                        <a:latin typeface="Arial" panose="020B0604020202020204" pitchFamily="34" charset="0"/>
                      </a:endParaRPr>
                    </a:p>
                  </a:txBody>
                  <a:tcPr marL="9525" marR="9525" marT="9525" marB="0" anchor="b"/>
                </a:tc>
                <a:tc>
                  <a:txBody>
                    <a:bodyPr/>
                    <a:lstStyle/>
                    <a:p>
                      <a:pPr algn="r" fontAlgn="b">
                        <a:buNone/>
                      </a:pPr>
                      <a:r>
                        <a:rPr lang="en-ZA" sz="1200" b="0" i="0" u="none" strike="noStrike">
                          <a:effectLst/>
                          <a:latin typeface="Arial" panose="020B0604020202020204" pitchFamily="34" charset="0"/>
                        </a:rPr>
                        <a:t>399</a:t>
                      </a:r>
                    </a:p>
                  </a:txBody>
                  <a:tcPr marL="9525" marR="9525" marT="9525" marB="0" anchor="b"/>
                </a:tc>
                <a:extLst>
                  <a:ext uri="{0D108BD9-81ED-4DB2-BD59-A6C34878D82A}">
                    <a16:rowId xmlns:a16="http://schemas.microsoft.com/office/drawing/2014/main" val="1044492627"/>
                  </a:ext>
                </a:extLst>
              </a:tr>
              <a:tr h="303965">
                <a:tc>
                  <a:txBody>
                    <a:bodyPr/>
                    <a:lstStyle/>
                    <a:p>
                      <a:pPr algn="l" fontAlgn="b">
                        <a:buNone/>
                      </a:pPr>
                      <a:r>
                        <a:rPr lang="en-US" sz="1200" b="0" i="0" u="none" strike="noStrike" dirty="0">
                          <a:effectLst/>
                          <a:latin typeface="Arial" panose="020B0604020202020204" pitchFamily="34" charset="0"/>
                        </a:rPr>
                        <a:t>R</a:t>
                      </a:r>
                      <a:r>
                        <a:rPr lang="en-ZA" sz="1200" b="0" i="0" u="none" strike="noStrike" dirty="0" err="1">
                          <a:effectLst/>
                          <a:latin typeface="Arial" panose="020B0604020202020204" pitchFamily="34" charset="0"/>
                        </a:rPr>
                        <a:t>ural</a:t>
                      </a:r>
                      <a:endParaRPr lang="en-ZA" sz="1200" b="0" i="0" u="none" strike="noStrike" dirty="0">
                        <a:effectLst/>
                        <a:latin typeface="Arial" panose="020B0604020202020204" pitchFamily="34" charset="0"/>
                      </a:endParaRPr>
                    </a:p>
                  </a:txBody>
                  <a:tcPr marL="9525" marR="9525" marT="9525" marB="0" anchor="b"/>
                </a:tc>
                <a:tc>
                  <a:txBody>
                    <a:bodyPr/>
                    <a:lstStyle/>
                    <a:p>
                      <a:pPr algn="r" fontAlgn="b">
                        <a:buNone/>
                      </a:pPr>
                      <a:r>
                        <a:rPr lang="en-ZA" sz="1200" b="0" i="0" u="none" strike="noStrike">
                          <a:effectLst/>
                          <a:latin typeface="Arial" panose="020B0604020202020204" pitchFamily="34" charset="0"/>
                        </a:rPr>
                        <a:t>114</a:t>
                      </a:r>
                    </a:p>
                  </a:txBody>
                  <a:tcPr marL="9525" marR="9525" marT="9525" marB="0" anchor="b"/>
                </a:tc>
                <a:extLst>
                  <a:ext uri="{0D108BD9-81ED-4DB2-BD59-A6C34878D82A}">
                    <a16:rowId xmlns:a16="http://schemas.microsoft.com/office/drawing/2014/main" val="2172221534"/>
                  </a:ext>
                </a:extLst>
              </a:tr>
              <a:tr h="303965">
                <a:tc>
                  <a:txBody>
                    <a:bodyPr/>
                    <a:lstStyle/>
                    <a:p>
                      <a:pPr algn="l" fontAlgn="b">
                        <a:buNone/>
                      </a:pPr>
                      <a:r>
                        <a:rPr lang="en-ZA" sz="1200" b="1" u="none" strike="noStrike">
                          <a:solidFill>
                            <a:srgbClr val="000000"/>
                          </a:solidFill>
                          <a:effectLst/>
                        </a:rPr>
                        <a:t>Grand Total</a:t>
                      </a:r>
                      <a:endParaRPr lang="en-ZA" sz="12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buNone/>
                      </a:pPr>
                      <a:r>
                        <a:rPr lang="en-ZA" sz="1200" b="1" i="0" u="none" strike="noStrike" dirty="0">
                          <a:solidFill>
                            <a:srgbClr val="000000"/>
                          </a:solidFill>
                          <a:effectLst/>
                          <a:latin typeface="Arial" panose="020B0604020202020204" pitchFamily="34" charset="0"/>
                        </a:rPr>
                        <a:t>513</a:t>
                      </a:r>
                    </a:p>
                  </a:txBody>
                  <a:tcPr marL="9525" marR="9525" marT="9525" marB="0" anchor="b"/>
                </a:tc>
                <a:extLst>
                  <a:ext uri="{0D108BD9-81ED-4DB2-BD59-A6C34878D82A}">
                    <a16:rowId xmlns:a16="http://schemas.microsoft.com/office/drawing/2014/main" val="1212841640"/>
                  </a:ext>
                </a:extLst>
              </a:tr>
            </a:tbl>
          </a:graphicData>
        </a:graphic>
      </p:graphicFrame>
      <p:sp>
        <p:nvSpPr>
          <p:cNvPr id="4" name="Title 1">
            <a:extLst>
              <a:ext uri="{FF2B5EF4-FFF2-40B4-BE49-F238E27FC236}">
                <a16:creationId xmlns:a16="http://schemas.microsoft.com/office/drawing/2014/main" id="{DAC1CA0C-6326-70B4-3C53-BDE3A383F3F6}"/>
              </a:ext>
            </a:extLst>
          </p:cNvPr>
          <p:cNvSpPr>
            <a:spLocks noGrp="1"/>
          </p:cNvSpPr>
          <p:nvPr>
            <p:ph type="title"/>
          </p:nvPr>
        </p:nvSpPr>
        <p:spPr>
          <a:xfrm>
            <a:off x="4763387" y="1"/>
            <a:ext cx="7324060" cy="404036"/>
          </a:xfrm>
        </p:spPr>
        <p:txBody>
          <a:bodyPr>
            <a:normAutofit fontScale="90000"/>
          </a:bodyPr>
          <a:lstStyle/>
          <a:p>
            <a:br>
              <a:rPr lang="en-US" dirty="0"/>
            </a:br>
            <a:br>
              <a:rPr lang="en-US" dirty="0"/>
            </a:br>
            <a:r>
              <a:rPr lang="en-US" sz="4000" b="1" dirty="0"/>
              <a:t>KEY FOCUS AREAS:</a:t>
            </a:r>
            <a:r>
              <a:rPr lang="en-ZA" sz="4000" b="1" dirty="0"/>
              <a:t>Data Generation</a:t>
            </a:r>
            <a:br>
              <a:rPr lang="en-ZA" sz="4000" dirty="0"/>
            </a:br>
            <a:br>
              <a:rPr lang="en-ZA" dirty="0"/>
            </a:br>
            <a:endParaRPr lang="en-ZA" dirty="0"/>
          </a:p>
        </p:txBody>
      </p:sp>
      <p:sp>
        <p:nvSpPr>
          <p:cNvPr id="5" name="Footer Placeholder 4">
            <a:extLst>
              <a:ext uri="{FF2B5EF4-FFF2-40B4-BE49-F238E27FC236}">
                <a16:creationId xmlns:a16="http://schemas.microsoft.com/office/drawing/2014/main" id="{C32103B2-5100-D5A9-CF91-209DC7D8D087}"/>
              </a:ext>
            </a:extLst>
          </p:cNvPr>
          <p:cNvSpPr>
            <a:spLocks noGrp="1"/>
          </p:cNvSpPr>
          <p:nvPr>
            <p:ph type="ftr" sz="quarter" idx="11"/>
          </p:nvPr>
        </p:nvSpPr>
        <p:spPr/>
        <p:txBody>
          <a:bodyPr/>
          <a:lstStyle/>
          <a:p>
            <a:endParaRPr lang="en-ZA" dirty="0"/>
          </a:p>
        </p:txBody>
      </p:sp>
      <p:pic>
        <p:nvPicPr>
          <p:cNvPr id="7" name="Picture 6">
            <a:extLst>
              <a:ext uri="{FF2B5EF4-FFF2-40B4-BE49-F238E27FC236}">
                <a16:creationId xmlns:a16="http://schemas.microsoft.com/office/drawing/2014/main" id="{77A603A4-7747-E0AF-D78C-6BC445BE4FAD}"/>
              </a:ext>
            </a:extLst>
          </p:cNvPr>
          <p:cNvPicPr>
            <a:picLocks noChangeAspect="1"/>
          </p:cNvPicPr>
          <p:nvPr/>
        </p:nvPicPr>
        <p:blipFill>
          <a:blip r:embed="rId6"/>
          <a:stretch>
            <a:fillRect/>
          </a:stretch>
        </p:blipFill>
        <p:spPr>
          <a:xfrm>
            <a:off x="1" y="2893326"/>
            <a:ext cx="3684896" cy="3828150"/>
          </a:xfrm>
          <a:prstGeom prst="rect">
            <a:avLst/>
          </a:prstGeom>
        </p:spPr>
      </p:pic>
    </p:spTree>
    <p:extLst>
      <p:ext uri="{BB962C8B-B14F-4D97-AF65-F5344CB8AC3E}">
        <p14:creationId xmlns:p14="http://schemas.microsoft.com/office/powerpoint/2010/main" val="14755321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92F89-5A6A-3D0F-2FFC-FA0C6744FC59}"/>
            </a:ext>
          </a:extLst>
        </p:cNvPr>
        <p:cNvGrpSpPr/>
        <p:nvPr/>
      </p:nvGrpSpPr>
      <p:grpSpPr>
        <a:xfrm>
          <a:off x="0" y="0"/>
          <a:ext cx="0" cy="0"/>
          <a:chOff x="0" y="0"/>
          <a:chExt cx="0" cy="0"/>
        </a:xfrm>
      </p:grpSpPr>
      <p:sp>
        <p:nvSpPr>
          <p:cNvPr id="4" name="Title 9">
            <a:extLst>
              <a:ext uri="{FF2B5EF4-FFF2-40B4-BE49-F238E27FC236}">
                <a16:creationId xmlns:a16="http://schemas.microsoft.com/office/drawing/2014/main" id="{51FE9B81-3DAA-0481-ECAE-B01A9ED06057}"/>
              </a:ext>
            </a:extLst>
          </p:cNvPr>
          <p:cNvSpPr txBox="1">
            <a:spLocks/>
          </p:cNvSpPr>
          <p:nvPr/>
        </p:nvSpPr>
        <p:spPr>
          <a:xfrm>
            <a:off x="369677" y="457200"/>
            <a:ext cx="5587831" cy="1929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400" dirty="0">
                <a:effectLst>
                  <a:outerShdw blurRad="50800" dist="38100" dir="2700000" algn="tl" rotWithShape="0">
                    <a:prstClr val="black">
                      <a:alpha val="40000"/>
                    </a:prstClr>
                  </a:outerShdw>
                </a:effectLst>
              </a:rPr>
              <a:t>GBV (Gender Based Violence)  Ticket Report</a:t>
            </a:r>
          </a:p>
          <a:p>
            <a:pPr>
              <a:spcAft>
                <a:spcPts val="600"/>
              </a:spcAft>
            </a:pPr>
            <a:r>
              <a:rPr lang="en-US" sz="3400" dirty="0">
                <a:effectLst>
                  <a:outerShdw blurRad="50800" dist="38100" dir="2700000" algn="tl" rotWithShape="0">
                    <a:prstClr val="black">
                      <a:alpha val="40000"/>
                    </a:prstClr>
                  </a:outerShdw>
                </a:effectLst>
              </a:rPr>
              <a:t>Incident Type</a:t>
            </a:r>
          </a:p>
        </p:txBody>
      </p:sp>
      <p:pic>
        <p:nvPicPr>
          <p:cNvPr id="15" name="Picture 14" descr="A logo with text on it&#10;&#10;AI-generated content may be incorrect.">
            <a:extLst>
              <a:ext uri="{FF2B5EF4-FFF2-40B4-BE49-F238E27FC236}">
                <a16:creationId xmlns:a16="http://schemas.microsoft.com/office/drawing/2014/main" id="{DC73646A-8EC3-77AC-A3C0-4346A7392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96" y="2386584"/>
            <a:ext cx="5468112" cy="2392299"/>
          </a:xfrm>
          <a:prstGeom prst="rect">
            <a:avLst/>
          </a:prstGeom>
        </p:spPr>
      </p:pic>
      <p:graphicFrame>
        <p:nvGraphicFramePr>
          <p:cNvPr id="3" name="Table 2">
            <a:extLst>
              <a:ext uri="{FF2B5EF4-FFF2-40B4-BE49-F238E27FC236}">
                <a16:creationId xmlns:a16="http://schemas.microsoft.com/office/drawing/2014/main" id="{B3E006E8-F9F1-0CE5-A771-830C6675828A}"/>
              </a:ext>
            </a:extLst>
          </p:cNvPr>
          <p:cNvGraphicFramePr>
            <a:graphicFrameLocks noGrp="1"/>
          </p:cNvGraphicFramePr>
          <p:nvPr>
            <p:extLst>
              <p:ext uri="{D42A27DB-BD31-4B8C-83A1-F6EECF244321}">
                <p14:modId xmlns:p14="http://schemas.microsoft.com/office/powerpoint/2010/main" val="3438988106"/>
              </p:ext>
            </p:extLst>
          </p:nvPr>
        </p:nvGraphicFramePr>
        <p:xfrm>
          <a:off x="5816009" y="44244"/>
          <a:ext cx="6375992" cy="6731168"/>
        </p:xfrm>
        <a:graphic>
          <a:graphicData uri="http://schemas.openxmlformats.org/drawingml/2006/table">
            <a:tbl>
              <a:tblPr/>
              <a:tblGrid>
                <a:gridCol w="3076326">
                  <a:extLst>
                    <a:ext uri="{9D8B030D-6E8A-4147-A177-3AD203B41FA5}">
                      <a16:colId xmlns:a16="http://schemas.microsoft.com/office/drawing/2014/main" val="3367393329"/>
                    </a:ext>
                  </a:extLst>
                </a:gridCol>
                <a:gridCol w="1020514">
                  <a:extLst>
                    <a:ext uri="{9D8B030D-6E8A-4147-A177-3AD203B41FA5}">
                      <a16:colId xmlns:a16="http://schemas.microsoft.com/office/drawing/2014/main" val="3248899719"/>
                    </a:ext>
                  </a:extLst>
                </a:gridCol>
                <a:gridCol w="1364379">
                  <a:extLst>
                    <a:ext uri="{9D8B030D-6E8A-4147-A177-3AD203B41FA5}">
                      <a16:colId xmlns:a16="http://schemas.microsoft.com/office/drawing/2014/main" val="1077549880"/>
                    </a:ext>
                  </a:extLst>
                </a:gridCol>
                <a:gridCol w="914773">
                  <a:extLst>
                    <a:ext uri="{9D8B030D-6E8A-4147-A177-3AD203B41FA5}">
                      <a16:colId xmlns:a16="http://schemas.microsoft.com/office/drawing/2014/main" val="1441177472"/>
                    </a:ext>
                  </a:extLst>
                </a:gridCol>
              </a:tblGrid>
              <a:tr h="394805">
                <a:tc>
                  <a:txBody>
                    <a:bodyPr/>
                    <a:lstStyle/>
                    <a:p>
                      <a:pPr algn="l" fontAlgn="b">
                        <a:buNone/>
                      </a:pPr>
                      <a:r>
                        <a:rPr lang="en-ZA" sz="1200" b="1" i="0" u="none" strike="noStrike" dirty="0">
                          <a:solidFill>
                            <a:srgbClr val="FFFFFF"/>
                          </a:solidFill>
                          <a:effectLst/>
                          <a:latin typeface="Aptos Narrow" panose="020B0004020202020204" pitchFamily="34" charset="0"/>
                        </a:rPr>
                        <a:t>Incident Type</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A02B93">
                        <a:alpha val="79000"/>
                      </a:srgbClr>
                    </a:solidFill>
                  </a:tcPr>
                </a:tc>
                <a:tc>
                  <a:txBody>
                    <a:bodyPr/>
                    <a:lstStyle/>
                    <a:p>
                      <a:pPr algn="l" fontAlgn="b">
                        <a:buNone/>
                      </a:pPr>
                      <a:r>
                        <a:rPr lang="en-ZA" sz="1200" b="1" i="0" u="none" strike="noStrike" dirty="0">
                          <a:solidFill>
                            <a:srgbClr val="FFFFFF"/>
                          </a:solidFill>
                          <a:effectLst/>
                          <a:latin typeface="Aptos Narrow" panose="020B0004020202020204" pitchFamily="34" charset="0"/>
                        </a:rPr>
                        <a:t>Emergency</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A02B93">
                        <a:alpha val="79000"/>
                      </a:srgbClr>
                    </a:solidFill>
                  </a:tcPr>
                </a:tc>
                <a:tc>
                  <a:txBody>
                    <a:bodyPr/>
                    <a:lstStyle/>
                    <a:p>
                      <a:pPr algn="l" fontAlgn="b">
                        <a:buNone/>
                      </a:pPr>
                      <a:r>
                        <a:rPr lang="en-ZA" sz="1200" b="1" i="0" u="none" strike="noStrike" dirty="0">
                          <a:solidFill>
                            <a:srgbClr val="FFFFFF"/>
                          </a:solidFill>
                          <a:effectLst/>
                          <a:latin typeface="Aptos Narrow" panose="020B0004020202020204" pitchFamily="34" charset="0"/>
                        </a:rPr>
                        <a:t>Non-Emergency</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A02B93">
                        <a:alpha val="79000"/>
                      </a:srgbClr>
                    </a:solidFill>
                  </a:tcPr>
                </a:tc>
                <a:tc>
                  <a:txBody>
                    <a:bodyPr/>
                    <a:lstStyle/>
                    <a:p>
                      <a:pPr algn="l" fontAlgn="b">
                        <a:buNone/>
                      </a:pPr>
                      <a:r>
                        <a:rPr lang="en-ZA" sz="1200" b="1" i="0" u="none" strike="noStrike">
                          <a:solidFill>
                            <a:srgbClr val="FFFFFF"/>
                          </a:solidFill>
                          <a:effectLst/>
                          <a:latin typeface="Aptos Narrow" panose="020B0004020202020204" pitchFamily="34" charset="0"/>
                        </a:rPr>
                        <a:t>Grand Total</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A02B93">
                        <a:alpha val="79000"/>
                      </a:srgbClr>
                    </a:solidFill>
                  </a:tcPr>
                </a:tc>
                <a:extLst>
                  <a:ext uri="{0D108BD9-81ED-4DB2-BD59-A6C34878D82A}">
                    <a16:rowId xmlns:a16="http://schemas.microsoft.com/office/drawing/2014/main" val="1699923767"/>
                  </a:ext>
                </a:extLst>
              </a:tr>
              <a:tr h="218122">
                <a:tc>
                  <a:txBody>
                    <a:bodyPr/>
                    <a:lstStyle/>
                    <a:p>
                      <a:pPr algn="l" fontAlgn="b">
                        <a:buNone/>
                      </a:pPr>
                      <a:r>
                        <a:rPr lang="en-ZA" sz="1200" b="0" i="0" u="none" strike="noStrike" dirty="0">
                          <a:solidFill>
                            <a:srgbClr val="000000"/>
                          </a:solidFill>
                          <a:effectLst/>
                          <a:latin typeface="Aptos Narrow" panose="020B0004020202020204" pitchFamily="34" charset="0"/>
                        </a:rPr>
                        <a:t>Abduction</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9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2</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7DFF5">
                        <a:alpha val="79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8</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DF5FC">
                        <a:alpha val="79000"/>
                      </a:srgbClr>
                    </a:solidFill>
                  </a:tcPr>
                </a:tc>
                <a:tc>
                  <a:txBody>
                    <a:bodyPr/>
                    <a:lstStyle/>
                    <a:p>
                      <a:pPr algn="r" fontAlgn="b">
                        <a:buNone/>
                      </a:pPr>
                      <a:r>
                        <a:rPr lang="en-ZA" sz="1200" b="0" i="0" u="none" strike="noStrike">
                          <a:solidFill>
                            <a:srgbClr val="000000"/>
                          </a:solidFill>
                          <a:effectLst/>
                          <a:latin typeface="Aptos Narrow" panose="020B0004020202020204" pitchFamily="34" charset="0"/>
                        </a:rPr>
                        <a:t>10</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CF3FB">
                        <a:alpha val="79000"/>
                      </a:srgbClr>
                    </a:solidFill>
                  </a:tcPr>
                </a:tc>
                <a:extLst>
                  <a:ext uri="{0D108BD9-81ED-4DB2-BD59-A6C34878D82A}">
                    <a16:rowId xmlns:a16="http://schemas.microsoft.com/office/drawing/2014/main" val="2242623383"/>
                  </a:ext>
                </a:extLst>
              </a:tr>
              <a:tr h="218122">
                <a:tc>
                  <a:txBody>
                    <a:bodyPr/>
                    <a:lstStyle/>
                    <a:p>
                      <a:pPr algn="l" fontAlgn="b">
                        <a:buNone/>
                      </a:pPr>
                      <a:r>
                        <a:rPr lang="en-ZA" sz="1200" b="0" i="0" u="none" strike="noStrike" dirty="0">
                          <a:solidFill>
                            <a:srgbClr val="000000"/>
                          </a:solidFill>
                          <a:effectLst/>
                          <a:latin typeface="Aptos Narrow" panose="020B0004020202020204" pitchFamily="34" charset="0"/>
                        </a:rPr>
                        <a:t>Anger Management</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9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1</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FFFFF">
                        <a:alpha val="79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33</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3D1F0">
                        <a:alpha val="79000"/>
                      </a:srgbClr>
                    </a:solidFill>
                  </a:tcPr>
                </a:tc>
                <a:tc>
                  <a:txBody>
                    <a:bodyPr/>
                    <a:lstStyle/>
                    <a:p>
                      <a:pPr algn="r" fontAlgn="b">
                        <a:buNone/>
                      </a:pPr>
                      <a:r>
                        <a:rPr lang="en-ZA" sz="1200" b="0" i="0" u="none" strike="noStrike">
                          <a:solidFill>
                            <a:srgbClr val="000000"/>
                          </a:solidFill>
                          <a:effectLst/>
                          <a:latin typeface="Aptos Narrow" panose="020B0004020202020204" pitchFamily="34" charset="0"/>
                        </a:rPr>
                        <a:t>34</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3D0F0">
                        <a:alpha val="79000"/>
                      </a:srgbClr>
                    </a:solidFill>
                  </a:tcPr>
                </a:tc>
                <a:extLst>
                  <a:ext uri="{0D108BD9-81ED-4DB2-BD59-A6C34878D82A}">
                    <a16:rowId xmlns:a16="http://schemas.microsoft.com/office/drawing/2014/main" val="952444525"/>
                  </a:ext>
                </a:extLst>
              </a:tr>
              <a:tr h="218122">
                <a:tc>
                  <a:txBody>
                    <a:bodyPr/>
                    <a:lstStyle/>
                    <a:p>
                      <a:pPr algn="l" fontAlgn="b">
                        <a:buNone/>
                      </a:pPr>
                      <a:r>
                        <a:rPr lang="en-ZA" sz="1200" b="0" i="0" u="none" strike="noStrike" dirty="0">
                          <a:solidFill>
                            <a:srgbClr val="000000"/>
                          </a:solidFill>
                          <a:effectLst/>
                          <a:latin typeface="Aptos Narrow" panose="020B0004020202020204" pitchFamily="34" charset="0"/>
                        </a:rPr>
                        <a:t>Behavioural Problems</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9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4</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1CDEE">
                        <a:alpha val="79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135</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E8C2E5">
                        <a:alpha val="79000"/>
                      </a:srgbClr>
                    </a:solidFill>
                  </a:tcPr>
                </a:tc>
                <a:tc>
                  <a:txBody>
                    <a:bodyPr/>
                    <a:lstStyle/>
                    <a:p>
                      <a:pPr algn="r" fontAlgn="b">
                        <a:buNone/>
                      </a:pPr>
                      <a:r>
                        <a:rPr lang="en-ZA" sz="1200" b="0" i="0" u="none" strike="noStrike">
                          <a:solidFill>
                            <a:srgbClr val="000000"/>
                          </a:solidFill>
                          <a:effectLst/>
                          <a:latin typeface="Aptos Narrow" panose="020B0004020202020204" pitchFamily="34" charset="0"/>
                        </a:rPr>
                        <a:t>139</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E8C3E5">
                        <a:alpha val="79000"/>
                      </a:srgbClr>
                    </a:solidFill>
                  </a:tcPr>
                </a:tc>
                <a:extLst>
                  <a:ext uri="{0D108BD9-81ED-4DB2-BD59-A6C34878D82A}">
                    <a16:rowId xmlns:a16="http://schemas.microsoft.com/office/drawing/2014/main" val="3198726071"/>
                  </a:ext>
                </a:extLst>
              </a:tr>
              <a:tr h="218122">
                <a:tc>
                  <a:txBody>
                    <a:bodyPr/>
                    <a:lstStyle/>
                    <a:p>
                      <a:pPr algn="l" fontAlgn="b">
                        <a:buNone/>
                      </a:pPr>
                      <a:r>
                        <a:rPr lang="en-ZA" sz="1200" b="0" i="0" u="none" strike="noStrike" dirty="0">
                          <a:solidFill>
                            <a:srgbClr val="000000"/>
                          </a:solidFill>
                          <a:effectLst/>
                          <a:latin typeface="Aptos Narrow" panose="020B0004020202020204" pitchFamily="34" charset="0"/>
                        </a:rPr>
                        <a:t>Bullying</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9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4</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1CDEE">
                        <a:alpha val="79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37</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CEEF">
                        <a:alpha val="79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41</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CEEF">
                        <a:alpha val="79000"/>
                      </a:srgbClr>
                    </a:solidFill>
                  </a:tcPr>
                </a:tc>
                <a:extLst>
                  <a:ext uri="{0D108BD9-81ED-4DB2-BD59-A6C34878D82A}">
                    <a16:rowId xmlns:a16="http://schemas.microsoft.com/office/drawing/2014/main" val="4156585045"/>
                  </a:ext>
                </a:extLst>
              </a:tr>
              <a:tr h="218122">
                <a:tc>
                  <a:txBody>
                    <a:bodyPr/>
                    <a:lstStyle/>
                    <a:p>
                      <a:pPr algn="l" fontAlgn="b">
                        <a:buNone/>
                      </a:pPr>
                      <a:r>
                        <a:rPr lang="en-ZA" sz="1200" b="0" i="0" u="none" strike="noStrike" dirty="0">
                          <a:solidFill>
                            <a:srgbClr val="000000"/>
                          </a:solidFill>
                          <a:effectLst/>
                          <a:latin typeface="Aptos Narrow" panose="020B0004020202020204" pitchFamily="34" charset="0"/>
                        </a:rPr>
                        <a:t>Child Abandonment</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9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1</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FFFFF">
                        <a:alpha val="79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22</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7E1F6">
                        <a:alpha val="79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23</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7E0F5">
                        <a:alpha val="79000"/>
                      </a:srgbClr>
                    </a:solidFill>
                  </a:tcPr>
                </a:tc>
                <a:extLst>
                  <a:ext uri="{0D108BD9-81ED-4DB2-BD59-A6C34878D82A}">
                    <a16:rowId xmlns:a16="http://schemas.microsoft.com/office/drawing/2014/main" val="3039143954"/>
                  </a:ext>
                </a:extLst>
              </a:tr>
              <a:tr h="218122">
                <a:tc>
                  <a:txBody>
                    <a:bodyPr/>
                    <a:lstStyle/>
                    <a:p>
                      <a:pPr algn="l" fontAlgn="b">
                        <a:buNone/>
                      </a:pPr>
                      <a:r>
                        <a:rPr lang="en-ZA" sz="1200" b="0" i="0" u="none" strike="noStrike" dirty="0">
                          <a:solidFill>
                            <a:srgbClr val="000000"/>
                          </a:solidFill>
                          <a:effectLst/>
                          <a:latin typeface="Aptos Narrow" panose="020B0004020202020204" pitchFamily="34" charset="0"/>
                        </a:rPr>
                        <a:t>Child Abuse</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r" fontAlgn="b">
                        <a:buNone/>
                      </a:pPr>
                      <a:r>
                        <a:rPr lang="en-ZA" sz="1200" b="0" i="0" u="none" strike="noStrike">
                          <a:solidFill>
                            <a:srgbClr val="FFFFFF"/>
                          </a:solidFill>
                          <a:effectLst/>
                          <a:latin typeface="Aptos Narrow" panose="020B0004020202020204" pitchFamily="34" charset="0"/>
                        </a:rPr>
                        <a:t>92</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B487AF">
                        <a:alpha val="70000"/>
                      </a:srgbClr>
                    </a:solidFill>
                  </a:tcPr>
                </a:tc>
                <a:tc>
                  <a:txBody>
                    <a:bodyPr/>
                    <a:lstStyle/>
                    <a:p>
                      <a:pPr algn="r" fontAlgn="b">
                        <a:buNone/>
                      </a:pPr>
                      <a:r>
                        <a:rPr lang="en-ZA" sz="1200" b="0" i="0" u="none" strike="noStrike" dirty="0">
                          <a:solidFill>
                            <a:srgbClr val="FFFFFF"/>
                          </a:solidFill>
                          <a:effectLst/>
                          <a:latin typeface="Aptos Narrow" panose="020B0004020202020204" pitchFamily="34" charset="0"/>
                        </a:rPr>
                        <a:t>469</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C59AC1">
                        <a:alpha val="70000"/>
                      </a:srgbClr>
                    </a:solidFill>
                  </a:tcPr>
                </a:tc>
                <a:tc>
                  <a:txBody>
                    <a:bodyPr/>
                    <a:lstStyle/>
                    <a:p>
                      <a:pPr algn="r" fontAlgn="b">
                        <a:buNone/>
                      </a:pPr>
                      <a:r>
                        <a:rPr lang="en-ZA" sz="1200" b="0" i="0" u="none" strike="noStrike">
                          <a:solidFill>
                            <a:srgbClr val="FFFFFF"/>
                          </a:solidFill>
                          <a:effectLst/>
                          <a:latin typeface="Aptos Narrow" panose="020B0004020202020204" pitchFamily="34" charset="0"/>
                        </a:rPr>
                        <a:t>561</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BE93BA">
                        <a:alpha val="70000"/>
                      </a:srgbClr>
                    </a:solidFill>
                  </a:tcPr>
                </a:tc>
                <a:extLst>
                  <a:ext uri="{0D108BD9-81ED-4DB2-BD59-A6C34878D82A}">
                    <a16:rowId xmlns:a16="http://schemas.microsoft.com/office/drawing/2014/main" val="4187956490"/>
                  </a:ext>
                </a:extLst>
              </a:tr>
              <a:tr h="218122">
                <a:tc>
                  <a:txBody>
                    <a:bodyPr/>
                    <a:lstStyle/>
                    <a:p>
                      <a:pPr algn="l" fontAlgn="b">
                        <a:buNone/>
                      </a:pPr>
                      <a:r>
                        <a:rPr lang="en-ZA" sz="1200" b="0" i="0" u="none" strike="noStrike" dirty="0">
                          <a:solidFill>
                            <a:srgbClr val="000000"/>
                          </a:solidFill>
                          <a:effectLst/>
                          <a:latin typeface="Aptos Narrow" panose="020B0004020202020204" pitchFamily="34" charset="0"/>
                        </a:rPr>
                        <a:t>Child Custody/Visitation</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2</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7DFF5">
                        <a:alpha val="70000"/>
                      </a:srgbClr>
                    </a:solidFill>
                  </a:tcPr>
                </a:tc>
                <a:tc>
                  <a:txBody>
                    <a:bodyPr/>
                    <a:lstStyle/>
                    <a:p>
                      <a:pPr algn="r" fontAlgn="b">
                        <a:buNone/>
                      </a:pPr>
                      <a:r>
                        <a:rPr lang="en-ZA" sz="1200" b="0" i="0" u="none" strike="noStrike">
                          <a:solidFill>
                            <a:srgbClr val="000000"/>
                          </a:solidFill>
                          <a:effectLst/>
                          <a:latin typeface="Aptos Narrow" panose="020B0004020202020204" pitchFamily="34" charset="0"/>
                        </a:rPr>
                        <a:t>224</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DFB8DB">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226</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E0B9DC">
                        <a:alpha val="70000"/>
                      </a:srgbClr>
                    </a:solidFill>
                  </a:tcPr>
                </a:tc>
                <a:extLst>
                  <a:ext uri="{0D108BD9-81ED-4DB2-BD59-A6C34878D82A}">
                    <a16:rowId xmlns:a16="http://schemas.microsoft.com/office/drawing/2014/main" val="96367686"/>
                  </a:ext>
                </a:extLst>
              </a:tr>
              <a:tr h="218122">
                <a:tc>
                  <a:txBody>
                    <a:bodyPr/>
                    <a:lstStyle/>
                    <a:p>
                      <a:pPr algn="l" fontAlgn="b">
                        <a:buNone/>
                      </a:pPr>
                      <a:r>
                        <a:rPr lang="en-ZA" sz="1200" b="0" i="0" u="none" strike="noStrike" dirty="0">
                          <a:solidFill>
                            <a:srgbClr val="000000"/>
                          </a:solidFill>
                          <a:effectLst/>
                          <a:latin typeface="Aptos Narrow" panose="020B0004020202020204" pitchFamily="34" charset="0"/>
                        </a:rPr>
                        <a:t>Child Maintenance</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l" fontAlgn="b">
                        <a:buNone/>
                      </a:pPr>
                      <a:endParaRPr lang="en-ZA" sz="1200" b="0" i="0" u="none" strike="noStrike" dirty="0">
                        <a:solidFill>
                          <a:srgbClr val="000000"/>
                        </a:solidFill>
                        <a:effectLst/>
                        <a:latin typeface="Aptos Narrow" panose="020B0004020202020204" pitchFamily="34" charset="0"/>
                      </a:endParaRP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chemeClr val="bg1">
                        <a:alpha val="70000"/>
                      </a:scheme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77</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EEC9EB">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77</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EECAEB">
                        <a:alpha val="70000"/>
                      </a:srgbClr>
                    </a:solidFill>
                  </a:tcPr>
                </a:tc>
                <a:extLst>
                  <a:ext uri="{0D108BD9-81ED-4DB2-BD59-A6C34878D82A}">
                    <a16:rowId xmlns:a16="http://schemas.microsoft.com/office/drawing/2014/main" val="768063431"/>
                  </a:ext>
                </a:extLst>
              </a:tr>
              <a:tr h="218122">
                <a:tc>
                  <a:txBody>
                    <a:bodyPr/>
                    <a:lstStyle/>
                    <a:p>
                      <a:pPr algn="l" fontAlgn="b">
                        <a:buNone/>
                      </a:pPr>
                      <a:r>
                        <a:rPr lang="en-ZA" sz="1200" b="0" i="0" u="none" strike="noStrike">
                          <a:solidFill>
                            <a:srgbClr val="000000"/>
                          </a:solidFill>
                          <a:effectLst/>
                          <a:latin typeface="Aptos Narrow" panose="020B0004020202020204" pitchFamily="34" charset="0"/>
                        </a:rPr>
                        <a:t>Community Violence (Mob Justice)</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r" fontAlgn="b">
                        <a:buNone/>
                      </a:pPr>
                      <a:r>
                        <a:rPr lang="en-ZA" sz="1200" b="0" i="0" u="none" strike="noStrike">
                          <a:solidFill>
                            <a:srgbClr val="000000"/>
                          </a:solidFill>
                          <a:effectLst/>
                          <a:latin typeface="Aptos Narrow" panose="020B0004020202020204" pitchFamily="34" charset="0"/>
                        </a:rPr>
                        <a:t>1</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FFFFF">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10</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CF3FB">
                        <a:alpha val="70000"/>
                      </a:srgbClr>
                    </a:solidFill>
                  </a:tcPr>
                </a:tc>
                <a:tc>
                  <a:txBody>
                    <a:bodyPr/>
                    <a:lstStyle/>
                    <a:p>
                      <a:pPr algn="r" fontAlgn="b">
                        <a:buNone/>
                      </a:pPr>
                      <a:r>
                        <a:rPr lang="en-ZA" sz="1200" b="0" i="0" u="none" strike="noStrike">
                          <a:solidFill>
                            <a:srgbClr val="000000"/>
                          </a:solidFill>
                          <a:effectLst/>
                          <a:latin typeface="Aptos Narrow" panose="020B0004020202020204" pitchFamily="34" charset="0"/>
                        </a:rPr>
                        <a:t>11</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CF1FB">
                        <a:alpha val="70000"/>
                      </a:srgbClr>
                    </a:solidFill>
                  </a:tcPr>
                </a:tc>
                <a:extLst>
                  <a:ext uri="{0D108BD9-81ED-4DB2-BD59-A6C34878D82A}">
                    <a16:rowId xmlns:a16="http://schemas.microsoft.com/office/drawing/2014/main" val="3163610082"/>
                  </a:ext>
                </a:extLst>
              </a:tr>
              <a:tr h="218122">
                <a:tc>
                  <a:txBody>
                    <a:bodyPr/>
                    <a:lstStyle/>
                    <a:p>
                      <a:pPr algn="l" fontAlgn="b">
                        <a:buNone/>
                      </a:pPr>
                      <a:r>
                        <a:rPr lang="en-ZA" sz="1200" b="0" i="0" u="none" strike="noStrike">
                          <a:solidFill>
                            <a:srgbClr val="000000"/>
                          </a:solidFill>
                          <a:effectLst/>
                          <a:latin typeface="Aptos Narrow" panose="020B0004020202020204" pitchFamily="34" charset="0"/>
                        </a:rPr>
                        <a:t>Counselling Divorce</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l" fontAlgn="b">
                        <a:buNone/>
                      </a:pPr>
                      <a:endParaRPr lang="en-ZA" sz="1200" b="0" i="0" u="none" strike="noStrike" dirty="0">
                        <a:solidFill>
                          <a:srgbClr val="000000"/>
                        </a:solidFill>
                        <a:effectLst/>
                        <a:latin typeface="Aptos Narrow" panose="020B0004020202020204" pitchFamily="34" charset="0"/>
                      </a:endParaRP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chemeClr val="bg1">
                        <a:alpha val="70000"/>
                      </a:scheme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8</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DF5FC">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8</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DF5FC">
                        <a:alpha val="70000"/>
                      </a:srgbClr>
                    </a:solidFill>
                  </a:tcPr>
                </a:tc>
                <a:extLst>
                  <a:ext uri="{0D108BD9-81ED-4DB2-BD59-A6C34878D82A}">
                    <a16:rowId xmlns:a16="http://schemas.microsoft.com/office/drawing/2014/main" val="1816244005"/>
                  </a:ext>
                </a:extLst>
              </a:tr>
              <a:tr h="218122">
                <a:tc>
                  <a:txBody>
                    <a:bodyPr/>
                    <a:lstStyle/>
                    <a:p>
                      <a:pPr algn="l" fontAlgn="b">
                        <a:buNone/>
                      </a:pPr>
                      <a:r>
                        <a:rPr lang="en-ZA" sz="1200" b="0" i="0" u="none" strike="noStrike" dirty="0">
                          <a:solidFill>
                            <a:srgbClr val="000000"/>
                          </a:solidFill>
                          <a:effectLst/>
                          <a:latin typeface="Aptos Narrow" panose="020B0004020202020204" pitchFamily="34" charset="0"/>
                        </a:rPr>
                        <a:t>Counselling Marriage</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l" fontAlgn="b">
                        <a:buNone/>
                      </a:pPr>
                      <a:endParaRPr lang="en-ZA" sz="1200" b="0" i="0" u="none" strike="noStrike" dirty="0">
                        <a:solidFill>
                          <a:srgbClr val="000000"/>
                        </a:solidFill>
                        <a:effectLst/>
                        <a:latin typeface="Aptos Narrow" panose="020B0004020202020204" pitchFamily="34" charset="0"/>
                      </a:endParaRP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chemeClr val="bg1">
                        <a:alpha val="70000"/>
                      </a:scheme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64</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EFCBEC">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64</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0CBED">
                        <a:alpha val="70000"/>
                      </a:srgbClr>
                    </a:solidFill>
                  </a:tcPr>
                </a:tc>
                <a:extLst>
                  <a:ext uri="{0D108BD9-81ED-4DB2-BD59-A6C34878D82A}">
                    <a16:rowId xmlns:a16="http://schemas.microsoft.com/office/drawing/2014/main" val="2981334925"/>
                  </a:ext>
                </a:extLst>
              </a:tr>
              <a:tr h="218122">
                <a:tc>
                  <a:txBody>
                    <a:bodyPr/>
                    <a:lstStyle/>
                    <a:p>
                      <a:pPr algn="l" fontAlgn="b">
                        <a:buNone/>
                      </a:pPr>
                      <a:r>
                        <a:rPr lang="en-ZA" sz="1200" b="0" i="0" u="none" strike="noStrike">
                          <a:solidFill>
                            <a:srgbClr val="000000"/>
                          </a:solidFill>
                          <a:effectLst/>
                          <a:latin typeface="Aptos Narrow" panose="020B0004020202020204" pitchFamily="34" charset="0"/>
                        </a:rPr>
                        <a:t>Counselling Trauma</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l" fontAlgn="b">
                        <a:buNone/>
                      </a:pPr>
                      <a:endParaRPr lang="en-ZA" sz="1200" b="0" i="0" u="none" strike="noStrike" dirty="0">
                        <a:solidFill>
                          <a:srgbClr val="000000"/>
                        </a:solidFill>
                        <a:effectLst/>
                        <a:latin typeface="Aptos Narrow" panose="020B0004020202020204" pitchFamily="34" charset="0"/>
                      </a:endParaRP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chemeClr val="bg1">
                        <a:alpha val="70000"/>
                      </a:scheme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36</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CEEF">
                        <a:alpha val="70000"/>
                      </a:srgbClr>
                    </a:solidFill>
                  </a:tcPr>
                </a:tc>
                <a:tc>
                  <a:txBody>
                    <a:bodyPr/>
                    <a:lstStyle/>
                    <a:p>
                      <a:pPr algn="r" fontAlgn="b">
                        <a:buNone/>
                      </a:pPr>
                      <a:r>
                        <a:rPr lang="en-ZA" sz="1200" b="0" i="0" u="none" strike="noStrike">
                          <a:solidFill>
                            <a:srgbClr val="000000"/>
                          </a:solidFill>
                          <a:effectLst/>
                          <a:latin typeface="Aptos Narrow" panose="020B0004020202020204" pitchFamily="34" charset="0"/>
                        </a:rPr>
                        <a:t>36</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CEEF">
                        <a:alpha val="70000"/>
                      </a:srgbClr>
                    </a:solidFill>
                  </a:tcPr>
                </a:tc>
                <a:extLst>
                  <a:ext uri="{0D108BD9-81ED-4DB2-BD59-A6C34878D82A}">
                    <a16:rowId xmlns:a16="http://schemas.microsoft.com/office/drawing/2014/main" val="1612590913"/>
                  </a:ext>
                </a:extLst>
              </a:tr>
              <a:tr h="228947">
                <a:tc>
                  <a:txBody>
                    <a:bodyPr/>
                    <a:lstStyle/>
                    <a:p>
                      <a:pPr algn="l" fontAlgn="b">
                        <a:buNone/>
                      </a:pPr>
                      <a:r>
                        <a:rPr lang="en-ZA" sz="1200" b="0" i="0" u="none" strike="noStrike">
                          <a:solidFill>
                            <a:srgbClr val="000000"/>
                          </a:solidFill>
                          <a:effectLst/>
                          <a:latin typeface="Aptos Narrow" panose="020B0004020202020204" pitchFamily="34" charset="0"/>
                        </a:rPr>
                        <a:t>Economic Abuse</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r" fontAlgn="b">
                        <a:buNone/>
                      </a:pPr>
                      <a:r>
                        <a:rPr lang="en-ZA" sz="1200" b="0" i="0" u="none" strike="noStrike">
                          <a:solidFill>
                            <a:srgbClr val="000000"/>
                          </a:solidFill>
                          <a:effectLst/>
                          <a:latin typeface="Aptos Narrow" panose="020B0004020202020204" pitchFamily="34" charset="0"/>
                        </a:rPr>
                        <a:t>3</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CEEF">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24</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7DEF5">
                        <a:alpha val="70000"/>
                      </a:srgbClr>
                    </a:solidFill>
                  </a:tcPr>
                </a:tc>
                <a:tc>
                  <a:txBody>
                    <a:bodyPr/>
                    <a:lstStyle/>
                    <a:p>
                      <a:pPr algn="r" fontAlgn="b">
                        <a:buNone/>
                      </a:pPr>
                      <a:r>
                        <a:rPr lang="en-ZA" sz="1200" b="0" i="0" u="none" strike="noStrike">
                          <a:solidFill>
                            <a:srgbClr val="000000"/>
                          </a:solidFill>
                          <a:effectLst/>
                          <a:latin typeface="Aptos Narrow" panose="020B0004020202020204" pitchFamily="34" charset="0"/>
                        </a:rPr>
                        <a:t>27</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6DAF3">
                        <a:alpha val="70000"/>
                      </a:srgbClr>
                    </a:solidFill>
                  </a:tcPr>
                </a:tc>
                <a:extLst>
                  <a:ext uri="{0D108BD9-81ED-4DB2-BD59-A6C34878D82A}">
                    <a16:rowId xmlns:a16="http://schemas.microsoft.com/office/drawing/2014/main" val="2653537828"/>
                  </a:ext>
                </a:extLst>
              </a:tr>
              <a:tr h="218122">
                <a:tc>
                  <a:txBody>
                    <a:bodyPr/>
                    <a:lstStyle/>
                    <a:p>
                      <a:pPr algn="l" fontAlgn="b">
                        <a:buNone/>
                      </a:pPr>
                      <a:r>
                        <a:rPr lang="en-ZA" sz="1200" b="0" i="0" u="none" strike="noStrike">
                          <a:solidFill>
                            <a:srgbClr val="000000"/>
                          </a:solidFill>
                          <a:effectLst/>
                          <a:latin typeface="Aptos Narrow" panose="020B0004020202020204" pitchFamily="34" charset="0"/>
                        </a:rPr>
                        <a:t>Elder Abuse</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r" fontAlgn="b">
                        <a:buNone/>
                      </a:pPr>
                      <a:r>
                        <a:rPr lang="en-ZA" sz="1200" b="0" i="0" u="none" strike="noStrike">
                          <a:solidFill>
                            <a:srgbClr val="000000"/>
                          </a:solidFill>
                          <a:effectLst/>
                          <a:latin typeface="Aptos Narrow" panose="020B0004020202020204" pitchFamily="34" charset="0"/>
                        </a:rPr>
                        <a:t>14</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EAC5E7">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84</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EDC9EA">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98</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ECC7E9">
                        <a:alpha val="70000"/>
                      </a:srgbClr>
                    </a:solidFill>
                  </a:tcPr>
                </a:tc>
                <a:extLst>
                  <a:ext uri="{0D108BD9-81ED-4DB2-BD59-A6C34878D82A}">
                    <a16:rowId xmlns:a16="http://schemas.microsoft.com/office/drawing/2014/main" val="3035376260"/>
                  </a:ext>
                </a:extLst>
              </a:tr>
              <a:tr h="218122">
                <a:tc>
                  <a:txBody>
                    <a:bodyPr/>
                    <a:lstStyle/>
                    <a:p>
                      <a:pPr algn="l" fontAlgn="b">
                        <a:buNone/>
                      </a:pPr>
                      <a:r>
                        <a:rPr lang="en-ZA" sz="1200" b="0" i="0" u="none" strike="noStrike">
                          <a:solidFill>
                            <a:srgbClr val="000000"/>
                          </a:solidFill>
                          <a:effectLst/>
                          <a:latin typeface="Aptos Narrow" panose="020B0004020202020204" pitchFamily="34" charset="0"/>
                        </a:rPr>
                        <a:t>Emotional Abuse</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r" fontAlgn="b">
                        <a:buNone/>
                      </a:pPr>
                      <a:r>
                        <a:rPr lang="en-ZA" sz="1200" b="0" i="0" u="none" strike="noStrike">
                          <a:solidFill>
                            <a:srgbClr val="FFFFFF"/>
                          </a:solidFill>
                          <a:effectLst/>
                          <a:latin typeface="Aptos Narrow" panose="020B0004020202020204" pitchFamily="34" charset="0"/>
                        </a:rPr>
                        <a:t>21</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E6C0E2">
                        <a:alpha val="70000"/>
                      </a:srgbClr>
                    </a:solidFill>
                  </a:tcPr>
                </a:tc>
                <a:tc>
                  <a:txBody>
                    <a:bodyPr/>
                    <a:lstStyle/>
                    <a:p>
                      <a:pPr algn="r" fontAlgn="b">
                        <a:buNone/>
                      </a:pPr>
                      <a:r>
                        <a:rPr lang="en-ZA" sz="1200" b="0" i="0" u="none" strike="noStrike" dirty="0">
                          <a:solidFill>
                            <a:srgbClr val="FFFFFF"/>
                          </a:solidFill>
                          <a:effectLst/>
                          <a:latin typeface="Aptos Narrow" panose="020B0004020202020204" pitchFamily="34" charset="0"/>
                        </a:rPr>
                        <a:t>599</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B78AB2">
                        <a:alpha val="70000"/>
                      </a:srgbClr>
                    </a:solidFill>
                  </a:tcPr>
                </a:tc>
                <a:tc>
                  <a:txBody>
                    <a:bodyPr/>
                    <a:lstStyle/>
                    <a:p>
                      <a:pPr algn="r" fontAlgn="b">
                        <a:buNone/>
                      </a:pPr>
                      <a:r>
                        <a:rPr lang="en-ZA" sz="1200" b="0" i="0" u="none" strike="noStrike" dirty="0">
                          <a:solidFill>
                            <a:srgbClr val="FFFFFF"/>
                          </a:solidFill>
                          <a:effectLst/>
                          <a:latin typeface="Aptos Narrow" panose="020B0004020202020204" pitchFamily="34" charset="0"/>
                        </a:rPr>
                        <a:t>620</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B98CB4">
                        <a:alpha val="70000"/>
                      </a:srgbClr>
                    </a:solidFill>
                  </a:tcPr>
                </a:tc>
                <a:extLst>
                  <a:ext uri="{0D108BD9-81ED-4DB2-BD59-A6C34878D82A}">
                    <a16:rowId xmlns:a16="http://schemas.microsoft.com/office/drawing/2014/main" val="2655831223"/>
                  </a:ext>
                </a:extLst>
              </a:tr>
              <a:tr h="218122">
                <a:tc>
                  <a:txBody>
                    <a:bodyPr/>
                    <a:lstStyle/>
                    <a:p>
                      <a:pPr algn="l" fontAlgn="b">
                        <a:buNone/>
                      </a:pPr>
                      <a:r>
                        <a:rPr lang="en-ZA" sz="1200" b="0" i="0" u="none" strike="noStrike" dirty="0">
                          <a:solidFill>
                            <a:srgbClr val="000000"/>
                          </a:solidFill>
                          <a:effectLst/>
                          <a:latin typeface="Aptos Narrow" panose="020B0004020202020204" pitchFamily="34" charset="0"/>
                        </a:rPr>
                        <a:t>Forced Prostitution</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r" fontAlgn="b">
                        <a:buNone/>
                      </a:pPr>
                      <a:r>
                        <a:rPr lang="en-ZA" sz="1200" b="0" i="0" u="none" strike="noStrike">
                          <a:solidFill>
                            <a:srgbClr val="000000"/>
                          </a:solidFill>
                          <a:effectLst/>
                          <a:latin typeface="Aptos Narrow" panose="020B0004020202020204" pitchFamily="34" charset="0"/>
                        </a:rPr>
                        <a:t>1</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FFFFF">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1</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FFFFF">
                        <a:alpha val="70000"/>
                      </a:srgbClr>
                    </a:solidFill>
                  </a:tcPr>
                </a:tc>
                <a:tc>
                  <a:txBody>
                    <a:bodyPr/>
                    <a:lstStyle/>
                    <a:p>
                      <a:pPr algn="r" fontAlgn="b">
                        <a:buNone/>
                      </a:pPr>
                      <a:r>
                        <a:rPr lang="en-ZA" sz="1200" b="0" i="0" u="none" strike="noStrike">
                          <a:solidFill>
                            <a:srgbClr val="000000"/>
                          </a:solidFill>
                          <a:effectLst/>
                          <a:latin typeface="Aptos Narrow" panose="020B0004020202020204" pitchFamily="34" charset="0"/>
                        </a:rPr>
                        <a:t>2</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FFEFF">
                        <a:alpha val="70000"/>
                      </a:srgbClr>
                    </a:solidFill>
                  </a:tcPr>
                </a:tc>
                <a:extLst>
                  <a:ext uri="{0D108BD9-81ED-4DB2-BD59-A6C34878D82A}">
                    <a16:rowId xmlns:a16="http://schemas.microsoft.com/office/drawing/2014/main" val="206503444"/>
                  </a:ext>
                </a:extLst>
              </a:tr>
              <a:tr h="218122">
                <a:tc>
                  <a:txBody>
                    <a:bodyPr/>
                    <a:lstStyle/>
                    <a:p>
                      <a:pPr algn="l" fontAlgn="b">
                        <a:buNone/>
                      </a:pPr>
                      <a:r>
                        <a:rPr lang="en-ZA" sz="1200" b="0" i="0" u="none" strike="noStrike">
                          <a:solidFill>
                            <a:srgbClr val="000000"/>
                          </a:solidFill>
                          <a:effectLst/>
                          <a:latin typeface="Aptos Narrow" panose="020B0004020202020204" pitchFamily="34" charset="0"/>
                        </a:rPr>
                        <a:t>Hate Speech</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l" fontAlgn="b">
                        <a:buNone/>
                      </a:pPr>
                      <a:endParaRPr lang="en-ZA" sz="1200" b="0" i="0" u="none" strike="noStrike" dirty="0">
                        <a:solidFill>
                          <a:srgbClr val="000000"/>
                        </a:solidFill>
                        <a:effectLst/>
                        <a:latin typeface="Aptos Narrow" panose="020B0004020202020204" pitchFamily="34" charset="0"/>
                      </a:endParaRP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chemeClr val="bg1">
                        <a:alpha val="70000"/>
                      </a:scheme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6</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EF8FD">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6</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EF8FD">
                        <a:alpha val="70000"/>
                      </a:srgbClr>
                    </a:solidFill>
                  </a:tcPr>
                </a:tc>
                <a:extLst>
                  <a:ext uri="{0D108BD9-81ED-4DB2-BD59-A6C34878D82A}">
                    <a16:rowId xmlns:a16="http://schemas.microsoft.com/office/drawing/2014/main" val="2039036358"/>
                  </a:ext>
                </a:extLst>
              </a:tr>
              <a:tr h="218122">
                <a:tc>
                  <a:txBody>
                    <a:bodyPr/>
                    <a:lstStyle/>
                    <a:p>
                      <a:pPr algn="l" fontAlgn="b">
                        <a:buNone/>
                      </a:pPr>
                      <a:r>
                        <a:rPr lang="en-ZA" sz="1200" b="0" i="0" u="none" strike="noStrike">
                          <a:solidFill>
                            <a:srgbClr val="000000"/>
                          </a:solidFill>
                          <a:effectLst/>
                          <a:latin typeface="Aptos Narrow" panose="020B0004020202020204" pitchFamily="34" charset="0"/>
                        </a:rPr>
                        <a:t>Human Trafficking</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1</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FFFFF">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2</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FFEFF">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3</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FFDFF">
                        <a:alpha val="70000"/>
                      </a:srgbClr>
                    </a:solidFill>
                  </a:tcPr>
                </a:tc>
                <a:extLst>
                  <a:ext uri="{0D108BD9-81ED-4DB2-BD59-A6C34878D82A}">
                    <a16:rowId xmlns:a16="http://schemas.microsoft.com/office/drawing/2014/main" val="427533603"/>
                  </a:ext>
                </a:extLst>
              </a:tr>
              <a:tr h="218122">
                <a:tc>
                  <a:txBody>
                    <a:bodyPr/>
                    <a:lstStyle/>
                    <a:p>
                      <a:pPr algn="l" fontAlgn="b">
                        <a:buNone/>
                      </a:pPr>
                      <a:r>
                        <a:rPr lang="en-ZA" sz="1200" b="0" i="0" u="none" strike="noStrike">
                          <a:solidFill>
                            <a:srgbClr val="000000"/>
                          </a:solidFill>
                          <a:effectLst/>
                          <a:latin typeface="Aptos Narrow" panose="020B0004020202020204" pitchFamily="34" charset="0"/>
                        </a:rPr>
                        <a:t>Mental Health</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l" fontAlgn="b">
                        <a:buNone/>
                      </a:pPr>
                      <a:endParaRPr lang="en-ZA" sz="1200" b="0" i="0" u="none" strike="noStrike" dirty="0">
                        <a:solidFill>
                          <a:srgbClr val="000000"/>
                        </a:solidFill>
                        <a:effectLst/>
                        <a:latin typeface="Aptos Narrow" panose="020B0004020202020204" pitchFamily="34" charset="0"/>
                      </a:endParaRP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chemeClr val="bg1">
                        <a:alpha val="70000"/>
                      </a:scheme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35</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CEEF">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35</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CEEF">
                        <a:alpha val="70000"/>
                      </a:srgbClr>
                    </a:solidFill>
                  </a:tcPr>
                </a:tc>
                <a:extLst>
                  <a:ext uri="{0D108BD9-81ED-4DB2-BD59-A6C34878D82A}">
                    <a16:rowId xmlns:a16="http://schemas.microsoft.com/office/drawing/2014/main" val="1605834910"/>
                  </a:ext>
                </a:extLst>
              </a:tr>
              <a:tr h="218122">
                <a:tc>
                  <a:txBody>
                    <a:bodyPr/>
                    <a:lstStyle/>
                    <a:p>
                      <a:pPr algn="l" fontAlgn="b">
                        <a:buNone/>
                      </a:pPr>
                      <a:r>
                        <a:rPr lang="en-US" sz="1200" b="0" i="0" u="none" strike="noStrike">
                          <a:solidFill>
                            <a:srgbClr val="000000"/>
                          </a:solidFill>
                          <a:effectLst/>
                          <a:latin typeface="Aptos Narrow" panose="020B0004020202020204" pitchFamily="34" charset="0"/>
                        </a:rPr>
                        <a:t>Neglect of Person with Disability</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r" fontAlgn="b">
                        <a:buNone/>
                      </a:pPr>
                      <a:r>
                        <a:rPr lang="en-ZA" sz="1200" b="0" i="0" u="none" strike="noStrike">
                          <a:solidFill>
                            <a:srgbClr val="000000"/>
                          </a:solidFill>
                          <a:effectLst/>
                          <a:latin typeface="Aptos Narrow" panose="020B0004020202020204" pitchFamily="34" charset="0"/>
                        </a:rPr>
                        <a:t>1</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FFFFF">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11</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CF1FB">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12</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BF0FA">
                        <a:alpha val="70000"/>
                      </a:srgbClr>
                    </a:solidFill>
                  </a:tcPr>
                </a:tc>
                <a:extLst>
                  <a:ext uri="{0D108BD9-81ED-4DB2-BD59-A6C34878D82A}">
                    <a16:rowId xmlns:a16="http://schemas.microsoft.com/office/drawing/2014/main" val="383453538"/>
                  </a:ext>
                </a:extLst>
              </a:tr>
              <a:tr h="218122">
                <a:tc>
                  <a:txBody>
                    <a:bodyPr/>
                    <a:lstStyle/>
                    <a:p>
                      <a:pPr algn="l" fontAlgn="b">
                        <a:buNone/>
                      </a:pPr>
                      <a:r>
                        <a:rPr lang="en-ZA" sz="1200" b="0" i="0" u="none" strike="noStrike">
                          <a:solidFill>
                            <a:srgbClr val="000000"/>
                          </a:solidFill>
                          <a:effectLst/>
                          <a:latin typeface="Aptos Narrow" panose="020B0004020202020204" pitchFamily="34" charset="0"/>
                        </a:rPr>
                        <a:t>Other Type of Incident</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r" fontAlgn="b">
                        <a:buNone/>
                      </a:pPr>
                      <a:r>
                        <a:rPr lang="en-ZA" sz="1200" b="0" i="0" u="none" strike="noStrike">
                          <a:solidFill>
                            <a:srgbClr val="FFFFFF"/>
                          </a:solidFill>
                          <a:effectLst/>
                          <a:latin typeface="Aptos Narrow" panose="020B0004020202020204" pitchFamily="34" charset="0"/>
                        </a:rPr>
                        <a:t>102</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AD7FA8">
                        <a:alpha val="70000"/>
                      </a:srgbClr>
                    </a:solidFill>
                  </a:tcPr>
                </a:tc>
                <a:tc>
                  <a:txBody>
                    <a:bodyPr/>
                    <a:lstStyle/>
                    <a:p>
                      <a:pPr algn="r" fontAlgn="b">
                        <a:buNone/>
                      </a:pPr>
                      <a:r>
                        <a:rPr lang="en-ZA" sz="1200" b="0" i="0" u="none" strike="noStrike" dirty="0">
                          <a:solidFill>
                            <a:srgbClr val="FFFFFF"/>
                          </a:solidFill>
                          <a:effectLst/>
                          <a:latin typeface="Aptos Narrow" panose="020B0004020202020204" pitchFamily="34" charset="0"/>
                        </a:rPr>
                        <a:t>1559</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51154A">
                        <a:alpha val="70000"/>
                      </a:srgbClr>
                    </a:solidFill>
                  </a:tcPr>
                </a:tc>
                <a:tc>
                  <a:txBody>
                    <a:bodyPr/>
                    <a:lstStyle/>
                    <a:p>
                      <a:pPr algn="r" fontAlgn="b">
                        <a:buNone/>
                      </a:pPr>
                      <a:r>
                        <a:rPr lang="en-ZA" sz="1200" b="0" i="0" u="none" strike="noStrike" dirty="0">
                          <a:solidFill>
                            <a:srgbClr val="FFFFFF"/>
                          </a:solidFill>
                          <a:effectLst/>
                          <a:latin typeface="Aptos Narrow" panose="020B0004020202020204" pitchFamily="34" charset="0"/>
                        </a:rPr>
                        <a:t>1661</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51154A">
                        <a:alpha val="70000"/>
                      </a:srgbClr>
                    </a:solidFill>
                  </a:tcPr>
                </a:tc>
                <a:extLst>
                  <a:ext uri="{0D108BD9-81ED-4DB2-BD59-A6C34878D82A}">
                    <a16:rowId xmlns:a16="http://schemas.microsoft.com/office/drawing/2014/main" val="3552430958"/>
                  </a:ext>
                </a:extLst>
              </a:tr>
              <a:tr h="218122">
                <a:tc>
                  <a:txBody>
                    <a:bodyPr/>
                    <a:lstStyle/>
                    <a:p>
                      <a:pPr algn="l" fontAlgn="b">
                        <a:buNone/>
                      </a:pPr>
                      <a:r>
                        <a:rPr lang="en-ZA" sz="1200" b="0" i="0" u="none" strike="noStrike">
                          <a:solidFill>
                            <a:srgbClr val="000000"/>
                          </a:solidFill>
                          <a:effectLst/>
                          <a:latin typeface="Aptos Narrow" panose="020B0004020202020204" pitchFamily="34" charset="0"/>
                        </a:rPr>
                        <a:t>Physical Assault</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r" fontAlgn="b">
                        <a:buNone/>
                      </a:pPr>
                      <a:r>
                        <a:rPr lang="en-ZA" sz="1200" b="0" i="0" u="none" strike="noStrike">
                          <a:solidFill>
                            <a:srgbClr val="FFFFFF"/>
                          </a:solidFill>
                          <a:effectLst/>
                          <a:latin typeface="Aptos Narrow" panose="020B0004020202020204" pitchFamily="34" charset="0"/>
                        </a:rPr>
                        <a:t>233</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51154A">
                        <a:alpha val="70000"/>
                      </a:srgbClr>
                    </a:solidFill>
                  </a:tcPr>
                </a:tc>
                <a:tc>
                  <a:txBody>
                    <a:bodyPr/>
                    <a:lstStyle/>
                    <a:p>
                      <a:pPr algn="r" fontAlgn="b">
                        <a:buNone/>
                      </a:pPr>
                      <a:r>
                        <a:rPr lang="en-ZA" sz="1200" b="0" i="0" u="none" strike="noStrike">
                          <a:solidFill>
                            <a:srgbClr val="FFFFFF"/>
                          </a:solidFill>
                          <a:effectLst/>
                          <a:latin typeface="Aptos Narrow" panose="020B0004020202020204" pitchFamily="34" charset="0"/>
                        </a:rPr>
                        <a:t>889</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986793">
                        <a:alpha val="70000"/>
                      </a:srgbClr>
                    </a:solidFill>
                  </a:tcPr>
                </a:tc>
                <a:tc>
                  <a:txBody>
                    <a:bodyPr/>
                    <a:lstStyle/>
                    <a:p>
                      <a:pPr algn="r" fontAlgn="b">
                        <a:buNone/>
                      </a:pPr>
                      <a:r>
                        <a:rPr lang="en-ZA" sz="1200" b="0" i="0" u="none" strike="noStrike" dirty="0">
                          <a:solidFill>
                            <a:srgbClr val="FFFFFF"/>
                          </a:solidFill>
                          <a:effectLst/>
                          <a:latin typeface="Aptos Narrow" panose="020B0004020202020204" pitchFamily="34" charset="0"/>
                        </a:rPr>
                        <a:t>1122</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875381">
                        <a:alpha val="70000"/>
                      </a:srgbClr>
                    </a:solidFill>
                  </a:tcPr>
                </a:tc>
                <a:extLst>
                  <a:ext uri="{0D108BD9-81ED-4DB2-BD59-A6C34878D82A}">
                    <a16:rowId xmlns:a16="http://schemas.microsoft.com/office/drawing/2014/main" val="485848861"/>
                  </a:ext>
                </a:extLst>
              </a:tr>
              <a:tr h="218122">
                <a:tc>
                  <a:txBody>
                    <a:bodyPr/>
                    <a:lstStyle/>
                    <a:p>
                      <a:pPr algn="l" fontAlgn="b">
                        <a:buNone/>
                      </a:pPr>
                      <a:r>
                        <a:rPr lang="en-ZA" sz="1200" b="0" i="0" u="none" strike="noStrike" dirty="0">
                          <a:solidFill>
                            <a:srgbClr val="000000"/>
                          </a:solidFill>
                          <a:effectLst/>
                          <a:latin typeface="Aptos Narrow" panose="020B0004020202020204" pitchFamily="34" charset="0"/>
                        </a:rPr>
                        <a:t>Pornography</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l" fontAlgn="b">
                        <a:buNone/>
                      </a:pPr>
                      <a:endParaRPr lang="en-ZA" sz="1200" b="0" i="0" u="none" strike="noStrike" dirty="0">
                        <a:solidFill>
                          <a:srgbClr val="000000"/>
                        </a:solidFill>
                        <a:effectLst/>
                        <a:latin typeface="Aptos Narrow" panose="020B0004020202020204" pitchFamily="34" charset="0"/>
                      </a:endParaRP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noFill/>
                  </a:tcPr>
                </a:tc>
                <a:tc>
                  <a:txBody>
                    <a:bodyPr/>
                    <a:lstStyle/>
                    <a:p>
                      <a:pPr algn="r" fontAlgn="b">
                        <a:buNone/>
                      </a:pPr>
                      <a:r>
                        <a:rPr lang="en-ZA" sz="1200" b="0" i="0" u="none" strike="noStrike" dirty="0">
                          <a:solidFill>
                            <a:srgbClr val="000000"/>
                          </a:solidFill>
                          <a:effectLst/>
                          <a:latin typeface="Aptos Narrow" panose="020B0004020202020204" pitchFamily="34" charset="0"/>
                        </a:rPr>
                        <a:t>1</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FFFFF"/>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1</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FFFFF"/>
                    </a:solidFill>
                  </a:tcPr>
                </a:tc>
                <a:extLst>
                  <a:ext uri="{0D108BD9-81ED-4DB2-BD59-A6C34878D82A}">
                    <a16:rowId xmlns:a16="http://schemas.microsoft.com/office/drawing/2014/main" val="1506010344"/>
                  </a:ext>
                </a:extLst>
              </a:tr>
              <a:tr h="218122">
                <a:tc>
                  <a:txBody>
                    <a:bodyPr/>
                    <a:lstStyle/>
                    <a:p>
                      <a:pPr algn="l" fontAlgn="b">
                        <a:buNone/>
                      </a:pPr>
                      <a:r>
                        <a:rPr lang="en-US" sz="1200" b="0" i="0" u="none" strike="noStrike" dirty="0">
                          <a:solidFill>
                            <a:srgbClr val="000000"/>
                          </a:solidFill>
                          <a:effectLst/>
                          <a:latin typeface="Aptos Narrow" panose="020B0004020202020204" pitchFamily="34" charset="0"/>
                        </a:rPr>
                        <a:t>Rape (Including Sexual Assault of LGBTIQ+)</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4</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1CDEE">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26</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6DBF4">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30</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4D6F2">
                        <a:alpha val="70000"/>
                      </a:srgbClr>
                    </a:solidFill>
                  </a:tcPr>
                </a:tc>
                <a:extLst>
                  <a:ext uri="{0D108BD9-81ED-4DB2-BD59-A6C34878D82A}">
                    <a16:rowId xmlns:a16="http://schemas.microsoft.com/office/drawing/2014/main" val="3270128366"/>
                  </a:ext>
                </a:extLst>
              </a:tr>
              <a:tr h="218122">
                <a:tc>
                  <a:txBody>
                    <a:bodyPr/>
                    <a:lstStyle/>
                    <a:p>
                      <a:pPr algn="l" fontAlgn="b">
                        <a:buNone/>
                      </a:pPr>
                      <a:r>
                        <a:rPr lang="en-ZA" sz="1200" b="0" i="0" u="none" strike="noStrike">
                          <a:solidFill>
                            <a:srgbClr val="000000"/>
                          </a:solidFill>
                          <a:effectLst/>
                          <a:latin typeface="Aptos Narrow" panose="020B0004020202020204" pitchFamily="34" charset="0"/>
                        </a:rPr>
                        <a:t>Sexual Abuse</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11</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EDC8E9">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177</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E3BDE0">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188</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E3BDE0">
                        <a:alpha val="70000"/>
                      </a:srgbClr>
                    </a:solidFill>
                  </a:tcPr>
                </a:tc>
                <a:extLst>
                  <a:ext uri="{0D108BD9-81ED-4DB2-BD59-A6C34878D82A}">
                    <a16:rowId xmlns:a16="http://schemas.microsoft.com/office/drawing/2014/main" val="2302705475"/>
                  </a:ext>
                </a:extLst>
              </a:tr>
              <a:tr h="218122">
                <a:tc>
                  <a:txBody>
                    <a:bodyPr/>
                    <a:lstStyle/>
                    <a:p>
                      <a:pPr algn="l" fontAlgn="b">
                        <a:buNone/>
                      </a:pPr>
                      <a:r>
                        <a:rPr lang="en-ZA" sz="1200" b="0" i="0" u="none" strike="noStrike">
                          <a:solidFill>
                            <a:srgbClr val="000000"/>
                          </a:solidFill>
                          <a:effectLst/>
                          <a:latin typeface="Aptos Narrow" panose="020B0004020202020204" pitchFamily="34" charset="0"/>
                        </a:rPr>
                        <a:t>Social Grant/SRD</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r" fontAlgn="b">
                        <a:buNone/>
                      </a:pPr>
                      <a:r>
                        <a:rPr lang="en-ZA" sz="1200" b="0" i="0" u="none" strike="noStrike">
                          <a:solidFill>
                            <a:srgbClr val="000000"/>
                          </a:solidFill>
                          <a:effectLst/>
                          <a:latin typeface="Aptos Narrow" panose="020B0004020202020204" pitchFamily="34" charset="0"/>
                        </a:rPr>
                        <a:t>1</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FFFFF">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45</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1CDEE">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46</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1CDEE">
                        <a:alpha val="70000"/>
                      </a:srgbClr>
                    </a:solidFill>
                  </a:tcPr>
                </a:tc>
                <a:extLst>
                  <a:ext uri="{0D108BD9-81ED-4DB2-BD59-A6C34878D82A}">
                    <a16:rowId xmlns:a16="http://schemas.microsoft.com/office/drawing/2014/main" val="470990074"/>
                  </a:ext>
                </a:extLst>
              </a:tr>
              <a:tr h="218122">
                <a:tc>
                  <a:txBody>
                    <a:bodyPr/>
                    <a:lstStyle/>
                    <a:p>
                      <a:pPr algn="l" fontAlgn="b">
                        <a:buNone/>
                      </a:pPr>
                      <a:r>
                        <a:rPr lang="en-ZA" sz="1200" b="0" i="0" u="none" strike="noStrike">
                          <a:solidFill>
                            <a:srgbClr val="000000"/>
                          </a:solidFill>
                          <a:effectLst/>
                          <a:latin typeface="Aptos Narrow" panose="020B0004020202020204" pitchFamily="34" charset="0"/>
                        </a:rPr>
                        <a:t>Stalking</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r" fontAlgn="b">
                        <a:buNone/>
                      </a:pPr>
                      <a:r>
                        <a:rPr lang="en-ZA" sz="1200" b="0" i="0" u="none" strike="noStrike">
                          <a:solidFill>
                            <a:srgbClr val="000000"/>
                          </a:solidFill>
                          <a:effectLst/>
                          <a:latin typeface="Aptos Narrow" panose="020B0004020202020204" pitchFamily="34" charset="0"/>
                        </a:rPr>
                        <a:t>2</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7DFF5">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25</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6DDF4">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27</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6DAF3">
                        <a:alpha val="70000"/>
                      </a:srgbClr>
                    </a:solidFill>
                  </a:tcPr>
                </a:tc>
                <a:extLst>
                  <a:ext uri="{0D108BD9-81ED-4DB2-BD59-A6C34878D82A}">
                    <a16:rowId xmlns:a16="http://schemas.microsoft.com/office/drawing/2014/main" val="1487007479"/>
                  </a:ext>
                </a:extLst>
              </a:tr>
              <a:tr h="218122">
                <a:tc>
                  <a:txBody>
                    <a:bodyPr/>
                    <a:lstStyle/>
                    <a:p>
                      <a:pPr algn="l" fontAlgn="b">
                        <a:buNone/>
                      </a:pPr>
                      <a:r>
                        <a:rPr lang="en-ZA" sz="1200" b="0" i="0" u="none" strike="noStrike">
                          <a:solidFill>
                            <a:srgbClr val="000000"/>
                          </a:solidFill>
                          <a:effectLst/>
                          <a:latin typeface="Aptos Narrow" panose="020B0004020202020204" pitchFamily="34" charset="0"/>
                        </a:rPr>
                        <a:t>Statutory Rape</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r" fontAlgn="b">
                        <a:buNone/>
                      </a:pPr>
                      <a:r>
                        <a:rPr lang="en-ZA" sz="1200" b="0" i="0" u="none" strike="noStrike">
                          <a:solidFill>
                            <a:srgbClr val="000000"/>
                          </a:solidFill>
                          <a:effectLst/>
                          <a:latin typeface="Aptos Narrow" panose="020B0004020202020204" pitchFamily="34" charset="0"/>
                        </a:rPr>
                        <a:t>11</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EDC8E9">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23</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7E0F5">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34</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3D0F0">
                        <a:alpha val="70000"/>
                      </a:srgbClr>
                    </a:solidFill>
                  </a:tcPr>
                </a:tc>
                <a:extLst>
                  <a:ext uri="{0D108BD9-81ED-4DB2-BD59-A6C34878D82A}">
                    <a16:rowId xmlns:a16="http://schemas.microsoft.com/office/drawing/2014/main" val="3414588562"/>
                  </a:ext>
                </a:extLst>
              </a:tr>
              <a:tr h="218122">
                <a:tc>
                  <a:txBody>
                    <a:bodyPr/>
                    <a:lstStyle/>
                    <a:p>
                      <a:pPr algn="l" fontAlgn="b">
                        <a:buNone/>
                      </a:pPr>
                      <a:r>
                        <a:rPr lang="en-ZA" sz="1200" b="0" i="0" u="none" strike="noStrike">
                          <a:solidFill>
                            <a:srgbClr val="000000"/>
                          </a:solidFill>
                          <a:effectLst/>
                          <a:latin typeface="Aptos Narrow" panose="020B0004020202020204" pitchFamily="34" charset="0"/>
                        </a:rPr>
                        <a:t>Substance Abuse</a:t>
                      </a:r>
                    </a:p>
                  </a:txBody>
                  <a:tcPr marL="7062" marR="7062" marT="7062" marB="0" anchor="b">
                    <a:lnL w="6350" cap="flat" cmpd="sng" algn="ctr">
                      <a:solidFill>
                        <a:srgbClr val="A02B93"/>
                      </a:solidFill>
                      <a:prstDash val="solid"/>
                      <a:round/>
                      <a:headEnd type="none" w="med" len="med"/>
                      <a:tailEnd type="none" w="med" len="med"/>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2F2F2">
                        <a:alpha val="70000"/>
                      </a:srgbClr>
                    </a:solidFill>
                  </a:tcPr>
                </a:tc>
                <a:tc>
                  <a:txBody>
                    <a:bodyPr/>
                    <a:lstStyle/>
                    <a:p>
                      <a:pPr algn="r" fontAlgn="b">
                        <a:buNone/>
                      </a:pPr>
                      <a:r>
                        <a:rPr lang="en-ZA" sz="1200" b="0" i="0" u="none" strike="noStrike">
                          <a:solidFill>
                            <a:srgbClr val="000000"/>
                          </a:solidFill>
                          <a:effectLst/>
                          <a:latin typeface="Aptos Narrow" panose="020B0004020202020204" pitchFamily="34" charset="0"/>
                        </a:rPr>
                        <a:t>1</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FFFFFF">
                        <a:alpha val="70000"/>
                      </a:srgbClr>
                    </a:solidFill>
                  </a:tcPr>
                </a:tc>
                <a:tc>
                  <a:txBody>
                    <a:bodyPr/>
                    <a:lstStyle/>
                    <a:p>
                      <a:pPr algn="r" fontAlgn="b">
                        <a:buNone/>
                      </a:pPr>
                      <a:r>
                        <a:rPr lang="en-ZA" sz="1200" b="0" i="0" u="none" strike="noStrike">
                          <a:solidFill>
                            <a:srgbClr val="000000"/>
                          </a:solidFill>
                          <a:effectLst/>
                          <a:latin typeface="Aptos Narrow" panose="020B0004020202020204" pitchFamily="34" charset="0"/>
                        </a:rPr>
                        <a:t>87</a:t>
                      </a:r>
                    </a:p>
                  </a:txBody>
                  <a:tcPr marL="7062" marR="7062" marT="7062" marB="0" anchor="b">
                    <a:lnL>
                      <a:noFill/>
                    </a:lnL>
                    <a:lnR>
                      <a:noFill/>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EDC8EA">
                        <a:alpha val="70000"/>
                      </a:srgbClr>
                    </a:solidFill>
                  </a:tcPr>
                </a:tc>
                <a:tc>
                  <a:txBody>
                    <a:bodyPr/>
                    <a:lstStyle/>
                    <a:p>
                      <a:pPr algn="r" fontAlgn="b">
                        <a:buNone/>
                      </a:pPr>
                      <a:r>
                        <a:rPr lang="en-ZA" sz="1200" b="0" i="0" u="none" strike="noStrike" dirty="0">
                          <a:solidFill>
                            <a:srgbClr val="000000"/>
                          </a:solidFill>
                          <a:effectLst/>
                          <a:latin typeface="Aptos Narrow" panose="020B0004020202020204" pitchFamily="34" charset="0"/>
                        </a:rPr>
                        <a:t>88</a:t>
                      </a:r>
                    </a:p>
                  </a:txBody>
                  <a:tcPr marL="7062" marR="7062" marT="7062" marB="0" anchor="b">
                    <a:lnL>
                      <a:noFill/>
                    </a:lnL>
                    <a:lnR w="6350" cap="flat" cmpd="sng" algn="ctr">
                      <a:solidFill>
                        <a:srgbClr val="A02B93"/>
                      </a:solidFill>
                      <a:prstDash val="solid"/>
                      <a:round/>
                      <a:headEnd type="none" w="med" len="med"/>
                      <a:tailEnd type="none" w="med" len="med"/>
                    </a:lnR>
                    <a:lnT w="6350" cap="flat" cmpd="sng" algn="ctr">
                      <a:solidFill>
                        <a:srgbClr val="A02B93"/>
                      </a:solidFill>
                      <a:prstDash val="solid"/>
                      <a:round/>
                      <a:headEnd type="none" w="med" len="med"/>
                      <a:tailEnd type="none" w="med" len="med"/>
                    </a:lnT>
                    <a:lnB w="6350" cap="flat" cmpd="sng" algn="ctr">
                      <a:solidFill>
                        <a:srgbClr val="A02B93"/>
                      </a:solidFill>
                      <a:prstDash val="solid"/>
                      <a:round/>
                      <a:headEnd type="none" w="med" len="med"/>
                      <a:tailEnd type="none" w="med" len="med"/>
                    </a:lnB>
                    <a:solidFill>
                      <a:srgbClr val="EDC8EA">
                        <a:alpha val="70000"/>
                      </a:srgbClr>
                    </a:solidFill>
                  </a:tcPr>
                </a:tc>
                <a:extLst>
                  <a:ext uri="{0D108BD9-81ED-4DB2-BD59-A6C34878D82A}">
                    <a16:rowId xmlns:a16="http://schemas.microsoft.com/office/drawing/2014/main" val="3283619747"/>
                  </a:ext>
                </a:extLst>
              </a:tr>
            </a:tbl>
          </a:graphicData>
        </a:graphic>
      </p:graphicFrame>
      <p:sp>
        <p:nvSpPr>
          <p:cNvPr id="2" name="Footer Placeholder 1">
            <a:extLst>
              <a:ext uri="{FF2B5EF4-FFF2-40B4-BE49-F238E27FC236}">
                <a16:creationId xmlns:a16="http://schemas.microsoft.com/office/drawing/2014/main" id="{7C0822FC-5F1B-7D58-B2E1-FE8C18C74B65}"/>
              </a:ext>
            </a:extLst>
          </p:cNvPr>
          <p:cNvSpPr>
            <a:spLocks noGrp="1"/>
          </p:cNvSpPr>
          <p:nvPr>
            <p:ph type="ftr" sz="quarter" idx="11"/>
          </p:nvPr>
        </p:nvSpPr>
        <p:spPr>
          <a:xfrm flipH="1">
            <a:off x="3327991" y="6400800"/>
            <a:ext cx="710609" cy="320675"/>
          </a:xfrm>
        </p:spPr>
        <p:txBody>
          <a:bodyPr/>
          <a:lstStyle/>
          <a:p>
            <a:r>
              <a:rPr lang="en-US" sz="1800" dirty="0"/>
              <a:t>12</a:t>
            </a:r>
          </a:p>
        </p:txBody>
      </p:sp>
    </p:spTree>
    <p:extLst>
      <p:ext uri="{BB962C8B-B14F-4D97-AF65-F5344CB8AC3E}">
        <p14:creationId xmlns:p14="http://schemas.microsoft.com/office/powerpoint/2010/main" val="371792253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6A3E-2DAD-634B-3E6F-2F903FEF02C4}"/>
              </a:ext>
            </a:extLst>
          </p:cNvPr>
          <p:cNvSpPr>
            <a:spLocks noGrp="1"/>
          </p:cNvSpPr>
          <p:nvPr>
            <p:ph type="title"/>
          </p:nvPr>
        </p:nvSpPr>
        <p:spPr>
          <a:xfrm>
            <a:off x="0" y="0"/>
            <a:ext cx="12025421" cy="538642"/>
          </a:xfrm>
        </p:spPr>
        <p:txBody>
          <a:bodyPr>
            <a:noAutofit/>
          </a:bodyPr>
          <a:lstStyle/>
          <a:p>
            <a:r>
              <a:rPr lang="en-US" sz="3600" b="1" dirty="0"/>
              <a:t>KEY FOCUS AREAS: Capacity – Learning Org. Theory</a:t>
            </a:r>
            <a:endParaRPr lang="en-ZA" sz="3600" b="1" dirty="0"/>
          </a:p>
        </p:txBody>
      </p:sp>
      <p:graphicFrame>
        <p:nvGraphicFramePr>
          <p:cNvPr id="5" name="Content Placeholder 2">
            <a:extLst>
              <a:ext uri="{FF2B5EF4-FFF2-40B4-BE49-F238E27FC236}">
                <a16:creationId xmlns:a16="http://schemas.microsoft.com/office/drawing/2014/main" id="{45EE2198-3002-F9EA-DC07-CE2C442D4123}"/>
              </a:ext>
            </a:extLst>
          </p:cNvPr>
          <p:cNvGraphicFramePr>
            <a:graphicFrameLocks noGrp="1"/>
          </p:cNvGraphicFramePr>
          <p:nvPr>
            <p:ph idx="1"/>
            <p:extLst>
              <p:ext uri="{D42A27DB-BD31-4B8C-83A1-F6EECF244321}">
                <p14:modId xmlns:p14="http://schemas.microsoft.com/office/powerpoint/2010/main" val="906202613"/>
              </p:ext>
            </p:extLst>
          </p:nvPr>
        </p:nvGraphicFramePr>
        <p:xfrm>
          <a:off x="233915" y="723331"/>
          <a:ext cx="11791507" cy="5453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238A8D24-E16C-CB0C-6E59-21F3C57CADBC}"/>
              </a:ext>
            </a:extLst>
          </p:cNvPr>
          <p:cNvSpPr>
            <a:spLocks noGrp="1"/>
          </p:cNvSpPr>
          <p:nvPr>
            <p:ph type="ftr" sz="quarter" idx="11"/>
          </p:nvPr>
        </p:nvSpPr>
        <p:spPr>
          <a:xfrm>
            <a:off x="2977116" y="6361652"/>
            <a:ext cx="659219" cy="368757"/>
          </a:xfrm>
        </p:spPr>
        <p:txBody>
          <a:bodyPr/>
          <a:lstStyle/>
          <a:p>
            <a:r>
              <a:rPr lang="en-US" sz="1800" dirty="0"/>
              <a:t>13</a:t>
            </a:r>
          </a:p>
        </p:txBody>
      </p:sp>
    </p:spTree>
    <p:extLst>
      <p:ext uri="{BB962C8B-B14F-4D97-AF65-F5344CB8AC3E}">
        <p14:creationId xmlns:p14="http://schemas.microsoft.com/office/powerpoint/2010/main" val="3014359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4B22B-962F-36EE-69B9-9B5D95B79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08AED-3690-515C-199A-8D2955C99063}"/>
              </a:ext>
            </a:extLst>
          </p:cNvPr>
          <p:cNvSpPr>
            <a:spLocks noGrp="1"/>
          </p:cNvSpPr>
          <p:nvPr>
            <p:ph type="title"/>
          </p:nvPr>
        </p:nvSpPr>
        <p:spPr>
          <a:xfrm>
            <a:off x="150125" y="78047"/>
            <a:ext cx="11203675" cy="496111"/>
          </a:xfrm>
        </p:spPr>
        <p:txBody>
          <a:bodyPr>
            <a:normAutofit fontScale="90000"/>
          </a:bodyPr>
          <a:lstStyle/>
          <a:p>
            <a:r>
              <a:rPr lang="en-US" b="1" dirty="0"/>
              <a:t>KEY FOCUS AREAS: Ethics</a:t>
            </a:r>
            <a:endParaRPr lang="en-ZA" b="1" dirty="0"/>
          </a:p>
        </p:txBody>
      </p:sp>
      <p:graphicFrame>
        <p:nvGraphicFramePr>
          <p:cNvPr id="5" name="Content Placeholder 2">
            <a:extLst>
              <a:ext uri="{FF2B5EF4-FFF2-40B4-BE49-F238E27FC236}">
                <a16:creationId xmlns:a16="http://schemas.microsoft.com/office/drawing/2014/main" id="{95D30D78-9976-E3D8-F159-00245FDD8EC4}"/>
              </a:ext>
            </a:extLst>
          </p:cNvPr>
          <p:cNvGraphicFramePr>
            <a:graphicFrameLocks noGrp="1"/>
          </p:cNvGraphicFramePr>
          <p:nvPr>
            <p:ph idx="1"/>
            <p:extLst>
              <p:ext uri="{D42A27DB-BD31-4B8C-83A1-F6EECF244321}">
                <p14:modId xmlns:p14="http://schemas.microsoft.com/office/powerpoint/2010/main" val="3233344226"/>
              </p:ext>
            </p:extLst>
          </p:nvPr>
        </p:nvGraphicFramePr>
        <p:xfrm>
          <a:off x="150125" y="574158"/>
          <a:ext cx="11818962" cy="5226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7FFC778-5EFD-5CCA-DBE3-A2415659FEE2}"/>
              </a:ext>
            </a:extLst>
          </p:cNvPr>
          <p:cNvSpPr>
            <a:spLocks noGrp="1"/>
          </p:cNvSpPr>
          <p:nvPr>
            <p:ph type="ftr" sz="quarter" idx="11"/>
          </p:nvPr>
        </p:nvSpPr>
        <p:spPr>
          <a:xfrm flipH="1">
            <a:off x="3327991" y="6283842"/>
            <a:ext cx="710609" cy="437633"/>
          </a:xfrm>
        </p:spPr>
        <p:txBody>
          <a:bodyPr/>
          <a:lstStyle/>
          <a:p>
            <a:r>
              <a:rPr lang="en-US" sz="1800" dirty="0"/>
              <a:t>14</a:t>
            </a:r>
          </a:p>
        </p:txBody>
      </p:sp>
    </p:spTree>
    <p:extLst>
      <p:ext uri="{BB962C8B-B14F-4D97-AF65-F5344CB8AC3E}">
        <p14:creationId xmlns:p14="http://schemas.microsoft.com/office/powerpoint/2010/main" val="4172783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4E061-3FE6-BF75-6AFA-A48A031CA7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3AB34-5DD6-3FDC-102D-D2E9F9F9BA9E}"/>
              </a:ext>
            </a:extLst>
          </p:cNvPr>
          <p:cNvSpPr>
            <a:spLocks noGrp="1"/>
          </p:cNvSpPr>
          <p:nvPr>
            <p:ph type="title"/>
          </p:nvPr>
        </p:nvSpPr>
        <p:spPr>
          <a:xfrm>
            <a:off x="191386" y="99312"/>
            <a:ext cx="11162414" cy="581725"/>
          </a:xfrm>
        </p:spPr>
        <p:txBody>
          <a:bodyPr>
            <a:normAutofit fontScale="90000"/>
          </a:bodyPr>
          <a:lstStyle/>
          <a:p>
            <a:r>
              <a:rPr lang="en-US" b="1" dirty="0"/>
              <a:t>CONCLUSION</a:t>
            </a:r>
            <a:endParaRPr lang="en-ZA" b="1" dirty="0"/>
          </a:p>
        </p:txBody>
      </p:sp>
      <p:graphicFrame>
        <p:nvGraphicFramePr>
          <p:cNvPr id="5" name="Content Placeholder 2">
            <a:extLst>
              <a:ext uri="{FF2B5EF4-FFF2-40B4-BE49-F238E27FC236}">
                <a16:creationId xmlns:a16="http://schemas.microsoft.com/office/drawing/2014/main" id="{38AF0DDD-9667-EBE2-4C03-712165A514F9}"/>
              </a:ext>
            </a:extLst>
          </p:cNvPr>
          <p:cNvGraphicFramePr>
            <a:graphicFrameLocks noGrp="1"/>
          </p:cNvGraphicFramePr>
          <p:nvPr>
            <p:ph idx="1"/>
            <p:extLst>
              <p:ext uri="{D42A27DB-BD31-4B8C-83A1-F6EECF244321}">
                <p14:modId xmlns:p14="http://schemas.microsoft.com/office/powerpoint/2010/main" val="3001307443"/>
              </p:ext>
            </p:extLst>
          </p:nvPr>
        </p:nvGraphicFramePr>
        <p:xfrm>
          <a:off x="191385" y="765544"/>
          <a:ext cx="11759609" cy="496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4B468788-C8B2-8965-ECA3-99DE6E42A579}"/>
              </a:ext>
            </a:extLst>
          </p:cNvPr>
          <p:cNvSpPr>
            <a:spLocks noGrp="1"/>
          </p:cNvSpPr>
          <p:nvPr>
            <p:ph type="ftr" sz="quarter" idx="11"/>
          </p:nvPr>
        </p:nvSpPr>
        <p:spPr>
          <a:xfrm flipH="1">
            <a:off x="3413051" y="6326372"/>
            <a:ext cx="625549" cy="395103"/>
          </a:xfrm>
        </p:spPr>
        <p:txBody>
          <a:bodyPr/>
          <a:lstStyle/>
          <a:p>
            <a:r>
              <a:rPr lang="en-US" sz="1800" dirty="0"/>
              <a:t>15</a:t>
            </a:r>
          </a:p>
        </p:txBody>
      </p:sp>
    </p:spTree>
    <p:extLst>
      <p:ext uri="{BB962C8B-B14F-4D97-AF65-F5344CB8AC3E}">
        <p14:creationId xmlns:p14="http://schemas.microsoft.com/office/powerpoint/2010/main" val="1059170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EE015-B0A6-07F4-465B-A7F166744B36}"/>
              </a:ext>
            </a:extLst>
          </p:cNvPr>
          <p:cNvSpPr>
            <a:spLocks noGrp="1"/>
          </p:cNvSpPr>
          <p:nvPr>
            <p:ph type="title"/>
          </p:nvPr>
        </p:nvSpPr>
        <p:spPr>
          <a:xfrm>
            <a:off x="757423" y="723015"/>
            <a:ext cx="4814038" cy="3732028"/>
          </a:xfrm>
        </p:spPr>
        <p:txBody>
          <a:bodyPr>
            <a:normAutofit fontScale="90000"/>
          </a:bodyPr>
          <a:lstStyle/>
          <a:p>
            <a:pPr algn="ctr"/>
            <a:r>
              <a:rPr lang="en-US" sz="3100" dirty="0"/>
              <a:t>The GBVCC confirms that </a:t>
            </a:r>
            <a:r>
              <a:rPr lang="en-US" sz="3100" b="1" dirty="0"/>
              <a:t>social work in the digital age is not diminished but amplified</a:t>
            </a:r>
            <a:r>
              <a:rPr lang="en-US" sz="3100" dirty="0"/>
              <a:t> — technology enhances professional values, extends reach, and strengthens trust between citizens and the state.</a:t>
            </a:r>
            <a:endParaRPr lang="en-ZA" dirty="0"/>
          </a:p>
        </p:txBody>
      </p:sp>
      <p:sp>
        <p:nvSpPr>
          <p:cNvPr id="3" name="Text Placeholder 2">
            <a:extLst>
              <a:ext uri="{FF2B5EF4-FFF2-40B4-BE49-F238E27FC236}">
                <a16:creationId xmlns:a16="http://schemas.microsoft.com/office/drawing/2014/main" id="{2F4EDE54-1D38-0B15-42EB-E151BD78E563}"/>
              </a:ext>
            </a:extLst>
          </p:cNvPr>
          <p:cNvSpPr>
            <a:spLocks noGrp="1"/>
          </p:cNvSpPr>
          <p:nvPr>
            <p:ph type="body" idx="1"/>
          </p:nvPr>
        </p:nvSpPr>
        <p:spPr>
          <a:xfrm>
            <a:off x="838200" y="4455043"/>
            <a:ext cx="10515600" cy="946298"/>
          </a:xfrm>
        </p:spPr>
        <p:txBody>
          <a:bodyPr>
            <a:normAutofit/>
          </a:bodyPr>
          <a:lstStyle/>
          <a:p>
            <a:pPr algn="ctr"/>
            <a:r>
              <a:rPr lang="en-US" sz="4400" b="1" dirty="0">
                <a:solidFill>
                  <a:schemeClr val="tx1"/>
                </a:solidFill>
              </a:rPr>
              <a:t>THANK YOU!</a:t>
            </a:r>
            <a:endParaRPr lang="en-ZA" sz="4400" b="1" dirty="0">
              <a:solidFill>
                <a:schemeClr val="tx1"/>
              </a:solidFill>
            </a:endParaRPr>
          </a:p>
        </p:txBody>
      </p:sp>
      <p:sp>
        <p:nvSpPr>
          <p:cNvPr id="4" name="Footer Placeholder 3">
            <a:extLst>
              <a:ext uri="{FF2B5EF4-FFF2-40B4-BE49-F238E27FC236}">
                <a16:creationId xmlns:a16="http://schemas.microsoft.com/office/drawing/2014/main" id="{05DC8EDD-DFA5-46EE-6F1E-13B363370940}"/>
              </a:ext>
            </a:extLst>
          </p:cNvPr>
          <p:cNvSpPr>
            <a:spLocks noGrp="1"/>
          </p:cNvSpPr>
          <p:nvPr>
            <p:ph type="ftr" sz="quarter" idx="11"/>
          </p:nvPr>
        </p:nvSpPr>
        <p:spPr>
          <a:xfrm flipH="1">
            <a:off x="3498112" y="6262578"/>
            <a:ext cx="540488" cy="458898"/>
          </a:xfrm>
        </p:spPr>
        <p:txBody>
          <a:bodyPr/>
          <a:lstStyle/>
          <a:p>
            <a:r>
              <a:rPr lang="en-US" sz="1800" dirty="0"/>
              <a:t>16</a:t>
            </a:r>
          </a:p>
        </p:txBody>
      </p:sp>
      <p:pic>
        <p:nvPicPr>
          <p:cNvPr id="5" name="Picture 4">
            <a:extLst>
              <a:ext uri="{FF2B5EF4-FFF2-40B4-BE49-F238E27FC236}">
                <a16:creationId xmlns:a16="http://schemas.microsoft.com/office/drawing/2014/main" id="{5952EB54-036E-521B-82D7-3415DC28527F}"/>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198781" y="606056"/>
            <a:ext cx="5877287" cy="3848986"/>
          </a:xfrm>
          <a:prstGeom prst="rect">
            <a:avLst/>
          </a:prstGeom>
          <a:noFill/>
          <a:ln>
            <a:noFill/>
          </a:ln>
        </p:spPr>
      </p:pic>
    </p:spTree>
    <p:extLst>
      <p:ext uri="{BB962C8B-B14F-4D97-AF65-F5344CB8AC3E}">
        <p14:creationId xmlns:p14="http://schemas.microsoft.com/office/powerpoint/2010/main" val="3930805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54A58-0441-7434-4828-3B528F692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173C6-8FB0-B01F-6731-78D693E0810C}"/>
              </a:ext>
            </a:extLst>
          </p:cNvPr>
          <p:cNvSpPr>
            <a:spLocks noGrp="1"/>
          </p:cNvSpPr>
          <p:nvPr>
            <p:ph type="title"/>
          </p:nvPr>
        </p:nvSpPr>
        <p:spPr>
          <a:xfrm>
            <a:off x="361507" y="0"/>
            <a:ext cx="10992293" cy="723331"/>
          </a:xfrm>
        </p:spPr>
        <p:txBody>
          <a:bodyPr>
            <a:normAutofit/>
          </a:bodyPr>
          <a:lstStyle/>
          <a:p>
            <a:r>
              <a:rPr lang="en-US" b="1" dirty="0"/>
              <a:t>PURPOSE</a:t>
            </a:r>
            <a:endParaRPr lang="en-ZA" b="1" dirty="0"/>
          </a:p>
        </p:txBody>
      </p:sp>
      <p:sp>
        <p:nvSpPr>
          <p:cNvPr id="3" name="Content Placeholder 2">
            <a:extLst>
              <a:ext uri="{FF2B5EF4-FFF2-40B4-BE49-F238E27FC236}">
                <a16:creationId xmlns:a16="http://schemas.microsoft.com/office/drawing/2014/main" id="{22860B09-B519-C0FB-673B-4253E5B0F0BA}"/>
              </a:ext>
            </a:extLst>
          </p:cNvPr>
          <p:cNvSpPr>
            <a:spLocks noGrp="1"/>
          </p:cNvSpPr>
          <p:nvPr>
            <p:ph idx="1"/>
          </p:nvPr>
        </p:nvSpPr>
        <p:spPr>
          <a:xfrm>
            <a:off x="361507" y="1636937"/>
            <a:ext cx="11536326" cy="2669249"/>
          </a:xfrm>
        </p:spPr>
        <p:txBody>
          <a:bodyPr/>
          <a:lstStyle/>
          <a:p>
            <a:pPr marL="0" lvl="0" indent="0" algn="just">
              <a:buNone/>
            </a:pPr>
            <a:r>
              <a:rPr lang="en-US" dirty="0"/>
              <a:t>The aim of this presentation is to showcase how the Gender-Based Violence Command Centre (GBVCC) demonstrates the role of digital tools in strengthening social work practice, as a model developed by the National Department of Social Development to </a:t>
            </a:r>
            <a:r>
              <a:rPr lang="en-US" b="1" dirty="0"/>
              <a:t>curb</a:t>
            </a:r>
            <a:r>
              <a:rPr lang="en-US" dirty="0"/>
              <a:t>, </a:t>
            </a:r>
            <a:r>
              <a:rPr lang="en-US" b="1" dirty="0"/>
              <a:t>prevent</a:t>
            </a:r>
            <a:r>
              <a:rPr lang="en-US" dirty="0"/>
              <a:t>, and </a:t>
            </a:r>
            <a:r>
              <a:rPr lang="en-US" b="1" dirty="0"/>
              <a:t>respond</a:t>
            </a:r>
            <a:r>
              <a:rPr lang="en-US" dirty="0"/>
              <a:t> to the scourge of gender-based violence in South Africa.</a:t>
            </a:r>
            <a:endParaRPr lang="en-ZA" dirty="0"/>
          </a:p>
          <a:p>
            <a:pPr marL="0" indent="0">
              <a:buNone/>
            </a:pPr>
            <a:endParaRPr lang="en-ZA" dirty="0"/>
          </a:p>
        </p:txBody>
      </p:sp>
      <p:sp>
        <p:nvSpPr>
          <p:cNvPr id="4" name="Footer Placeholder 3">
            <a:extLst>
              <a:ext uri="{FF2B5EF4-FFF2-40B4-BE49-F238E27FC236}">
                <a16:creationId xmlns:a16="http://schemas.microsoft.com/office/drawing/2014/main" id="{5B0AD27A-49BB-DE95-8FC8-24E631455444}"/>
              </a:ext>
            </a:extLst>
          </p:cNvPr>
          <p:cNvSpPr>
            <a:spLocks noGrp="1"/>
          </p:cNvSpPr>
          <p:nvPr>
            <p:ph type="ftr" sz="quarter" idx="11"/>
          </p:nvPr>
        </p:nvSpPr>
        <p:spPr>
          <a:xfrm>
            <a:off x="4038600" y="6356351"/>
            <a:ext cx="490870" cy="352794"/>
          </a:xfrm>
        </p:spPr>
        <p:txBody>
          <a:bodyPr/>
          <a:lstStyle/>
          <a:p>
            <a:r>
              <a:rPr lang="en-US" sz="1800" dirty="0"/>
              <a:t>1</a:t>
            </a:r>
          </a:p>
        </p:txBody>
      </p:sp>
    </p:spTree>
    <p:extLst>
      <p:ext uri="{BB962C8B-B14F-4D97-AF65-F5344CB8AC3E}">
        <p14:creationId xmlns:p14="http://schemas.microsoft.com/office/powerpoint/2010/main" val="1602789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2DD5D-FF88-3D3F-31E3-9F7D4C7A8CD3}"/>
              </a:ext>
            </a:extLst>
          </p:cNvPr>
          <p:cNvSpPr>
            <a:spLocks noGrp="1"/>
          </p:cNvSpPr>
          <p:nvPr>
            <p:ph type="title"/>
          </p:nvPr>
        </p:nvSpPr>
        <p:spPr>
          <a:xfrm>
            <a:off x="838200" y="36069"/>
            <a:ext cx="10515600" cy="644968"/>
          </a:xfrm>
        </p:spPr>
        <p:txBody>
          <a:bodyPr>
            <a:normAutofit fontScale="90000"/>
          </a:bodyPr>
          <a:lstStyle/>
          <a:p>
            <a:r>
              <a:rPr lang="en-US" b="1"/>
              <a:t>GENDER BASED VIOLENCE IN SA</a:t>
            </a:r>
            <a:endParaRPr lang="en-ZA" b="1" dirty="0"/>
          </a:p>
        </p:txBody>
      </p:sp>
      <p:graphicFrame>
        <p:nvGraphicFramePr>
          <p:cNvPr id="26" name="Content Placeholder 2">
            <a:extLst>
              <a:ext uri="{FF2B5EF4-FFF2-40B4-BE49-F238E27FC236}">
                <a16:creationId xmlns:a16="http://schemas.microsoft.com/office/drawing/2014/main" id="{1581F107-CD2D-5DAE-62EE-323B667473B8}"/>
              </a:ext>
            </a:extLst>
          </p:cNvPr>
          <p:cNvGraphicFramePr>
            <a:graphicFrameLocks noGrp="1"/>
          </p:cNvGraphicFramePr>
          <p:nvPr>
            <p:ph idx="1"/>
            <p:extLst>
              <p:ext uri="{D42A27DB-BD31-4B8C-83A1-F6EECF244321}">
                <p14:modId xmlns:p14="http://schemas.microsoft.com/office/powerpoint/2010/main" val="2180627157"/>
              </p:ext>
            </p:extLst>
          </p:nvPr>
        </p:nvGraphicFramePr>
        <p:xfrm>
          <a:off x="287079" y="1177039"/>
          <a:ext cx="1166391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98033650-F31F-A5EB-B1BA-9C2DF1E3EAE9}"/>
              </a:ext>
            </a:extLst>
          </p:cNvPr>
          <p:cNvSpPr>
            <a:spLocks noGrp="1"/>
          </p:cNvSpPr>
          <p:nvPr>
            <p:ph type="ftr" sz="quarter" idx="11"/>
          </p:nvPr>
        </p:nvSpPr>
        <p:spPr>
          <a:xfrm flipH="1">
            <a:off x="3327991" y="6356350"/>
            <a:ext cx="710609" cy="331529"/>
          </a:xfrm>
        </p:spPr>
        <p:txBody>
          <a:bodyPr/>
          <a:lstStyle/>
          <a:p>
            <a:r>
              <a:rPr lang="en-US" sz="1800" dirty="0"/>
              <a:t>2</a:t>
            </a:r>
          </a:p>
        </p:txBody>
      </p:sp>
    </p:spTree>
    <p:extLst>
      <p:ext uri="{BB962C8B-B14F-4D97-AF65-F5344CB8AC3E}">
        <p14:creationId xmlns:p14="http://schemas.microsoft.com/office/powerpoint/2010/main" val="314761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05075-05D2-9828-13EE-5F007B1242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5C1386-3CCC-7DD6-98C5-01C044CEA22F}"/>
              </a:ext>
            </a:extLst>
          </p:cNvPr>
          <p:cNvSpPr>
            <a:spLocks noGrp="1"/>
          </p:cNvSpPr>
          <p:nvPr>
            <p:ph type="title"/>
          </p:nvPr>
        </p:nvSpPr>
        <p:spPr>
          <a:xfrm>
            <a:off x="518615" y="0"/>
            <a:ext cx="10835185" cy="719633"/>
          </a:xfrm>
        </p:spPr>
        <p:txBody>
          <a:bodyPr/>
          <a:lstStyle/>
          <a:p>
            <a:r>
              <a:rPr lang="en-US" b="1" dirty="0"/>
              <a:t>INTRODUCTION</a:t>
            </a:r>
            <a:endParaRPr lang="en-ZA" b="1" dirty="0"/>
          </a:p>
        </p:txBody>
      </p:sp>
      <p:sp>
        <p:nvSpPr>
          <p:cNvPr id="3" name="Content Placeholder 2">
            <a:extLst>
              <a:ext uri="{FF2B5EF4-FFF2-40B4-BE49-F238E27FC236}">
                <a16:creationId xmlns:a16="http://schemas.microsoft.com/office/drawing/2014/main" id="{0CD7455D-1E1F-B71C-DCC5-751557E89EC9}"/>
              </a:ext>
            </a:extLst>
          </p:cNvPr>
          <p:cNvSpPr>
            <a:spLocks noGrp="1"/>
          </p:cNvSpPr>
          <p:nvPr>
            <p:ph idx="1"/>
          </p:nvPr>
        </p:nvSpPr>
        <p:spPr>
          <a:xfrm>
            <a:off x="233916" y="1612973"/>
            <a:ext cx="11119884" cy="4351338"/>
          </a:xfrm>
        </p:spPr>
        <p:txBody>
          <a:bodyPr>
            <a:normAutofit/>
          </a:bodyPr>
          <a:lstStyle/>
          <a:p>
            <a:pPr marL="0" indent="0" algn="just">
              <a:buNone/>
            </a:pPr>
            <a:r>
              <a:rPr lang="en-US" dirty="0"/>
              <a:t>Social work as a profession has historically relied on face-to-face interactions, counselling, and community-based interventions. However, as society evolves in the digital age, so too must the tools and approaches of social work. Technology has opened new possibilities for providing timely, accessible, and responsive services—particularly for vulnerable groups in crisis.</a:t>
            </a:r>
          </a:p>
          <a:p>
            <a:pPr marL="0" indent="0" algn="just">
              <a:buNone/>
            </a:pPr>
            <a:endParaRPr lang="en-US" dirty="0"/>
          </a:p>
          <a:p>
            <a:pPr marL="0" lvl="0" indent="0" algn="just">
              <a:lnSpc>
                <a:spcPct val="107000"/>
              </a:lnSpc>
              <a:spcAft>
                <a:spcPts val="800"/>
              </a:spcAft>
              <a:buSzPts val="1000"/>
              <a:buNone/>
              <a:tabLst>
                <a:tab pos="457200" algn="l"/>
              </a:tabLst>
            </a:pPr>
            <a:endParaRPr lang="en-ZA" dirty="0"/>
          </a:p>
        </p:txBody>
      </p:sp>
      <p:sp>
        <p:nvSpPr>
          <p:cNvPr id="4" name="Footer Placeholder 3">
            <a:extLst>
              <a:ext uri="{FF2B5EF4-FFF2-40B4-BE49-F238E27FC236}">
                <a16:creationId xmlns:a16="http://schemas.microsoft.com/office/drawing/2014/main" id="{390FB3BC-4B7B-FDF3-687C-9713D7FBA04C}"/>
              </a:ext>
            </a:extLst>
          </p:cNvPr>
          <p:cNvSpPr>
            <a:spLocks noGrp="1"/>
          </p:cNvSpPr>
          <p:nvPr>
            <p:ph type="ftr" sz="quarter" idx="11"/>
          </p:nvPr>
        </p:nvSpPr>
        <p:spPr>
          <a:xfrm>
            <a:off x="3391786" y="6166885"/>
            <a:ext cx="499730" cy="489096"/>
          </a:xfrm>
        </p:spPr>
        <p:txBody>
          <a:bodyPr/>
          <a:lstStyle/>
          <a:p>
            <a:r>
              <a:rPr lang="en-US" sz="1800" dirty="0"/>
              <a:t>3</a:t>
            </a:r>
          </a:p>
        </p:txBody>
      </p:sp>
    </p:spTree>
    <p:extLst>
      <p:ext uri="{BB962C8B-B14F-4D97-AF65-F5344CB8AC3E}">
        <p14:creationId xmlns:p14="http://schemas.microsoft.com/office/powerpoint/2010/main" val="975994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17AA-DB43-78CC-2C23-80F252D3863F}"/>
              </a:ext>
            </a:extLst>
          </p:cNvPr>
          <p:cNvSpPr>
            <a:spLocks noGrp="1"/>
          </p:cNvSpPr>
          <p:nvPr>
            <p:ph type="title"/>
          </p:nvPr>
        </p:nvSpPr>
        <p:spPr>
          <a:xfrm>
            <a:off x="838200" y="1"/>
            <a:ext cx="10515600" cy="681036"/>
          </a:xfrm>
        </p:spPr>
        <p:txBody>
          <a:bodyPr>
            <a:normAutofit fontScale="90000"/>
          </a:bodyPr>
          <a:lstStyle/>
          <a:p>
            <a:br>
              <a:rPr lang="en-US" b="1" dirty="0"/>
            </a:br>
            <a:r>
              <a:rPr lang="en-US" b="1" dirty="0"/>
              <a:t>GBVCC as a Case Study</a:t>
            </a:r>
            <a:br>
              <a:rPr lang="en-US" b="1" dirty="0"/>
            </a:br>
            <a:endParaRPr lang="en-ZA" dirty="0"/>
          </a:p>
        </p:txBody>
      </p:sp>
      <p:graphicFrame>
        <p:nvGraphicFramePr>
          <p:cNvPr id="5" name="Content Placeholder 2">
            <a:extLst>
              <a:ext uri="{FF2B5EF4-FFF2-40B4-BE49-F238E27FC236}">
                <a16:creationId xmlns:a16="http://schemas.microsoft.com/office/drawing/2014/main" id="{90BCC206-E3FA-1730-E220-0B5EEC5F5E1A}"/>
              </a:ext>
            </a:extLst>
          </p:cNvPr>
          <p:cNvGraphicFramePr>
            <a:graphicFrameLocks noGrp="1"/>
          </p:cNvGraphicFramePr>
          <p:nvPr>
            <p:ph idx="1"/>
            <p:extLst>
              <p:ext uri="{D42A27DB-BD31-4B8C-83A1-F6EECF244321}">
                <p14:modId xmlns:p14="http://schemas.microsoft.com/office/powerpoint/2010/main" val="2408993246"/>
              </p:ext>
            </p:extLst>
          </p:nvPr>
        </p:nvGraphicFramePr>
        <p:xfrm>
          <a:off x="191385" y="504967"/>
          <a:ext cx="11736757" cy="5459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91F5A40C-44A6-4BBC-8518-0AC17004AB15}"/>
              </a:ext>
            </a:extLst>
          </p:cNvPr>
          <p:cNvSpPr>
            <a:spLocks noGrp="1"/>
          </p:cNvSpPr>
          <p:nvPr>
            <p:ph type="ftr" sz="quarter" idx="11"/>
          </p:nvPr>
        </p:nvSpPr>
        <p:spPr>
          <a:xfrm flipH="1">
            <a:off x="3359888" y="6353034"/>
            <a:ext cx="678712" cy="368442"/>
          </a:xfrm>
        </p:spPr>
        <p:txBody>
          <a:bodyPr/>
          <a:lstStyle/>
          <a:p>
            <a:r>
              <a:rPr lang="en-US" sz="1800" dirty="0"/>
              <a:t>4</a:t>
            </a:r>
          </a:p>
        </p:txBody>
      </p:sp>
    </p:spTree>
    <p:extLst>
      <p:ext uri="{BB962C8B-B14F-4D97-AF65-F5344CB8AC3E}">
        <p14:creationId xmlns:p14="http://schemas.microsoft.com/office/powerpoint/2010/main" val="304913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0FC8A-32F9-354B-57E4-B4B1414F2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734F7-65F8-207C-C0F2-CEFC601C056B}"/>
              </a:ext>
            </a:extLst>
          </p:cNvPr>
          <p:cNvSpPr>
            <a:spLocks noGrp="1"/>
          </p:cNvSpPr>
          <p:nvPr>
            <p:ph type="title"/>
          </p:nvPr>
        </p:nvSpPr>
        <p:spPr>
          <a:xfrm>
            <a:off x="116958" y="74808"/>
            <a:ext cx="11406963" cy="588081"/>
          </a:xfrm>
        </p:spPr>
        <p:txBody>
          <a:bodyPr>
            <a:normAutofit fontScale="90000"/>
          </a:bodyPr>
          <a:lstStyle/>
          <a:p>
            <a:br>
              <a:rPr lang="en-US" sz="4000" b="1"/>
            </a:br>
            <a:br>
              <a:rPr lang="en-US" sz="4000" b="1"/>
            </a:br>
            <a:r>
              <a:rPr lang="en-US" sz="4000" b="1"/>
              <a:t>GBV CC Organogram &amp; Human Resources </a:t>
            </a:r>
            <a:br>
              <a:rPr lang="en-US" sz="4400" b="1"/>
            </a:br>
            <a:br>
              <a:rPr lang="en-US" sz="4400" b="1"/>
            </a:br>
            <a:endParaRPr lang="en-US" dirty="0"/>
          </a:p>
        </p:txBody>
      </p:sp>
      <p:pic>
        <p:nvPicPr>
          <p:cNvPr id="7" name="Picture 6">
            <a:extLst>
              <a:ext uri="{FF2B5EF4-FFF2-40B4-BE49-F238E27FC236}">
                <a16:creationId xmlns:a16="http://schemas.microsoft.com/office/drawing/2014/main" id="{B24FB98E-78F3-4549-E3EA-8F17207DF638}"/>
              </a:ext>
            </a:extLst>
          </p:cNvPr>
          <p:cNvPicPr>
            <a:picLocks noChangeAspect="1"/>
          </p:cNvPicPr>
          <p:nvPr/>
        </p:nvPicPr>
        <p:blipFill>
          <a:blip r:embed="rId2"/>
          <a:stretch>
            <a:fillRect/>
          </a:stretch>
        </p:blipFill>
        <p:spPr>
          <a:xfrm>
            <a:off x="116958" y="662889"/>
            <a:ext cx="12075042" cy="5397669"/>
          </a:xfrm>
          <a:prstGeom prst="rect">
            <a:avLst/>
          </a:prstGeom>
        </p:spPr>
      </p:pic>
    </p:spTree>
    <p:extLst>
      <p:ext uri="{BB962C8B-B14F-4D97-AF65-F5344CB8AC3E}">
        <p14:creationId xmlns:p14="http://schemas.microsoft.com/office/powerpoint/2010/main" val="31415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105E-E35E-B592-7A76-35F85B5E5B0B}"/>
              </a:ext>
            </a:extLst>
          </p:cNvPr>
          <p:cNvSpPr>
            <a:spLocks noGrp="1"/>
          </p:cNvSpPr>
          <p:nvPr>
            <p:ph type="title"/>
          </p:nvPr>
        </p:nvSpPr>
        <p:spPr>
          <a:xfrm>
            <a:off x="0" y="0"/>
            <a:ext cx="11353800" cy="672105"/>
          </a:xfrm>
        </p:spPr>
        <p:txBody>
          <a:bodyPr>
            <a:normAutofit fontScale="90000"/>
          </a:bodyPr>
          <a:lstStyle/>
          <a:p>
            <a:r>
              <a:rPr lang="en-US" b="1" dirty="0"/>
              <a:t>GBVCC LOOK &amp; FEEL</a:t>
            </a:r>
            <a:endParaRPr lang="en-ZA" b="1" dirty="0"/>
          </a:p>
        </p:txBody>
      </p:sp>
      <p:sp>
        <p:nvSpPr>
          <p:cNvPr id="4" name="Footer Placeholder 3">
            <a:extLst>
              <a:ext uri="{FF2B5EF4-FFF2-40B4-BE49-F238E27FC236}">
                <a16:creationId xmlns:a16="http://schemas.microsoft.com/office/drawing/2014/main" id="{7B8A84D0-92BF-D8B2-AAEB-E988EBC24B88}"/>
              </a:ext>
            </a:extLst>
          </p:cNvPr>
          <p:cNvSpPr>
            <a:spLocks noGrp="1"/>
          </p:cNvSpPr>
          <p:nvPr>
            <p:ph type="ftr" sz="quarter" idx="11"/>
          </p:nvPr>
        </p:nvSpPr>
        <p:spPr/>
        <p:txBody>
          <a:bodyPr/>
          <a:lstStyle/>
          <a:p>
            <a:endParaRPr lang="en-US"/>
          </a:p>
        </p:txBody>
      </p:sp>
      <p:pic>
        <p:nvPicPr>
          <p:cNvPr id="5" name="Content Placeholder 4">
            <a:extLst>
              <a:ext uri="{FF2B5EF4-FFF2-40B4-BE49-F238E27FC236}">
                <a16:creationId xmlns:a16="http://schemas.microsoft.com/office/drawing/2014/main" id="{6A46A13D-43E9-FE57-C413-7E770F8B59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0019" y="554730"/>
            <a:ext cx="5131982" cy="4984832"/>
          </a:xfrm>
          <a:prstGeom prst="rect">
            <a:avLst/>
          </a:prstGeom>
        </p:spPr>
      </p:pic>
      <p:sp>
        <p:nvSpPr>
          <p:cNvPr id="6" name="TextBox 5">
            <a:extLst>
              <a:ext uri="{FF2B5EF4-FFF2-40B4-BE49-F238E27FC236}">
                <a16:creationId xmlns:a16="http://schemas.microsoft.com/office/drawing/2014/main" id="{986D73B3-1D5E-581E-D520-EDAF043CDD6C}"/>
              </a:ext>
            </a:extLst>
          </p:cNvPr>
          <p:cNvSpPr txBox="1"/>
          <p:nvPr/>
        </p:nvSpPr>
        <p:spPr>
          <a:xfrm>
            <a:off x="9409389" y="672105"/>
            <a:ext cx="2782611" cy="707886"/>
          </a:xfrm>
          <a:prstGeom prst="rect">
            <a:avLst/>
          </a:prstGeom>
          <a:noFill/>
        </p:spPr>
        <p:txBody>
          <a:bodyPr wrap="square" rtlCol="0">
            <a:spAutoFit/>
          </a:bodyPr>
          <a:lstStyle/>
          <a:p>
            <a:pPr algn="ctr"/>
            <a:r>
              <a:rPr lang="en-US" sz="4000" b="1" dirty="0">
                <a:ln w="22225">
                  <a:solidFill>
                    <a:schemeClr val="bg1"/>
                  </a:solidFill>
                  <a:round/>
                </a:ln>
                <a:solidFill>
                  <a:srgbClr val="4F1915"/>
                </a:solidFill>
                <a:latin typeface="Arial"/>
                <a:cs typeface="Arial"/>
              </a:rPr>
              <a:t>30 seats</a:t>
            </a:r>
          </a:p>
        </p:txBody>
      </p:sp>
      <p:pic>
        <p:nvPicPr>
          <p:cNvPr id="8" name="Picture 7">
            <a:extLst>
              <a:ext uri="{FF2B5EF4-FFF2-40B4-BE49-F238E27FC236}">
                <a16:creationId xmlns:a16="http://schemas.microsoft.com/office/drawing/2014/main" id="{E075DE9A-87A7-C862-2497-BC20C5FF3FCB}"/>
              </a:ext>
            </a:extLst>
          </p:cNvPr>
          <p:cNvPicPr>
            <a:picLocks noChangeAspect="1"/>
          </p:cNvPicPr>
          <p:nvPr/>
        </p:nvPicPr>
        <p:blipFill>
          <a:blip r:embed="rId3"/>
          <a:stretch>
            <a:fillRect/>
          </a:stretch>
        </p:blipFill>
        <p:spPr>
          <a:xfrm>
            <a:off x="0" y="554730"/>
            <a:ext cx="3785192" cy="4984833"/>
          </a:xfrm>
          <a:prstGeom prst="rect">
            <a:avLst/>
          </a:prstGeom>
        </p:spPr>
      </p:pic>
      <p:pic>
        <p:nvPicPr>
          <p:cNvPr id="10" name="Picture 9">
            <a:extLst>
              <a:ext uri="{FF2B5EF4-FFF2-40B4-BE49-F238E27FC236}">
                <a16:creationId xmlns:a16="http://schemas.microsoft.com/office/drawing/2014/main" id="{7029C9EB-59CF-A237-8319-BF2D9A2F0F04}"/>
              </a:ext>
            </a:extLst>
          </p:cNvPr>
          <p:cNvPicPr>
            <a:picLocks noChangeAspect="1"/>
          </p:cNvPicPr>
          <p:nvPr/>
        </p:nvPicPr>
        <p:blipFill>
          <a:blip r:embed="rId4"/>
          <a:stretch>
            <a:fillRect/>
          </a:stretch>
        </p:blipFill>
        <p:spPr>
          <a:xfrm>
            <a:off x="3668233" y="554730"/>
            <a:ext cx="3508744" cy="4984832"/>
          </a:xfrm>
          <a:prstGeom prst="rect">
            <a:avLst/>
          </a:prstGeom>
        </p:spPr>
      </p:pic>
    </p:spTree>
    <p:extLst>
      <p:ext uri="{BB962C8B-B14F-4D97-AF65-F5344CB8AC3E}">
        <p14:creationId xmlns:p14="http://schemas.microsoft.com/office/powerpoint/2010/main" val="311669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D41A-4D8D-5755-F14B-F5575EC2D46B}"/>
              </a:ext>
            </a:extLst>
          </p:cNvPr>
          <p:cNvSpPr>
            <a:spLocks noGrp="1"/>
          </p:cNvSpPr>
          <p:nvPr>
            <p:ph type="title"/>
          </p:nvPr>
        </p:nvSpPr>
        <p:spPr>
          <a:xfrm>
            <a:off x="838200" y="78047"/>
            <a:ext cx="10515600" cy="496111"/>
          </a:xfrm>
        </p:spPr>
        <p:txBody>
          <a:bodyPr>
            <a:noAutofit/>
          </a:bodyPr>
          <a:lstStyle/>
          <a:p>
            <a:r>
              <a:rPr lang="en-US" sz="3600" b="1" dirty="0"/>
              <a:t>KEY FOCUS AREAS</a:t>
            </a:r>
            <a:endParaRPr lang="en-ZA" sz="3600" b="1" dirty="0"/>
          </a:p>
        </p:txBody>
      </p:sp>
      <p:graphicFrame>
        <p:nvGraphicFramePr>
          <p:cNvPr id="5" name="Content Placeholder 2">
            <a:extLst>
              <a:ext uri="{FF2B5EF4-FFF2-40B4-BE49-F238E27FC236}">
                <a16:creationId xmlns:a16="http://schemas.microsoft.com/office/drawing/2014/main" id="{DF21BF01-1971-8E5D-575A-E81AFA160EBE}"/>
              </a:ext>
            </a:extLst>
          </p:cNvPr>
          <p:cNvGraphicFramePr>
            <a:graphicFrameLocks noGrp="1"/>
          </p:cNvGraphicFramePr>
          <p:nvPr>
            <p:ph idx="1"/>
            <p:extLst>
              <p:ext uri="{D42A27DB-BD31-4B8C-83A1-F6EECF244321}">
                <p14:modId xmlns:p14="http://schemas.microsoft.com/office/powerpoint/2010/main" val="1814589655"/>
              </p:ext>
            </p:extLst>
          </p:nvPr>
        </p:nvGraphicFramePr>
        <p:xfrm>
          <a:off x="487326" y="110261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B288D000-248E-D34D-8D91-91267F672D91}"/>
              </a:ext>
            </a:extLst>
          </p:cNvPr>
          <p:cNvSpPr>
            <a:spLocks noGrp="1"/>
          </p:cNvSpPr>
          <p:nvPr>
            <p:ph type="ftr" sz="quarter" idx="11"/>
          </p:nvPr>
        </p:nvSpPr>
        <p:spPr>
          <a:xfrm flipH="1">
            <a:off x="3476847" y="6379535"/>
            <a:ext cx="561753" cy="341940"/>
          </a:xfrm>
        </p:spPr>
        <p:txBody>
          <a:bodyPr/>
          <a:lstStyle/>
          <a:p>
            <a:r>
              <a:rPr lang="en-US" sz="1800" dirty="0"/>
              <a:t>5</a:t>
            </a:r>
          </a:p>
        </p:txBody>
      </p:sp>
    </p:spTree>
    <p:extLst>
      <p:ext uri="{BB962C8B-B14F-4D97-AF65-F5344CB8AC3E}">
        <p14:creationId xmlns:p14="http://schemas.microsoft.com/office/powerpoint/2010/main" val="23186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3A5D-12A2-A8FB-0BFD-75AA8A30F0F7}"/>
              </a:ext>
            </a:extLst>
          </p:cNvPr>
          <p:cNvSpPr>
            <a:spLocks noGrp="1"/>
          </p:cNvSpPr>
          <p:nvPr>
            <p:ph type="title"/>
          </p:nvPr>
        </p:nvSpPr>
        <p:spPr>
          <a:xfrm>
            <a:off x="138223" y="0"/>
            <a:ext cx="11908465" cy="708763"/>
          </a:xfrm>
        </p:spPr>
        <p:txBody>
          <a:bodyPr>
            <a:normAutofit/>
          </a:bodyPr>
          <a:lstStyle/>
          <a:p>
            <a:r>
              <a:rPr lang="en-US" sz="3600" b="1"/>
              <a:t>KEY FOCUS AREAS: </a:t>
            </a:r>
            <a:r>
              <a:rPr lang="en-ZA" sz="3600" b="1"/>
              <a:t>Effectiveness &amp; Inclusivity</a:t>
            </a:r>
            <a:endParaRPr lang="en-ZA" sz="3600" dirty="0"/>
          </a:p>
        </p:txBody>
      </p:sp>
      <p:pic>
        <p:nvPicPr>
          <p:cNvPr id="4" name="Picture 3">
            <a:extLst>
              <a:ext uri="{FF2B5EF4-FFF2-40B4-BE49-F238E27FC236}">
                <a16:creationId xmlns:a16="http://schemas.microsoft.com/office/drawing/2014/main" id="{8CE6E2FC-E767-2125-91AC-53540D73397D}"/>
              </a:ext>
            </a:extLst>
          </p:cNvPr>
          <p:cNvPicPr>
            <a:picLocks noChangeAspect="1"/>
          </p:cNvPicPr>
          <p:nvPr/>
        </p:nvPicPr>
        <p:blipFill>
          <a:blip r:embed="rId2"/>
          <a:stretch>
            <a:fillRect/>
          </a:stretch>
        </p:blipFill>
        <p:spPr>
          <a:xfrm>
            <a:off x="7198242" y="584792"/>
            <a:ext cx="4472762" cy="3765624"/>
          </a:xfrm>
          <a:prstGeom prst="rect">
            <a:avLst/>
          </a:prstGeom>
        </p:spPr>
      </p:pic>
      <p:pic>
        <p:nvPicPr>
          <p:cNvPr id="6" name="image6.png">
            <a:extLst>
              <a:ext uri="{FF2B5EF4-FFF2-40B4-BE49-F238E27FC236}">
                <a16:creationId xmlns:a16="http://schemas.microsoft.com/office/drawing/2014/main" id="{6875F8A9-5CCB-CB37-240E-F123957C8B64}"/>
              </a:ext>
            </a:extLst>
          </p:cNvPr>
          <p:cNvPicPr/>
          <p:nvPr/>
        </p:nvPicPr>
        <p:blipFill>
          <a:blip r:embed="rId3"/>
          <a:srcRect/>
          <a:stretch>
            <a:fillRect/>
          </a:stretch>
        </p:blipFill>
        <p:spPr>
          <a:xfrm>
            <a:off x="-7090" y="584792"/>
            <a:ext cx="6103090" cy="3700981"/>
          </a:xfrm>
          <a:prstGeom prst="rect">
            <a:avLst/>
          </a:prstGeom>
          <a:ln/>
        </p:spPr>
      </p:pic>
      <p:sp>
        <p:nvSpPr>
          <p:cNvPr id="7" name="Footer Placeholder 6">
            <a:extLst>
              <a:ext uri="{FF2B5EF4-FFF2-40B4-BE49-F238E27FC236}">
                <a16:creationId xmlns:a16="http://schemas.microsoft.com/office/drawing/2014/main" id="{993AF716-8776-AE15-C618-F38C42092180}"/>
              </a:ext>
            </a:extLst>
          </p:cNvPr>
          <p:cNvSpPr>
            <a:spLocks noGrp="1"/>
          </p:cNvSpPr>
          <p:nvPr>
            <p:ph type="ftr" sz="quarter" idx="11"/>
          </p:nvPr>
        </p:nvSpPr>
        <p:spPr>
          <a:xfrm flipH="1">
            <a:off x="3317358" y="6305108"/>
            <a:ext cx="721242" cy="416368"/>
          </a:xfrm>
        </p:spPr>
        <p:txBody>
          <a:bodyPr/>
          <a:lstStyle/>
          <a:p>
            <a:r>
              <a:rPr lang="en-US" sz="1800" dirty="0"/>
              <a:t>6</a:t>
            </a:r>
          </a:p>
        </p:txBody>
      </p:sp>
      <p:pic>
        <p:nvPicPr>
          <p:cNvPr id="12" name="Picture 11">
            <a:extLst>
              <a:ext uri="{FF2B5EF4-FFF2-40B4-BE49-F238E27FC236}">
                <a16:creationId xmlns:a16="http://schemas.microsoft.com/office/drawing/2014/main" id="{30B08B41-A75B-A536-76CB-83C113AF8753}"/>
              </a:ext>
            </a:extLst>
          </p:cNvPr>
          <p:cNvPicPr>
            <a:picLocks noChangeAspect="1"/>
          </p:cNvPicPr>
          <p:nvPr/>
        </p:nvPicPr>
        <p:blipFill>
          <a:blip r:embed="rId4"/>
          <a:stretch>
            <a:fillRect/>
          </a:stretch>
        </p:blipFill>
        <p:spPr>
          <a:xfrm>
            <a:off x="350874" y="4476307"/>
            <a:ext cx="11079126" cy="2371060"/>
          </a:xfrm>
          <a:prstGeom prst="rect">
            <a:avLst/>
          </a:prstGeom>
        </p:spPr>
      </p:pic>
    </p:spTree>
    <p:extLst>
      <p:ext uri="{BB962C8B-B14F-4D97-AF65-F5344CB8AC3E}">
        <p14:creationId xmlns:p14="http://schemas.microsoft.com/office/powerpoint/2010/main" val="513521308"/>
      </p:ext>
    </p:extLst>
  </p:cSld>
  <p:clrMapOvr>
    <a:masterClrMapping/>
  </p:clrMapOvr>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2802</TotalTime>
  <Words>1817</Words>
  <Application>Microsoft Office PowerPoint</Application>
  <PresentationFormat>Widescreen</PresentationFormat>
  <Paragraphs>233</Paragraphs>
  <Slides>19</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Aptos</vt:lpstr>
      <vt:lpstr>Aptos Display</vt:lpstr>
      <vt:lpstr>Aptos Narrow</vt:lpstr>
      <vt:lpstr>Arial</vt:lpstr>
      <vt:lpstr>Office Theme</vt:lpstr>
      <vt:lpstr>1_Office Theme</vt:lpstr>
      <vt:lpstr>INTERGRATING DIGITAL TOOLS INTO TRADITIONAL SOCIAL WORK SETTINGS</vt:lpstr>
      <vt:lpstr>PURPOSE</vt:lpstr>
      <vt:lpstr>GENDER BASED VIOLENCE IN SA</vt:lpstr>
      <vt:lpstr>INTRODUCTION</vt:lpstr>
      <vt:lpstr> GBVCC as a Case Study </vt:lpstr>
      <vt:lpstr>  GBV CC Organogram &amp; Human Resources   </vt:lpstr>
      <vt:lpstr>GBVCC LOOK &amp; FEEL</vt:lpstr>
      <vt:lpstr>KEY FOCUS AREAS</vt:lpstr>
      <vt:lpstr>KEY FOCUS AREAS: Effectiveness &amp; Inclusivity</vt:lpstr>
      <vt:lpstr> KEY FOCUS AREAS: Effectiveness &amp; Inclusivity </vt:lpstr>
      <vt:lpstr> KEY FOCUS AREAS: Effectiveness &amp; Inclusivity </vt:lpstr>
      <vt:lpstr> KEY FOCUS AREAS: Effectiveness &amp; Inclusivity </vt:lpstr>
      <vt:lpstr> KEY FOCUS AREAS:Quality Assurance </vt:lpstr>
      <vt:lpstr>  KEY FOCUS AREAS:Data Generation  </vt:lpstr>
      <vt:lpstr>PowerPoint Presentation</vt:lpstr>
      <vt:lpstr>KEY FOCUS AREAS: Capacity – Learning Org. Theory</vt:lpstr>
      <vt:lpstr>KEY FOCUS AREAS: Ethics</vt:lpstr>
      <vt:lpstr>CONCLUSION</vt:lpstr>
      <vt:lpstr>The GBVCC confirms that social work in the digital age is not diminished but amplified — technology enhances professional values, extends reach, and strengthens trust between citizens and the state.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Pricilla Seamelando</dc:creator>
  <cp:lastModifiedBy>Sbusiso Malope</cp:lastModifiedBy>
  <cp:revision>23</cp:revision>
  <dcterms:created xsi:type="dcterms:W3CDTF">2025-06-04T20:58:16Z</dcterms:created>
  <dcterms:modified xsi:type="dcterms:W3CDTF">2025-09-11T12:39:16Z</dcterms:modified>
</cp:coreProperties>
</file>