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85" r:id="rId6"/>
    <p:sldId id="280" r:id="rId7"/>
    <p:sldId id="273" r:id="rId8"/>
    <p:sldId id="288" r:id="rId9"/>
    <p:sldId id="289" r:id="rId10"/>
    <p:sldId id="290" r:id="rId11"/>
    <p:sldId id="266" r:id="rId12"/>
    <p:sldId id="293" r:id="rId13"/>
    <p:sldId id="292" r:id="rId14"/>
    <p:sldId id="291" r:id="rId15"/>
    <p:sldId id="295" r:id="rId16"/>
    <p:sldId id="29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A4C1B9-E573-A547-18F1-F3D2C2C4DFBE}" name="Charles U. Nwaigwe" initials="CN" userId="S::202104811@ub.ac.bw::a474c23d-b719-4dd6-a061-2132291a3ce3" providerId="AD"/>
  <p188:author id="{E94806F5-F1DD-79F5-3D8D-85F6927CF9C2}" name="Author" initials="A" userId="Autho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F10B06-38A1-4E8B-B1B1-F248373FB199}" v="53" dt="2025-08-21T14:23:41.6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87931" autoAdjust="0"/>
  </p:normalViewPr>
  <p:slideViewPr>
    <p:cSldViewPr snapToGrid="0" snapToObjects="1">
      <p:cViewPr varScale="1">
        <p:scale>
          <a:sx n="56" d="100"/>
          <a:sy n="56" d="100"/>
        </p:scale>
        <p:origin x="1608"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67DE37-B1A3-4605-964F-54FBA9920079}"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2EA25326-5FE2-411B-B556-676CF19830FE}">
      <dgm:prSet/>
      <dgm:spPr/>
      <dgm:t>
        <a:bodyPr/>
        <a:lstStyle/>
        <a:p>
          <a:r>
            <a:rPr lang="en-US" b="1" dirty="0"/>
            <a:t>Persistent barriers are due to:</a:t>
          </a:r>
          <a:r>
            <a:rPr lang="en-US" dirty="0"/>
            <a:t> </a:t>
          </a:r>
        </a:p>
        <a:p>
          <a:r>
            <a:rPr lang="en-US" dirty="0"/>
            <a:t>- Stigma, </a:t>
          </a:r>
        </a:p>
        <a:p>
          <a:r>
            <a:rPr lang="en-US" dirty="0"/>
            <a:t>- Age of consent</a:t>
          </a:r>
        </a:p>
        <a:p>
          <a:r>
            <a:rPr lang="en-US" dirty="0"/>
            <a:t>- Misconceptions, </a:t>
          </a:r>
        </a:p>
        <a:p>
          <a:r>
            <a:rPr lang="en-US" dirty="0"/>
            <a:t>- Cost </a:t>
          </a:r>
        </a:p>
        <a:p>
          <a:r>
            <a:rPr lang="en-US" dirty="0"/>
            <a:t>- lack of youth-friendly channels.</a:t>
          </a:r>
        </a:p>
      </dgm:t>
    </dgm:pt>
    <dgm:pt modelId="{2615E129-544F-4138-B2D4-9C84A7413D13}" type="parTrans" cxnId="{9B84DD9E-C12B-43F4-AEEB-3C711BFB0549}">
      <dgm:prSet/>
      <dgm:spPr/>
      <dgm:t>
        <a:bodyPr/>
        <a:lstStyle/>
        <a:p>
          <a:endParaRPr lang="en-US"/>
        </a:p>
      </dgm:t>
    </dgm:pt>
    <dgm:pt modelId="{1C878AEA-668D-4180-A24B-2400C9AB4D4C}" type="sibTrans" cxnId="{9B84DD9E-C12B-43F4-AEEB-3C711BFB0549}">
      <dgm:prSet/>
      <dgm:spPr/>
      <dgm:t>
        <a:bodyPr/>
        <a:lstStyle/>
        <a:p>
          <a:endParaRPr lang="en-US"/>
        </a:p>
      </dgm:t>
    </dgm:pt>
    <dgm:pt modelId="{AB695B4D-9519-45F1-A466-298DDD80E44A}">
      <dgm:prSet custT="1"/>
      <dgm:spPr/>
      <dgm:t>
        <a:bodyPr/>
        <a:lstStyle/>
        <a:p>
          <a:endParaRPr lang="en-US" sz="1500" dirty="0"/>
        </a:p>
        <a:p>
          <a:r>
            <a:rPr lang="en-US" sz="1500" dirty="0"/>
            <a:t>Limited research on HIVST among young people in Botswana.</a:t>
          </a:r>
        </a:p>
      </dgm:t>
    </dgm:pt>
    <dgm:pt modelId="{37F6035B-7F0E-4EF9-96C1-238AAD384773}" type="parTrans" cxnId="{B18EAF5F-EE9F-4300-B2E0-0126EC9DB667}">
      <dgm:prSet/>
      <dgm:spPr/>
      <dgm:t>
        <a:bodyPr/>
        <a:lstStyle/>
        <a:p>
          <a:endParaRPr lang="en-US"/>
        </a:p>
      </dgm:t>
    </dgm:pt>
    <dgm:pt modelId="{A4B8BF8B-AE75-4978-80F6-139C949D845B}" type="sibTrans" cxnId="{B18EAF5F-EE9F-4300-B2E0-0126EC9DB667}">
      <dgm:prSet/>
      <dgm:spPr/>
      <dgm:t>
        <a:bodyPr/>
        <a:lstStyle/>
        <a:p>
          <a:endParaRPr lang="en-US"/>
        </a:p>
      </dgm:t>
    </dgm:pt>
    <dgm:pt modelId="{305E42D9-E75C-47AE-94F0-788AE0DBA245}">
      <dgm:prSet/>
      <dgm:spPr/>
      <dgm:t>
        <a:bodyPr/>
        <a:lstStyle/>
        <a:p>
          <a:r>
            <a:rPr lang="en-US" dirty="0"/>
            <a:t>- Addressing these gaps is crucial for achieving the UNAIDS 2030 goals </a:t>
          </a:r>
        </a:p>
        <a:p>
          <a:r>
            <a:rPr lang="en-US" dirty="0"/>
            <a:t>- To improve access to youth-friendly services </a:t>
          </a:r>
        </a:p>
        <a:p>
          <a:r>
            <a:rPr lang="en-US" dirty="0"/>
            <a:t>- To reduce their vulnerability to HIV infection and early start of treatment. </a:t>
          </a:r>
        </a:p>
      </dgm:t>
    </dgm:pt>
    <dgm:pt modelId="{60C07F66-D9DD-42A0-B368-B46B34312009}" type="parTrans" cxnId="{28B60EA5-00A6-44D9-B376-DDFA879D1B3B}">
      <dgm:prSet/>
      <dgm:spPr/>
      <dgm:t>
        <a:bodyPr/>
        <a:lstStyle/>
        <a:p>
          <a:endParaRPr lang="en-US"/>
        </a:p>
      </dgm:t>
    </dgm:pt>
    <dgm:pt modelId="{7C13EE27-6903-4E38-A360-930425D722EB}" type="sibTrans" cxnId="{28B60EA5-00A6-44D9-B376-DDFA879D1B3B}">
      <dgm:prSet/>
      <dgm:spPr/>
      <dgm:t>
        <a:bodyPr/>
        <a:lstStyle/>
        <a:p>
          <a:endParaRPr lang="en-US"/>
        </a:p>
      </dgm:t>
    </dgm:pt>
    <dgm:pt modelId="{FA18A708-152A-4324-86ED-70EFCDD828E0}" type="pres">
      <dgm:prSet presAssocID="{F267DE37-B1A3-4605-964F-54FBA9920079}" presName="diagram" presStyleCnt="0">
        <dgm:presLayoutVars>
          <dgm:dir/>
          <dgm:resizeHandles val="exact"/>
        </dgm:presLayoutVars>
      </dgm:prSet>
      <dgm:spPr/>
    </dgm:pt>
    <dgm:pt modelId="{81D728D9-AEE1-449A-BDAA-82BB7F483D6E}" type="pres">
      <dgm:prSet presAssocID="{2EA25326-5FE2-411B-B556-676CF19830FE}" presName="node" presStyleLbl="node1" presStyleIdx="0" presStyleCnt="3" custLinFactNeighborX="-34675" custLinFactNeighborY="-25">
        <dgm:presLayoutVars>
          <dgm:bulletEnabled val="1"/>
        </dgm:presLayoutVars>
      </dgm:prSet>
      <dgm:spPr/>
    </dgm:pt>
    <dgm:pt modelId="{3B68D554-4D9D-4801-B246-EA95811FDAEF}" type="pres">
      <dgm:prSet presAssocID="{1C878AEA-668D-4180-A24B-2400C9AB4D4C}" presName="sibTrans" presStyleCnt="0"/>
      <dgm:spPr/>
    </dgm:pt>
    <dgm:pt modelId="{14B4F91C-742F-458D-A671-4B345BEBAC4A}" type="pres">
      <dgm:prSet presAssocID="{AB695B4D-9519-45F1-A466-298DDD80E44A}" presName="node" presStyleLbl="node1" presStyleIdx="1" presStyleCnt="3" custLinFactNeighborX="35899" custLinFactNeighborY="-25">
        <dgm:presLayoutVars>
          <dgm:bulletEnabled val="1"/>
        </dgm:presLayoutVars>
      </dgm:prSet>
      <dgm:spPr/>
    </dgm:pt>
    <dgm:pt modelId="{17DFC023-47E0-48B7-83C4-0D17E204429B}" type="pres">
      <dgm:prSet presAssocID="{A4B8BF8B-AE75-4978-80F6-139C949D845B}" presName="sibTrans" presStyleCnt="0"/>
      <dgm:spPr/>
    </dgm:pt>
    <dgm:pt modelId="{5ABE6B64-4B1D-44AC-8901-C03F518F2738}" type="pres">
      <dgm:prSet presAssocID="{305E42D9-E75C-47AE-94F0-788AE0DBA245}" presName="node" presStyleLbl="node1" presStyleIdx="2" presStyleCnt="3">
        <dgm:presLayoutVars>
          <dgm:bulletEnabled val="1"/>
        </dgm:presLayoutVars>
      </dgm:prSet>
      <dgm:spPr/>
    </dgm:pt>
  </dgm:ptLst>
  <dgm:cxnLst>
    <dgm:cxn modelId="{B18EAF5F-EE9F-4300-B2E0-0126EC9DB667}" srcId="{F267DE37-B1A3-4605-964F-54FBA9920079}" destId="{AB695B4D-9519-45F1-A466-298DDD80E44A}" srcOrd="1" destOrd="0" parTransId="{37F6035B-7F0E-4EF9-96C1-238AAD384773}" sibTransId="{A4B8BF8B-AE75-4978-80F6-139C949D845B}"/>
    <dgm:cxn modelId="{3A42EB5F-1C7F-487B-A913-7CABCF7BF8EB}" type="presOf" srcId="{2EA25326-5FE2-411B-B556-676CF19830FE}" destId="{81D728D9-AEE1-449A-BDAA-82BB7F483D6E}" srcOrd="0" destOrd="0" presId="urn:microsoft.com/office/officeart/2005/8/layout/default"/>
    <dgm:cxn modelId="{B52E7365-700E-4CDE-AC06-C030904E09AD}" type="presOf" srcId="{AB695B4D-9519-45F1-A466-298DDD80E44A}" destId="{14B4F91C-742F-458D-A671-4B345BEBAC4A}" srcOrd="0" destOrd="0" presId="urn:microsoft.com/office/officeart/2005/8/layout/default"/>
    <dgm:cxn modelId="{9DE00B71-F621-4979-9C2B-BE1D665A534F}" type="presOf" srcId="{F267DE37-B1A3-4605-964F-54FBA9920079}" destId="{FA18A708-152A-4324-86ED-70EFCDD828E0}" srcOrd="0" destOrd="0" presId="urn:microsoft.com/office/officeart/2005/8/layout/default"/>
    <dgm:cxn modelId="{9B84DD9E-C12B-43F4-AEEB-3C711BFB0549}" srcId="{F267DE37-B1A3-4605-964F-54FBA9920079}" destId="{2EA25326-5FE2-411B-B556-676CF19830FE}" srcOrd="0" destOrd="0" parTransId="{2615E129-544F-4138-B2D4-9C84A7413D13}" sibTransId="{1C878AEA-668D-4180-A24B-2400C9AB4D4C}"/>
    <dgm:cxn modelId="{28B60EA5-00A6-44D9-B376-DDFA879D1B3B}" srcId="{F267DE37-B1A3-4605-964F-54FBA9920079}" destId="{305E42D9-E75C-47AE-94F0-788AE0DBA245}" srcOrd="2" destOrd="0" parTransId="{60C07F66-D9DD-42A0-B368-B46B34312009}" sibTransId="{7C13EE27-6903-4E38-A360-930425D722EB}"/>
    <dgm:cxn modelId="{8C7433B8-E775-42A9-BC1D-C286EE4353E7}" type="presOf" srcId="{305E42D9-E75C-47AE-94F0-788AE0DBA245}" destId="{5ABE6B64-4B1D-44AC-8901-C03F518F2738}" srcOrd="0" destOrd="0" presId="urn:microsoft.com/office/officeart/2005/8/layout/default"/>
    <dgm:cxn modelId="{3EA08227-B32D-4586-A05A-22789763F2AA}" type="presParOf" srcId="{FA18A708-152A-4324-86ED-70EFCDD828E0}" destId="{81D728D9-AEE1-449A-BDAA-82BB7F483D6E}" srcOrd="0" destOrd="0" presId="urn:microsoft.com/office/officeart/2005/8/layout/default"/>
    <dgm:cxn modelId="{4301B717-EC42-426D-B488-B80C5C3E0A35}" type="presParOf" srcId="{FA18A708-152A-4324-86ED-70EFCDD828E0}" destId="{3B68D554-4D9D-4801-B246-EA95811FDAEF}" srcOrd="1" destOrd="0" presId="urn:microsoft.com/office/officeart/2005/8/layout/default"/>
    <dgm:cxn modelId="{CDA4F1E8-2FFC-4712-86DE-3CB662EA4812}" type="presParOf" srcId="{FA18A708-152A-4324-86ED-70EFCDD828E0}" destId="{14B4F91C-742F-458D-A671-4B345BEBAC4A}" srcOrd="2" destOrd="0" presId="urn:microsoft.com/office/officeart/2005/8/layout/default"/>
    <dgm:cxn modelId="{59332705-E5D3-4333-A140-378074EDFC65}" type="presParOf" srcId="{FA18A708-152A-4324-86ED-70EFCDD828E0}" destId="{17DFC023-47E0-48B7-83C4-0D17E204429B}" srcOrd="3" destOrd="0" presId="urn:microsoft.com/office/officeart/2005/8/layout/default"/>
    <dgm:cxn modelId="{117E4C3E-C76A-4640-B74F-8F11FF89BA30}" type="presParOf" srcId="{FA18A708-152A-4324-86ED-70EFCDD828E0}" destId="{5ABE6B64-4B1D-44AC-8901-C03F518F2738}"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728D9-AEE1-449A-BDAA-82BB7F483D6E}">
      <dsp:nvSpPr>
        <dsp:cNvPr id="0" name=""/>
        <dsp:cNvSpPr/>
      </dsp:nvSpPr>
      <dsp:spPr>
        <a:xfrm>
          <a:off x="134880" y="5"/>
          <a:ext cx="2837340" cy="170240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Persistent barriers are due to:</a:t>
          </a:r>
          <a:r>
            <a:rPr lang="en-US" sz="1400" kern="1200" dirty="0"/>
            <a:t> </a:t>
          </a:r>
        </a:p>
        <a:p>
          <a:pPr marL="0" lvl="0" indent="0" algn="ctr" defTabSz="622300">
            <a:lnSpc>
              <a:spcPct val="90000"/>
            </a:lnSpc>
            <a:spcBef>
              <a:spcPct val="0"/>
            </a:spcBef>
            <a:spcAft>
              <a:spcPct val="35000"/>
            </a:spcAft>
            <a:buNone/>
          </a:pPr>
          <a:r>
            <a:rPr lang="en-US" sz="1400" kern="1200" dirty="0"/>
            <a:t>- Stigma, </a:t>
          </a:r>
        </a:p>
        <a:p>
          <a:pPr marL="0" lvl="0" indent="0" algn="ctr" defTabSz="622300">
            <a:lnSpc>
              <a:spcPct val="90000"/>
            </a:lnSpc>
            <a:spcBef>
              <a:spcPct val="0"/>
            </a:spcBef>
            <a:spcAft>
              <a:spcPct val="35000"/>
            </a:spcAft>
            <a:buNone/>
          </a:pPr>
          <a:r>
            <a:rPr lang="en-US" sz="1400" kern="1200" dirty="0"/>
            <a:t>- Age of consent</a:t>
          </a:r>
        </a:p>
        <a:p>
          <a:pPr marL="0" lvl="0" indent="0" algn="ctr" defTabSz="622300">
            <a:lnSpc>
              <a:spcPct val="90000"/>
            </a:lnSpc>
            <a:spcBef>
              <a:spcPct val="0"/>
            </a:spcBef>
            <a:spcAft>
              <a:spcPct val="35000"/>
            </a:spcAft>
            <a:buNone/>
          </a:pPr>
          <a:r>
            <a:rPr lang="en-US" sz="1400" kern="1200" dirty="0"/>
            <a:t>- Misconceptions, </a:t>
          </a:r>
        </a:p>
        <a:p>
          <a:pPr marL="0" lvl="0" indent="0" algn="ctr" defTabSz="622300">
            <a:lnSpc>
              <a:spcPct val="90000"/>
            </a:lnSpc>
            <a:spcBef>
              <a:spcPct val="0"/>
            </a:spcBef>
            <a:spcAft>
              <a:spcPct val="35000"/>
            </a:spcAft>
            <a:buNone/>
          </a:pPr>
          <a:r>
            <a:rPr lang="en-US" sz="1400" kern="1200" dirty="0"/>
            <a:t>- Cost </a:t>
          </a:r>
        </a:p>
        <a:p>
          <a:pPr marL="0" lvl="0" indent="0" algn="ctr" defTabSz="622300">
            <a:lnSpc>
              <a:spcPct val="90000"/>
            </a:lnSpc>
            <a:spcBef>
              <a:spcPct val="0"/>
            </a:spcBef>
            <a:spcAft>
              <a:spcPct val="35000"/>
            </a:spcAft>
            <a:buNone/>
          </a:pPr>
          <a:r>
            <a:rPr lang="en-US" sz="1400" kern="1200" dirty="0"/>
            <a:t>- lack of youth-friendly channels.</a:t>
          </a:r>
        </a:p>
      </dsp:txBody>
      <dsp:txXfrm>
        <a:off x="134880" y="5"/>
        <a:ext cx="2837340" cy="1702404"/>
      </dsp:txXfrm>
    </dsp:sp>
    <dsp:sp modelId="{14B4F91C-742F-458D-A671-4B345BEBAC4A}">
      <dsp:nvSpPr>
        <dsp:cNvPr id="0" name=""/>
        <dsp:cNvSpPr/>
      </dsp:nvSpPr>
      <dsp:spPr>
        <a:xfrm>
          <a:off x="5258379" y="5"/>
          <a:ext cx="2837340" cy="1702404"/>
        </a:xfrm>
        <a:prstGeom prst="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endParaRPr lang="en-US" sz="1500" kern="1200" dirty="0"/>
        </a:p>
        <a:p>
          <a:pPr marL="0" lvl="0" indent="0" algn="ctr" defTabSz="666750">
            <a:lnSpc>
              <a:spcPct val="90000"/>
            </a:lnSpc>
            <a:spcBef>
              <a:spcPct val="0"/>
            </a:spcBef>
            <a:spcAft>
              <a:spcPct val="35000"/>
            </a:spcAft>
            <a:buNone/>
          </a:pPr>
          <a:r>
            <a:rPr lang="en-US" sz="1500" kern="1200" dirty="0"/>
            <a:t>Limited research on HIVST among young people in Botswana.</a:t>
          </a:r>
        </a:p>
      </dsp:txBody>
      <dsp:txXfrm>
        <a:off x="5258379" y="5"/>
        <a:ext cx="2837340" cy="1702404"/>
      </dsp:txXfrm>
    </dsp:sp>
    <dsp:sp modelId="{5ABE6B64-4B1D-44AC-8901-C03F518F2738}">
      <dsp:nvSpPr>
        <dsp:cNvPr id="0" name=""/>
        <dsp:cNvSpPr/>
      </dsp:nvSpPr>
      <dsp:spPr>
        <a:xfrm>
          <a:off x="2679265" y="1986569"/>
          <a:ext cx="2837340" cy="1702404"/>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 Addressing these gaps is crucial for achieving the UNAIDS 2030 goals </a:t>
          </a:r>
        </a:p>
        <a:p>
          <a:pPr marL="0" lvl="0" indent="0" algn="ctr" defTabSz="622300">
            <a:lnSpc>
              <a:spcPct val="90000"/>
            </a:lnSpc>
            <a:spcBef>
              <a:spcPct val="0"/>
            </a:spcBef>
            <a:spcAft>
              <a:spcPct val="35000"/>
            </a:spcAft>
            <a:buNone/>
          </a:pPr>
          <a:r>
            <a:rPr lang="en-US" sz="1400" kern="1200" dirty="0"/>
            <a:t>- To improve access to youth-friendly services </a:t>
          </a:r>
        </a:p>
        <a:p>
          <a:pPr marL="0" lvl="0" indent="0" algn="ctr" defTabSz="622300">
            <a:lnSpc>
              <a:spcPct val="90000"/>
            </a:lnSpc>
            <a:spcBef>
              <a:spcPct val="0"/>
            </a:spcBef>
            <a:spcAft>
              <a:spcPct val="35000"/>
            </a:spcAft>
            <a:buNone/>
          </a:pPr>
          <a:r>
            <a:rPr lang="en-US" sz="1400" kern="1200" dirty="0"/>
            <a:t>- To reduce their vulnerability to HIV infection and early start of treatment. </a:t>
          </a:r>
        </a:p>
      </dsp:txBody>
      <dsp:txXfrm>
        <a:off x="2679265" y="1986569"/>
        <a:ext cx="2837340" cy="170240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A0E605-BA04-4FA9-993A-B9C6E6E13178}" type="datetimeFigureOut">
              <a:rPr lang="en-US" smtClean="0"/>
              <a:t>9/11/2025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011B77-4664-41B4-9CF1-D7C54EC2F1FB}" type="slidenum">
              <a:rPr lang="en-US" smtClean="0"/>
              <a:t>‹#›</a:t>
            </a:fld>
            <a:endParaRPr lang="en-US"/>
          </a:p>
        </p:txBody>
      </p:sp>
    </p:spTree>
    <p:extLst>
      <p:ext uri="{BB962C8B-B14F-4D97-AF65-F5344CB8AC3E}">
        <p14:creationId xmlns:p14="http://schemas.microsoft.com/office/powerpoint/2010/main" val="369551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Fifth Botswana AIDS Impact Survey (BAIS V)</a:t>
            </a:r>
            <a:endParaRPr lang="en-US" dirty="0"/>
          </a:p>
        </p:txBody>
      </p:sp>
      <p:sp>
        <p:nvSpPr>
          <p:cNvPr id="4" name="Slide Number Placeholder 3"/>
          <p:cNvSpPr>
            <a:spLocks noGrp="1"/>
          </p:cNvSpPr>
          <p:nvPr>
            <p:ph type="sldNum" sz="quarter" idx="5"/>
          </p:nvPr>
        </p:nvSpPr>
        <p:spPr/>
        <p:txBody>
          <a:bodyPr/>
          <a:lstStyle/>
          <a:p>
            <a:fld id="{F9011B77-4664-41B4-9CF1-D7C54EC2F1FB}" type="slidenum">
              <a:rPr lang="en-US" smtClean="0"/>
              <a:t>2</a:t>
            </a:fld>
            <a:endParaRPr lang="en-US"/>
          </a:p>
        </p:txBody>
      </p:sp>
    </p:spTree>
    <p:extLst>
      <p:ext uri="{BB962C8B-B14F-4D97-AF65-F5344CB8AC3E}">
        <p14:creationId xmlns:p14="http://schemas.microsoft.com/office/powerpoint/2010/main" val="1406029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The study combined the </a:t>
            </a:r>
            <a:r>
              <a:rPr lang="en-ZA" dirty="0" err="1"/>
              <a:t>HBM</a:t>
            </a:r>
            <a:r>
              <a:rPr lang="en-ZA" dirty="0"/>
              <a:t> and the SEM to understand </a:t>
            </a:r>
            <a:r>
              <a:rPr lang="en-ZA" dirty="0" err="1"/>
              <a:t>HIVST</a:t>
            </a:r>
            <a:r>
              <a:rPr lang="en-ZA" dirty="0"/>
              <a:t> among young people. The </a:t>
            </a:r>
            <a:r>
              <a:rPr lang="en-ZA" dirty="0" err="1"/>
              <a:t>HBM</a:t>
            </a:r>
            <a:r>
              <a:rPr lang="en-ZA" dirty="0"/>
              <a:t> helps explain individual </a:t>
            </a:r>
            <a:r>
              <a:rPr lang="en-ZA" dirty="0" err="1"/>
              <a:t>behaviors</a:t>
            </a:r>
            <a:r>
              <a:rPr lang="en-ZA" dirty="0"/>
              <a:t>, how perceptions of susceptibility, severity, barriers, cues, and self-efficacy shape decisions to test. The SEM, on the other hand, shows how wider systems, family, peers, community, and policy, interact to influence access and uptake. Together, these frameworks highlight that </a:t>
            </a:r>
            <a:r>
              <a:rPr lang="en-ZA" dirty="0" err="1"/>
              <a:t>HIVST</a:t>
            </a:r>
            <a:r>
              <a:rPr lang="en-ZA" dirty="0"/>
              <a:t> </a:t>
            </a:r>
            <a:r>
              <a:rPr lang="en-ZA" dirty="0" err="1"/>
              <a:t>behavior</a:t>
            </a:r>
            <a:r>
              <a:rPr lang="en-ZA" dirty="0"/>
              <a:t> is not only about individual choice but also about the broader social and structural context.</a:t>
            </a:r>
          </a:p>
          <a:p>
            <a:endParaRPr lang="en-ZA" dirty="0"/>
          </a:p>
        </p:txBody>
      </p:sp>
      <p:sp>
        <p:nvSpPr>
          <p:cNvPr id="4" name="Slide Number Placeholder 3"/>
          <p:cNvSpPr>
            <a:spLocks noGrp="1"/>
          </p:cNvSpPr>
          <p:nvPr>
            <p:ph type="sldNum" sz="quarter" idx="5"/>
          </p:nvPr>
        </p:nvSpPr>
        <p:spPr/>
        <p:txBody>
          <a:bodyPr/>
          <a:lstStyle/>
          <a:p>
            <a:fld id="{F9011B77-4664-41B4-9CF1-D7C54EC2F1FB}" type="slidenum">
              <a:rPr lang="en-US" smtClean="0"/>
              <a:t>3</a:t>
            </a:fld>
            <a:endParaRPr lang="en-US"/>
          </a:p>
        </p:txBody>
      </p:sp>
    </p:spTree>
    <p:extLst>
      <p:ext uri="{BB962C8B-B14F-4D97-AF65-F5344CB8AC3E}">
        <p14:creationId xmlns:p14="http://schemas.microsoft.com/office/powerpoint/2010/main" val="940664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Uneven distribution - kits are more available in affluent areas and less visible in youth-centric spaces. </a:t>
            </a:r>
          </a:p>
          <a:p>
            <a:r>
              <a:rPr lang="en-US" dirty="0">
                <a:solidFill>
                  <a:schemeClr val="tx1"/>
                </a:solidFill>
              </a:rPr>
              <a:t>On the opportunity side, the existing public and private health infrastructure, plus pharmacies and NGOs, provide channels that can be scaled up.</a:t>
            </a:r>
          </a:p>
          <a:p>
            <a:r>
              <a:rPr lang="en-US" dirty="0">
                <a:solidFill>
                  <a:schemeClr val="tx1"/>
                </a:solidFill>
              </a:rPr>
              <a:t> Innovative options like vending machines and peer-led distribution present further opportunities</a:t>
            </a:r>
          </a:p>
        </p:txBody>
      </p:sp>
      <p:sp>
        <p:nvSpPr>
          <p:cNvPr id="4" name="Slide Number Placeholder 3"/>
          <p:cNvSpPr>
            <a:spLocks noGrp="1"/>
          </p:cNvSpPr>
          <p:nvPr>
            <p:ph type="sldNum" sz="quarter" idx="5"/>
          </p:nvPr>
        </p:nvSpPr>
        <p:spPr/>
        <p:txBody>
          <a:bodyPr/>
          <a:lstStyle/>
          <a:p>
            <a:fld id="{F9011B77-4664-41B4-9CF1-D7C54EC2F1FB}" type="slidenum">
              <a:rPr lang="en-US" smtClean="0"/>
              <a:t>7</a:t>
            </a:fld>
            <a:endParaRPr lang="en-US"/>
          </a:p>
        </p:txBody>
      </p:sp>
    </p:spTree>
    <p:extLst>
      <p:ext uri="{BB962C8B-B14F-4D97-AF65-F5344CB8AC3E}">
        <p14:creationId xmlns:p14="http://schemas.microsoft.com/office/powerpoint/2010/main" val="167577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absence of structured follow-up and counseling services limits uptake. </a:t>
            </a:r>
          </a:p>
          <a:p>
            <a:r>
              <a:rPr lang="en-US" dirty="0"/>
              <a:t>There’s is weak linkage to care systems. </a:t>
            </a:r>
          </a:p>
          <a:p>
            <a:r>
              <a:rPr lang="en-US" dirty="0"/>
              <a:t>However, integrating HIVST with existing counseling networks, implement digital follow-up platforms, and peer navigators can provide both emotional and clinical support and encouraging greater uptake</a:t>
            </a:r>
          </a:p>
        </p:txBody>
      </p:sp>
      <p:sp>
        <p:nvSpPr>
          <p:cNvPr id="4" name="Slide Number Placeholder 3"/>
          <p:cNvSpPr>
            <a:spLocks noGrp="1"/>
          </p:cNvSpPr>
          <p:nvPr>
            <p:ph type="sldNum" sz="quarter" idx="5"/>
          </p:nvPr>
        </p:nvSpPr>
        <p:spPr/>
        <p:txBody>
          <a:bodyPr/>
          <a:lstStyle/>
          <a:p>
            <a:fld id="{F9011B77-4664-41B4-9CF1-D7C54EC2F1FB}" type="slidenum">
              <a:rPr lang="en-US" smtClean="0"/>
              <a:t>9</a:t>
            </a:fld>
            <a:endParaRPr lang="en-US"/>
          </a:p>
        </p:txBody>
      </p:sp>
    </p:spTree>
    <p:extLst>
      <p:ext uri="{BB962C8B-B14F-4D97-AF65-F5344CB8AC3E}">
        <p14:creationId xmlns:p14="http://schemas.microsoft.com/office/powerpoint/2010/main" val="451935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Policymakers view HIVST as accessible, but youth face real constraints.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Similar studies in Kenya and Malawi showed that distribution alone did not increase uptake.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Anticipated stigma, or the fear of being judged, emerged as a strong barrier.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Young people frequently reported that kits were unavailable in clinics, yet stakeholders insisted stockouts are rare.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points to a systemic gap between official supply records and youths’ real experiences on the ground.</a:t>
            </a:r>
          </a:p>
        </p:txBody>
      </p:sp>
      <p:sp>
        <p:nvSpPr>
          <p:cNvPr id="4" name="Slide Number Placeholder 3"/>
          <p:cNvSpPr>
            <a:spLocks noGrp="1"/>
          </p:cNvSpPr>
          <p:nvPr>
            <p:ph type="sldNum" sz="quarter" idx="5"/>
          </p:nvPr>
        </p:nvSpPr>
        <p:spPr/>
        <p:txBody>
          <a:bodyPr/>
          <a:lstStyle/>
          <a:p>
            <a:fld id="{F9011B77-4664-41B4-9CF1-D7C54EC2F1FB}" type="slidenum">
              <a:rPr lang="en-US" smtClean="0"/>
              <a:t>11</a:t>
            </a:fld>
            <a:endParaRPr lang="en-US"/>
          </a:p>
        </p:txBody>
      </p:sp>
    </p:spTree>
    <p:extLst>
      <p:ext uri="{BB962C8B-B14F-4D97-AF65-F5344CB8AC3E}">
        <p14:creationId xmlns:p14="http://schemas.microsoft.com/office/powerpoint/2010/main" val="709009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Botswana can move from stigma to strategy by embedding </a:t>
            </a:r>
            <a:r>
              <a:rPr lang="en-US" dirty="0">
                <a:highlight>
                  <a:srgbClr val="FFFF00"/>
                </a:highlight>
              </a:rPr>
              <a:t>HIVST in schools, youth clubs, and digital platforms.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ighlight>
                  <a:srgbClr val="FFFF00"/>
                </a:highlight>
              </a:rPr>
              <a:t>Strategies must address visibility, trust, and follow-up care simultaneously</a:t>
            </a:r>
            <a:r>
              <a:rPr lang="en-US" b="0" dirty="0">
                <a:highlight>
                  <a:srgbClr val="FFFF00"/>
                </a:highligh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highlight>
                  <a:srgbClr val="FFFF00"/>
                </a:highlight>
              </a:rPr>
              <a:t>Multi-level strategies mean working on different fronts at once: at the policy level, reform the age of consent and subsidize kits;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highlight>
                  <a:srgbClr val="FFFF00"/>
                </a:highlight>
              </a:rPr>
              <a:t>At the service delivery level, expand youth-friendly access points; at the community level, use peers to build trust and fight stigma;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highlight>
                  <a:srgbClr val="FFFF00"/>
                </a:highlight>
              </a:rPr>
              <a:t>At the individual level, provide clear information, privacy, and support.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highlight>
                  <a:srgbClr val="FFFF00"/>
                </a:highlight>
              </a:rPr>
              <a:t>Acting across these layers makes HIVST more effective for young people</a:t>
            </a:r>
          </a:p>
          <a:p>
            <a:endParaRPr lang="en-US" b="0" dirty="0"/>
          </a:p>
          <a:p>
            <a:endParaRPr lang="en-US" dirty="0"/>
          </a:p>
        </p:txBody>
      </p:sp>
      <p:sp>
        <p:nvSpPr>
          <p:cNvPr id="4" name="Slide Number Placeholder 3"/>
          <p:cNvSpPr>
            <a:spLocks noGrp="1"/>
          </p:cNvSpPr>
          <p:nvPr>
            <p:ph type="sldNum" sz="quarter" idx="5"/>
          </p:nvPr>
        </p:nvSpPr>
        <p:spPr/>
        <p:txBody>
          <a:bodyPr/>
          <a:lstStyle/>
          <a:p>
            <a:fld id="{F9011B77-4664-41B4-9CF1-D7C54EC2F1FB}" type="slidenum">
              <a:rPr lang="en-US" smtClean="0"/>
              <a:t>12</a:t>
            </a:fld>
            <a:endParaRPr lang="en-US"/>
          </a:p>
        </p:txBody>
      </p:sp>
    </p:spTree>
    <p:extLst>
      <p:ext uri="{BB962C8B-B14F-4D97-AF65-F5344CB8AC3E}">
        <p14:creationId xmlns:p14="http://schemas.microsoft.com/office/powerpoint/2010/main" val="3047426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sz="1400"/>
            </a:pPr>
            <a:r>
              <a:rPr lang="en-US" dirty="0"/>
              <a:t>From stigma to strategy requires a collective approach. If these actions are taken, Botswana will be able to sustain the already achieved UNAIDS 95-95-95 targets and epidemic control. </a:t>
            </a:r>
          </a:p>
          <a:p>
            <a:pPr>
              <a:defRPr sz="1400"/>
            </a:pPr>
            <a:r>
              <a:rPr lang="en-US" dirty="0"/>
              <a:t>Additionally, Education campaigns to normalize HIVST, </a:t>
            </a:r>
          </a:p>
          <a:p>
            <a:pPr>
              <a:defRPr sz="1400"/>
            </a:pPr>
            <a:r>
              <a:rPr lang="en-US" dirty="0"/>
              <a:t>Appoint peer ambassadors &amp; safe spaces for testing, </a:t>
            </a:r>
          </a:p>
          <a:p>
            <a:pPr>
              <a:defRPr sz="1400"/>
            </a:pPr>
            <a:r>
              <a:rPr lang="en-US" dirty="0"/>
              <a:t>Confidential follow-up &amp; counseling services: </a:t>
            </a:r>
          </a:p>
          <a:p>
            <a:pPr>
              <a:defRPr sz="1400"/>
            </a:pPr>
            <a:r>
              <a:rPr lang="en-US" dirty="0"/>
              <a:t>Example: Pop-up HIVST booths at music festivals can be considered.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9011B77-4664-41B4-9CF1-D7C54EC2F1FB}" type="slidenum">
              <a:rPr lang="en-US" smtClean="0"/>
              <a:t>13</a:t>
            </a:fld>
            <a:endParaRPr lang="en-US"/>
          </a:p>
        </p:txBody>
      </p:sp>
    </p:spTree>
    <p:extLst>
      <p:ext uri="{BB962C8B-B14F-4D97-AF65-F5344CB8AC3E}">
        <p14:creationId xmlns:p14="http://schemas.microsoft.com/office/powerpoint/2010/main" val="2448362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National Strategic Framework for HIV/AIDS (NSFHA)</a:t>
            </a:r>
            <a:endParaRPr lang="en-US" dirty="0"/>
          </a:p>
          <a:p>
            <a:endParaRPr lang="en-US" dirty="0"/>
          </a:p>
        </p:txBody>
      </p:sp>
      <p:sp>
        <p:nvSpPr>
          <p:cNvPr id="4" name="Slide Number Placeholder 3"/>
          <p:cNvSpPr>
            <a:spLocks noGrp="1"/>
          </p:cNvSpPr>
          <p:nvPr>
            <p:ph type="sldNum" sz="quarter" idx="5"/>
          </p:nvPr>
        </p:nvSpPr>
        <p:spPr/>
        <p:txBody>
          <a:bodyPr/>
          <a:lstStyle/>
          <a:p>
            <a:fld id="{F9011B77-4664-41B4-9CF1-D7C54EC2F1FB}" type="slidenum">
              <a:rPr lang="en-US" smtClean="0"/>
              <a:t>14</a:t>
            </a:fld>
            <a:endParaRPr lang="en-US"/>
          </a:p>
        </p:txBody>
      </p:sp>
    </p:spTree>
    <p:extLst>
      <p:ext uri="{BB962C8B-B14F-4D97-AF65-F5344CB8AC3E}">
        <p14:creationId xmlns:p14="http://schemas.microsoft.com/office/powerpoint/2010/main" val="660794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8.svg"/></Relationships>
</file>

<file path=ppt/slides/_rels/slide1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6.xml"/><Relationship Id="rId5" Type="http://schemas.openxmlformats.org/officeDocument/2006/relationships/hyperlink" Target="mailto:seepamoreb@ukzn.ac.za" TargetMode="External"/><Relationship Id="rId4" Type="http://schemas.openxmlformats.org/officeDocument/2006/relationships/hyperlink" Target="mailto:poppy@sacap.edu.z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6" name="Rectangle 85">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0"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92" name="Oval 91">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94" name="Arc 93">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ctrTitle"/>
          </p:nvPr>
        </p:nvSpPr>
        <p:spPr>
          <a:xfrm>
            <a:off x="3028950" y="1939159"/>
            <a:ext cx="5976154" cy="2751086"/>
          </a:xfrm>
        </p:spPr>
        <p:txBody>
          <a:bodyPr>
            <a:normAutofit/>
          </a:bodyPr>
          <a:lstStyle/>
          <a:p>
            <a:pPr>
              <a:lnSpc>
                <a:spcPct val="90000"/>
              </a:lnSpc>
            </a:pPr>
            <a:r>
              <a:rPr lang="en-US" sz="3700" dirty="0"/>
              <a:t>From Stigma to Strategy: </a:t>
            </a:r>
            <a:br>
              <a:rPr lang="en-US" sz="3700" dirty="0"/>
            </a:br>
            <a:r>
              <a:rPr lang="en-US" sz="3700" dirty="0"/>
              <a:t>Addressing Barriers to Accessing Youth-Friendly HIV Self-testing Services in Botswana</a:t>
            </a:r>
          </a:p>
        </p:txBody>
      </p:sp>
      <p:sp>
        <p:nvSpPr>
          <p:cNvPr id="3" name="Subtitle 2"/>
          <p:cNvSpPr>
            <a:spLocks noGrp="1"/>
          </p:cNvSpPr>
          <p:nvPr>
            <p:ph type="subTitle" idx="1"/>
          </p:nvPr>
        </p:nvSpPr>
        <p:spPr>
          <a:xfrm>
            <a:off x="3114030" y="5205768"/>
            <a:ext cx="5733470" cy="1329443"/>
          </a:xfrm>
        </p:spPr>
        <p:txBody>
          <a:bodyPr>
            <a:normAutofit fontScale="85000" lnSpcReduction="20000"/>
          </a:bodyPr>
          <a:lstStyle/>
          <a:p>
            <a:pPr algn="r">
              <a:lnSpc>
                <a:spcPct val="90000"/>
              </a:lnSpc>
            </a:pPr>
            <a:r>
              <a:rPr lang="en-US" sz="2600" dirty="0"/>
              <a:t>Dr. Poppy Masinga </a:t>
            </a:r>
          </a:p>
          <a:p>
            <a:pPr algn="r">
              <a:lnSpc>
                <a:spcPct val="90000"/>
              </a:lnSpc>
            </a:pPr>
            <a:r>
              <a:rPr lang="en-US" sz="2600" dirty="0"/>
              <a:t>Prof. Shehu </a:t>
            </a:r>
            <a:r>
              <a:rPr lang="en-US" sz="2600" dirty="0" err="1"/>
              <a:t>Odireleng</a:t>
            </a:r>
            <a:r>
              <a:rPr lang="en-US" sz="2600" dirty="0"/>
              <a:t> Mildred </a:t>
            </a:r>
          </a:p>
          <a:p>
            <a:pPr algn="r">
              <a:lnSpc>
                <a:spcPct val="90000"/>
              </a:lnSpc>
            </a:pPr>
            <a:r>
              <a:rPr lang="en-US" sz="2600" dirty="0"/>
              <a:t>Mr. Charles </a:t>
            </a:r>
            <a:r>
              <a:rPr lang="en-US" sz="2600" dirty="0" err="1"/>
              <a:t>Nwaigwe</a:t>
            </a:r>
            <a:endParaRPr lang="en-US" sz="2600" dirty="0"/>
          </a:p>
          <a:p>
            <a:pPr algn="r">
              <a:lnSpc>
                <a:spcPct val="90000"/>
              </a:lnSpc>
            </a:pPr>
            <a:r>
              <a:rPr lang="en-US" sz="2600" dirty="0"/>
              <a:t>Dr Boitumelo Seepamore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400"/>
                                        <p:tgtEl>
                                          <p:spTgt spid="3">
                                            <p:txEl>
                                              <p:pRg st="1" end="1"/>
                                            </p:txEl>
                                          </p:spTgt>
                                        </p:tgtEl>
                                      </p:cBhvr>
                                    </p:animEffect>
                                  </p:childTnLst>
                                </p:cTn>
                              </p:par>
                              <p:par>
                                <p:cTn id="14" presetID="10" presetClass="entr" presetSubtype="0" fill="hold" grpId="0" nodeType="withEffect">
                                  <p:stCondLst>
                                    <p:cond delay="200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400"/>
                                        <p:tgtEl>
                                          <p:spTgt spid="3">
                                            <p:txEl>
                                              <p:pRg st="2" end="2"/>
                                            </p:txEl>
                                          </p:spTgt>
                                        </p:tgtEl>
                                      </p:cBhvr>
                                    </p:animEffect>
                                  </p:childTnLst>
                                </p:cTn>
                              </p:par>
                              <p:par>
                                <p:cTn id="17" presetID="10" presetClass="entr" presetSubtype="0" fill="hold" grpId="0" nodeType="withEffect">
                                  <p:stCondLst>
                                    <p:cond delay="2000"/>
                                  </p:stCondLst>
                                  <p:iterate type="lt">
                                    <p:tmPct val="10000"/>
                                  </p:iterate>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4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2BDF20-8CE1-4E44-6182-37B6D447E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2F77AD-7E78-F409-012F-BC9B9E13310C}"/>
              </a:ext>
            </a:extLst>
          </p:cNvPr>
          <p:cNvSpPr>
            <a:spLocks noGrp="1"/>
          </p:cNvSpPr>
          <p:nvPr>
            <p:ph type="title"/>
          </p:nvPr>
        </p:nvSpPr>
        <p:spPr>
          <a:xfrm>
            <a:off x="931859" y="190394"/>
            <a:ext cx="5605629" cy="994172"/>
          </a:xfrm>
        </p:spPr>
        <p:txBody>
          <a:bodyPr vert="horz" lIns="91440" tIns="45720" rIns="91440" bIns="45720" rtlCol="0" anchor="ctr">
            <a:normAutofit/>
          </a:bodyPr>
          <a:lstStyle/>
          <a:p>
            <a:pPr defTabSz="914400">
              <a:lnSpc>
                <a:spcPct val="90000"/>
              </a:lnSpc>
            </a:pPr>
            <a:r>
              <a:rPr lang="en-US" sz="2800" b="1" kern="1200" dirty="0">
                <a:solidFill>
                  <a:schemeClr val="tx1"/>
                </a:solidFill>
                <a:latin typeface="+mj-lt"/>
                <a:ea typeface="+mj-ea"/>
                <a:cs typeface="+mj-cs"/>
              </a:rPr>
              <a:t>Uptake: Verbatim Quotes</a:t>
            </a:r>
          </a:p>
        </p:txBody>
      </p:sp>
      <p:sp>
        <p:nvSpPr>
          <p:cNvPr id="4" name="Content Placeholder 3">
            <a:extLst>
              <a:ext uri="{FF2B5EF4-FFF2-40B4-BE49-F238E27FC236}">
                <a16:creationId xmlns:a16="http://schemas.microsoft.com/office/drawing/2014/main" id="{A6930091-89BE-E21A-3E02-E2CB43929013}"/>
              </a:ext>
            </a:extLst>
          </p:cNvPr>
          <p:cNvSpPr>
            <a:spLocks noGrp="1"/>
          </p:cNvSpPr>
          <p:nvPr>
            <p:ph sz="half" idx="2"/>
          </p:nvPr>
        </p:nvSpPr>
        <p:spPr>
          <a:xfrm>
            <a:off x="1146820" y="1218249"/>
            <a:ext cx="5033221" cy="3844634"/>
          </a:xfrm>
        </p:spPr>
        <p:txBody>
          <a:bodyPr vert="horz" lIns="91440" tIns="45720" rIns="91440" bIns="45720" rtlCol="0" anchor="ctr">
            <a:normAutofit/>
          </a:bodyPr>
          <a:lstStyle/>
          <a:p>
            <a:pPr indent="-228600" defTabSz="914400">
              <a:lnSpc>
                <a:spcPct val="90000"/>
              </a:lnSpc>
              <a:buFont typeface="Arial" panose="020B0604020202020204" pitchFamily="34" charset="0"/>
              <a:buChar char="•"/>
            </a:pPr>
            <a:endParaRPr lang="en-US" sz="2400" i="1" dirty="0"/>
          </a:p>
          <a:p>
            <a:pPr indent="-228600" defTabSz="914400">
              <a:lnSpc>
                <a:spcPct val="90000"/>
              </a:lnSpc>
              <a:buFont typeface="Arial" panose="020B0604020202020204" pitchFamily="34" charset="0"/>
              <a:buChar char="•"/>
            </a:pPr>
            <a:r>
              <a:rPr lang="en-US" sz="2400" i="1" dirty="0"/>
              <a:t>“If it’s positive, I don’t want to be alone when I see it.” (Female, 16)</a:t>
            </a:r>
          </a:p>
          <a:p>
            <a:pPr marL="114300" indent="0" defTabSz="914400">
              <a:lnSpc>
                <a:spcPct val="90000"/>
              </a:lnSpc>
              <a:buNone/>
            </a:pPr>
            <a:endParaRPr lang="en-US" sz="2400" i="1" dirty="0"/>
          </a:p>
          <a:p>
            <a:pPr indent="-228600" defTabSz="914400">
              <a:lnSpc>
                <a:spcPct val="90000"/>
              </a:lnSpc>
              <a:buFont typeface="Arial" panose="020B0604020202020204" pitchFamily="34" charset="0"/>
              <a:buChar char="•"/>
            </a:pPr>
            <a:r>
              <a:rPr lang="en-US" sz="2400" i="1" dirty="0"/>
              <a:t>“Even if I test myself, I don’t know where to go next.” (Male, 20)</a:t>
            </a:r>
          </a:p>
          <a:p>
            <a:pPr marL="114300" indent="0" defTabSz="914400">
              <a:lnSpc>
                <a:spcPct val="90000"/>
              </a:lnSpc>
              <a:buNone/>
            </a:pPr>
            <a:endParaRPr lang="en-US" sz="2400" i="1" dirty="0"/>
          </a:p>
          <a:p>
            <a:pPr indent="-228600" defTabSz="914400">
              <a:lnSpc>
                <a:spcPct val="90000"/>
              </a:lnSpc>
              <a:buFont typeface="Arial" panose="020B0604020202020204" pitchFamily="34" charset="0"/>
              <a:buChar char="•"/>
            </a:pPr>
            <a:r>
              <a:rPr lang="en-US" sz="2400" i="1" dirty="0"/>
              <a:t>“Better not to know than have everyone whispering.” (Female, 19)</a:t>
            </a:r>
          </a:p>
          <a:p>
            <a:pPr indent="-228600" defTabSz="914400">
              <a:lnSpc>
                <a:spcPct val="90000"/>
              </a:lnSpc>
              <a:buFont typeface="Arial" panose="020B0604020202020204" pitchFamily="34" charset="0"/>
              <a:buChar char="•"/>
            </a:pPr>
            <a:endParaRPr lang="en-US" sz="2400" i="1" dirty="0"/>
          </a:p>
        </p:txBody>
      </p:sp>
      <p:sp>
        <p:nvSpPr>
          <p:cNvPr id="56" name="Rectangle 55">
            <a:extLst>
              <a:ext uri="{FF2B5EF4-FFF2-40B4-BE49-F238E27FC236}">
                <a16:creationId xmlns:a16="http://schemas.microsoft.com/office/drawing/2014/main" id="{43068D6A-6E38-E014-8CF6-A0F0602BD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8" name="Oval 57">
            <a:extLst>
              <a:ext uri="{FF2B5EF4-FFF2-40B4-BE49-F238E27FC236}">
                <a16:creationId xmlns:a16="http://schemas.microsoft.com/office/drawing/2014/main" id="{B7917933-BE8E-6C29-08D8-050DE2983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3" name="Graphic 52" descr="Atom">
            <a:extLst>
              <a:ext uri="{FF2B5EF4-FFF2-40B4-BE49-F238E27FC236}">
                <a16:creationId xmlns:a16="http://schemas.microsoft.com/office/drawing/2014/main" id="{8EDCF713-4859-12E4-E446-CB48B53281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46868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Devil Face Outline">
            <a:extLst>
              <a:ext uri="{FF2B5EF4-FFF2-40B4-BE49-F238E27FC236}">
                <a16:creationId xmlns:a16="http://schemas.microsoft.com/office/drawing/2014/main" id="{9C3C880B-9A58-0CD6-517F-64EE422FD5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41" y="2165637"/>
            <a:ext cx="2526726" cy="2526726"/>
          </a:xfrm>
          <a:prstGeom prst="rect">
            <a:avLst/>
          </a:prstGeom>
        </p:spPr>
      </p:pic>
      <p:sp>
        <p:nvSpPr>
          <p:cNvPr id="19" name="Freeform: Shape 18">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p:cNvSpPr>
            <a:spLocks noGrp="1"/>
          </p:cNvSpPr>
          <p:nvPr>
            <p:ph type="title"/>
          </p:nvPr>
        </p:nvSpPr>
        <p:spPr>
          <a:xfrm>
            <a:off x="4319515" y="457201"/>
            <a:ext cx="4002953" cy="1835911"/>
          </a:xfrm>
        </p:spPr>
        <p:txBody>
          <a:bodyPr anchor="b">
            <a:normAutofit/>
          </a:bodyPr>
          <a:lstStyle/>
          <a:p>
            <a:r>
              <a:rPr lang="en-US" sz="4700" b="1">
                <a:solidFill>
                  <a:srgbClr val="FFFFFF"/>
                </a:solidFill>
              </a:rPr>
              <a:t>Discussion of Key Findings</a:t>
            </a:r>
          </a:p>
        </p:txBody>
      </p:sp>
      <p:sp>
        <p:nvSpPr>
          <p:cNvPr id="21"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9514" y="2560829"/>
            <a:ext cx="3771900" cy="18288"/>
          </a:xfrm>
          <a:custGeom>
            <a:avLst/>
            <a:gdLst>
              <a:gd name="connsiteX0" fmla="*/ 0 w 3771900"/>
              <a:gd name="connsiteY0" fmla="*/ 0 h 18288"/>
              <a:gd name="connsiteX1" fmla="*/ 704088 w 3771900"/>
              <a:gd name="connsiteY1" fmla="*/ 0 h 18288"/>
              <a:gd name="connsiteX2" fmla="*/ 1370457 w 3771900"/>
              <a:gd name="connsiteY2" fmla="*/ 0 h 18288"/>
              <a:gd name="connsiteX3" fmla="*/ 2036826 w 3771900"/>
              <a:gd name="connsiteY3" fmla="*/ 0 h 18288"/>
              <a:gd name="connsiteX4" fmla="*/ 2552319 w 3771900"/>
              <a:gd name="connsiteY4" fmla="*/ 0 h 18288"/>
              <a:gd name="connsiteX5" fmla="*/ 3105531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2112264 w 3771900"/>
              <a:gd name="connsiteY10" fmla="*/ 18288 h 18288"/>
              <a:gd name="connsiteX11" fmla="*/ 1445895 w 3771900"/>
              <a:gd name="connsiteY11" fmla="*/ 18288 h 18288"/>
              <a:gd name="connsiteX12" fmla="*/ 892683 w 3771900"/>
              <a:gd name="connsiteY12" fmla="*/ 18288 h 18288"/>
              <a:gd name="connsiteX13" fmla="*/ 0 w 3771900"/>
              <a:gd name="connsiteY13" fmla="*/ 18288 h 18288"/>
              <a:gd name="connsiteX14" fmla="*/ 0 w 377190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71900" h="18288" fill="none" extrusionOk="0">
                <a:moveTo>
                  <a:pt x="0" y="0"/>
                </a:moveTo>
                <a:cubicBezTo>
                  <a:pt x="285982" y="-16509"/>
                  <a:pt x="373591" y="28957"/>
                  <a:pt x="704088" y="0"/>
                </a:cubicBezTo>
                <a:cubicBezTo>
                  <a:pt x="1034585" y="-28957"/>
                  <a:pt x="1127575" y="15529"/>
                  <a:pt x="1370457" y="0"/>
                </a:cubicBezTo>
                <a:cubicBezTo>
                  <a:pt x="1613339" y="-15529"/>
                  <a:pt x="1901330" y="-18417"/>
                  <a:pt x="2036826" y="0"/>
                </a:cubicBezTo>
                <a:cubicBezTo>
                  <a:pt x="2172322" y="18417"/>
                  <a:pt x="2391554" y="24426"/>
                  <a:pt x="2552319" y="0"/>
                </a:cubicBezTo>
                <a:cubicBezTo>
                  <a:pt x="2713084" y="-24426"/>
                  <a:pt x="2832344" y="19126"/>
                  <a:pt x="3105531" y="0"/>
                </a:cubicBezTo>
                <a:cubicBezTo>
                  <a:pt x="3378718" y="-19126"/>
                  <a:pt x="3624591" y="4962"/>
                  <a:pt x="3771900" y="0"/>
                </a:cubicBezTo>
                <a:cubicBezTo>
                  <a:pt x="3771400" y="8855"/>
                  <a:pt x="3772009" y="14521"/>
                  <a:pt x="3771900" y="18288"/>
                </a:cubicBezTo>
                <a:cubicBezTo>
                  <a:pt x="3458898" y="17742"/>
                  <a:pt x="3421743" y="-6827"/>
                  <a:pt x="3143250" y="18288"/>
                </a:cubicBezTo>
                <a:cubicBezTo>
                  <a:pt x="2864757" y="43403"/>
                  <a:pt x="2852800" y="27764"/>
                  <a:pt x="2627757" y="18288"/>
                </a:cubicBezTo>
                <a:cubicBezTo>
                  <a:pt x="2402714" y="8812"/>
                  <a:pt x="2240384" y="-3809"/>
                  <a:pt x="2112264" y="18288"/>
                </a:cubicBezTo>
                <a:cubicBezTo>
                  <a:pt x="1984144" y="40385"/>
                  <a:pt x="1648028" y="25259"/>
                  <a:pt x="1445895" y="18288"/>
                </a:cubicBezTo>
                <a:cubicBezTo>
                  <a:pt x="1243762" y="11317"/>
                  <a:pt x="1123026" y="22466"/>
                  <a:pt x="892683" y="18288"/>
                </a:cubicBezTo>
                <a:cubicBezTo>
                  <a:pt x="662340" y="14110"/>
                  <a:pt x="180978" y="-26198"/>
                  <a:pt x="0" y="18288"/>
                </a:cubicBezTo>
                <a:cubicBezTo>
                  <a:pt x="683" y="12014"/>
                  <a:pt x="724" y="5908"/>
                  <a:pt x="0" y="0"/>
                </a:cubicBezTo>
                <a:close/>
              </a:path>
              <a:path w="3771900" h="18288" stroke="0" extrusionOk="0">
                <a:moveTo>
                  <a:pt x="0" y="0"/>
                </a:moveTo>
                <a:cubicBezTo>
                  <a:pt x="168080" y="-24280"/>
                  <a:pt x="426899" y="-27643"/>
                  <a:pt x="590931" y="0"/>
                </a:cubicBezTo>
                <a:cubicBezTo>
                  <a:pt x="754963" y="27643"/>
                  <a:pt x="943937" y="-964"/>
                  <a:pt x="1106424" y="0"/>
                </a:cubicBezTo>
                <a:cubicBezTo>
                  <a:pt x="1268911" y="964"/>
                  <a:pt x="1620128" y="24107"/>
                  <a:pt x="1810512" y="0"/>
                </a:cubicBezTo>
                <a:cubicBezTo>
                  <a:pt x="2000896" y="-24107"/>
                  <a:pt x="2173109" y="23508"/>
                  <a:pt x="2401443" y="0"/>
                </a:cubicBezTo>
                <a:cubicBezTo>
                  <a:pt x="2629777" y="-23508"/>
                  <a:pt x="2762620" y="-19902"/>
                  <a:pt x="2992374" y="0"/>
                </a:cubicBezTo>
                <a:cubicBezTo>
                  <a:pt x="3222128" y="19902"/>
                  <a:pt x="3483193" y="6322"/>
                  <a:pt x="3771900" y="0"/>
                </a:cubicBezTo>
                <a:cubicBezTo>
                  <a:pt x="3771002" y="7180"/>
                  <a:pt x="3772069" y="13790"/>
                  <a:pt x="3771900" y="18288"/>
                </a:cubicBezTo>
                <a:cubicBezTo>
                  <a:pt x="3466427" y="17166"/>
                  <a:pt x="3360902" y="-2444"/>
                  <a:pt x="3143250" y="18288"/>
                </a:cubicBezTo>
                <a:cubicBezTo>
                  <a:pt x="2925598" y="39020"/>
                  <a:pt x="2852709" y="34774"/>
                  <a:pt x="2627757" y="18288"/>
                </a:cubicBezTo>
                <a:cubicBezTo>
                  <a:pt x="2402805" y="1802"/>
                  <a:pt x="2156087" y="-12568"/>
                  <a:pt x="1999107" y="18288"/>
                </a:cubicBezTo>
                <a:cubicBezTo>
                  <a:pt x="1842127" y="49144"/>
                  <a:pt x="1528676" y="3672"/>
                  <a:pt x="1370457" y="18288"/>
                </a:cubicBezTo>
                <a:cubicBezTo>
                  <a:pt x="1212238" y="32905"/>
                  <a:pt x="1007440" y="24475"/>
                  <a:pt x="779526" y="18288"/>
                </a:cubicBezTo>
                <a:cubicBezTo>
                  <a:pt x="551612" y="12101"/>
                  <a:pt x="175765" y="8638"/>
                  <a:pt x="0" y="18288"/>
                </a:cubicBezTo>
                <a:cubicBezTo>
                  <a:pt x="571" y="10093"/>
                  <a:pt x="-125" y="8407"/>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273080" y="2602644"/>
            <a:ext cx="4095821" cy="3271307"/>
          </a:xfrm>
        </p:spPr>
        <p:txBody>
          <a:bodyPr anchor="t">
            <a:noAutofit/>
          </a:bodyPr>
          <a:lstStyle/>
          <a:p>
            <a:pPr>
              <a:lnSpc>
                <a:spcPct val="90000"/>
              </a:lnSpc>
              <a:defRPr sz="1400"/>
            </a:pPr>
            <a:r>
              <a:rPr lang="en-US" sz="1800" dirty="0">
                <a:solidFill>
                  <a:srgbClr val="FFFFFF"/>
                </a:solidFill>
              </a:rPr>
              <a:t>Stigma intersects with awareness, availability, accessibility, and uptake</a:t>
            </a:r>
          </a:p>
          <a:p>
            <a:pPr>
              <a:lnSpc>
                <a:spcPct val="90000"/>
              </a:lnSpc>
              <a:defRPr sz="1400"/>
            </a:pPr>
            <a:r>
              <a:rPr lang="en-US" sz="1800" dirty="0">
                <a:solidFill>
                  <a:srgbClr val="FFFFFF"/>
                </a:solidFill>
              </a:rPr>
              <a:t>Misalignment between stakeholder perception &amp; the young people’s lived experiences.</a:t>
            </a:r>
          </a:p>
          <a:p>
            <a:pPr>
              <a:lnSpc>
                <a:spcPct val="90000"/>
              </a:lnSpc>
              <a:defRPr sz="1400"/>
            </a:pPr>
            <a:r>
              <a:rPr lang="en-US" sz="1800" dirty="0">
                <a:solidFill>
                  <a:srgbClr val="FFFFFF"/>
                </a:solidFill>
              </a:rPr>
              <a:t>Cost and confidentiality remain key barriers</a:t>
            </a:r>
          </a:p>
          <a:p>
            <a:pPr>
              <a:lnSpc>
                <a:spcPct val="90000"/>
              </a:lnSpc>
              <a:defRPr sz="1400"/>
            </a:pPr>
            <a:r>
              <a:rPr lang="en-US" sz="1800" dirty="0">
                <a:solidFill>
                  <a:srgbClr val="FFFFFF"/>
                </a:solidFill>
              </a:rPr>
              <a:t>Stockouts are rare</a:t>
            </a:r>
          </a:p>
          <a:p>
            <a:pPr>
              <a:lnSpc>
                <a:spcPct val="90000"/>
              </a:lnSpc>
              <a:defRPr sz="1400"/>
            </a:pPr>
            <a:r>
              <a:rPr lang="en-US" sz="1800" dirty="0">
                <a:solidFill>
                  <a:srgbClr val="FFFFFF"/>
                </a:solidFill>
              </a:rPr>
              <a:t>Youth want discreet, peer-led, tech-enabled distribution.</a:t>
            </a:r>
          </a:p>
          <a:p>
            <a:pPr>
              <a:lnSpc>
                <a:spcPct val="90000"/>
              </a:lnSpc>
              <a:defRPr sz="1400"/>
            </a:pPr>
            <a:r>
              <a:rPr lang="en-US" sz="1800" dirty="0">
                <a:solidFill>
                  <a:srgbClr val="FFFFFF"/>
                </a:solidFill>
              </a:rPr>
              <a:t>Peer trust is critical in shaping testing decisions</a:t>
            </a:r>
          </a:p>
          <a:p>
            <a:pPr>
              <a:lnSpc>
                <a:spcPct val="90000"/>
              </a:lnSpc>
              <a:defRPr sz="1400"/>
            </a:pPr>
            <a:r>
              <a:rPr lang="en-US" sz="1800" dirty="0">
                <a:solidFill>
                  <a:srgbClr val="FFFFFF"/>
                </a:solidFill>
              </a:rPr>
              <a:t>Age of consent policy hinders access</a:t>
            </a:r>
          </a:p>
          <a:p>
            <a:pPr>
              <a:lnSpc>
                <a:spcPct val="90000"/>
              </a:lnSpc>
              <a:defRPr sz="1400"/>
            </a:pPr>
            <a:endParaRPr lang="en-US" sz="1800" dirty="0">
              <a:solidFill>
                <a:srgbClr val="FFFFFF"/>
              </a:solidFill>
            </a:endParaRPr>
          </a:p>
          <a:p>
            <a:pPr>
              <a:lnSpc>
                <a:spcPct val="90000"/>
              </a:lnSpc>
              <a:defRPr sz="1400"/>
            </a:pPr>
            <a:endParaRPr lang="en-US" sz="1800" dirty="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Brain in head">
            <a:extLst>
              <a:ext uri="{FF2B5EF4-FFF2-40B4-BE49-F238E27FC236}">
                <a16:creationId xmlns:a16="http://schemas.microsoft.com/office/drawing/2014/main" id="{FF3BF473-3DF8-0BB1-C3F7-73B12098561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41" y="2165637"/>
            <a:ext cx="2526726" cy="2526726"/>
          </a:xfrm>
          <a:prstGeom prst="rect">
            <a:avLst/>
          </a:prstGeom>
        </p:spPr>
      </p:pic>
      <p:sp>
        <p:nvSpPr>
          <p:cNvPr id="12" name="Freeform: Shape 11">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931E967A-DB72-12C6-1CA6-A47C82189A09}"/>
              </a:ext>
            </a:extLst>
          </p:cNvPr>
          <p:cNvSpPr>
            <a:spLocks noGrp="1"/>
          </p:cNvSpPr>
          <p:nvPr>
            <p:ph type="ctrTitle"/>
          </p:nvPr>
        </p:nvSpPr>
        <p:spPr>
          <a:xfrm>
            <a:off x="4319515" y="457201"/>
            <a:ext cx="4002953" cy="1835911"/>
          </a:xfrm>
        </p:spPr>
        <p:txBody>
          <a:bodyPr vert="horz" lIns="91440" tIns="45720" rIns="91440" bIns="45720" rtlCol="0" anchor="b">
            <a:normAutofit/>
          </a:bodyPr>
          <a:lstStyle/>
          <a:p>
            <a:pPr algn="l" defTabSz="914400">
              <a:lnSpc>
                <a:spcPct val="90000"/>
              </a:lnSpc>
            </a:pPr>
            <a:r>
              <a:rPr lang="en-US" sz="2900" b="1" kern="1200">
                <a:solidFill>
                  <a:srgbClr val="FFFFFF"/>
                </a:solidFill>
                <a:latin typeface="+mj-lt"/>
                <a:ea typeface="+mj-ea"/>
                <a:cs typeface="+mj-cs"/>
              </a:rPr>
              <a:t>Conclusions and Recommendations: From Stigma to Strategy</a:t>
            </a:r>
            <a:endParaRPr lang="en-US" sz="2900" kern="1200">
              <a:solidFill>
                <a:srgbClr val="FFFFFF"/>
              </a:solidFill>
              <a:latin typeface="+mj-lt"/>
              <a:ea typeface="+mj-ea"/>
              <a:cs typeface="+mj-cs"/>
            </a:endParaRPr>
          </a:p>
        </p:txBody>
      </p:sp>
      <p:sp>
        <p:nvSpPr>
          <p:cNvPr id="14"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9514" y="2560829"/>
            <a:ext cx="3771900" cy="18288"/>
          </a:xfrm>
          <a:custGeom>
            <a:avLst/>
            <a:gdLst>
              <a:gd name="connsiteX0" fmla="*/ 0 w 3771900"/>
              <a:gd name="connsiteY0" fmla="*/ 0 h 18288"/>
              <a:gd name="connsiteX1" fmla="*/ 704088 w 3771900"/>
              <a:gd name="connsiteY1" fmla="*/ 0 h 18288"/>
              <a:gd name="connsiteX2" fmla="*/ 1370457 w 3771900"/>
              <a:gd name="connsiteY2" fmla="*/ 0 h 18288"/>
              <a:gd name="connsiteX3" fmla="*/ 2036826 w 3771900"/>
              <a:gd name="connsiteY3" fmla="*/ 0 h 18288"/>
              <a:gd name="connsiteX4" fmla="*/ 2552319 w 3771900"/>
              <a:gd name="connsiteY4" fmla="*/ 0 h 18288"/>
              <a:gd name="connsiteX5" fmla="*/ 3105531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2112264 w 3771900"/>
              <a:gd name="connsiteY10" fmla="*/ 18288 h 18288"/>
              <a:gd name="connsiteX11" fmla="*/ 1445895 w 3771900"/>
              <a:gd name="connsiteY11" fmla="*/ 18288 h 18288"/>
              <a:gd name="connsiteX12" fmla="*/ 892683 w 3771900"/>
              <a:gd name="connsiteY12" fmla="*/ 18288 h 18288"/>
              <a:gd name="connsiteX13" fmla="*/ 0 w 3771900"/>
              <a:gd name="connsiteY13" fmla="*/ 18288 h 18288"/>
              <a:gd name="connsiteX14" fmla="*/ 0 w 377190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71900" h="18288" fill="none" extrusionOk="0">
                <a:moveTo>
                  <a:pt x="0" y="0"/>
                </a:moveTo>
                <a:cubicBezTo>
                  <a:pt x="285982" y="-16509"/>
                  <a:pt x="373591" y="28957"/>
                  <a:pt x="704088" y="0"/>
                </a:cubicBezTo>
                <a:cubicBezTo>
                  <a:pt x="1034585" y="-28957"/>
                  <a:pt x="1127575" y="15529"/>
                  <a:pt x="1370457" y="0"/>
                </a:cubicBezTo>
                <a:cubicBezTo>
                  <a:pt x="1613339" y="-15529"/>
                  <a:pt x="1901330" y="-18417"/>
                  <a:pt x="2036826" y="0"/>
                </a:cubicBezTo>
                <a:cubicBezTo>
                  <a:pt x="2172322" y="18417"/>
                  <a:pt x="2391554" y="24426"/>
                  <a:pt x="2552319" y="0"/>
                </a:cubicBezTo>
                <a:cubicBezTo>
                  <a:pt x="2713084" y="-24426"/>
                  <a:pt x="2832344" y="19126"/>
                  <a:pt x="3105531" y="0"/>
                </a:cubicBezTo>
                <a:cubicBezTo>
                  <a:pt x="3378718" y="-19126"/>
                  <a:pt x="3624591" y="4962"/>
                  <a:pt x="3771900" y="0"/>
                </a:cubicBezTo>
                <a:cubicBezTo>
                  <a:pt x="3771400" y="8855"/>
                  <a:pt x="3772009" y="14521"/>
                  <a:pt x="3771900" y="18288"/>
                </a:cubicBezTo>
                <a:cubicBezTo>
                  <a:pt x="3458898" y="17742"/>
                  <a:pt x="3421743" y="-6827"/>
                  <a:pt x="3143250" y="18288"/>
                </a:cubicBezTo>
                <a:cubicBezTo>
                  <a:pt x="2864757" y="43403"/>
                  <a:pt x="2852800" y="27764"/>
                  <a:pt x="2627757" y="18288"/>
                </a:cubicBezTo>
                <a:cubicBezTo>
                  <a:pt x="2402714" y="8812"/>
                  <a:pt x="2240384" y="-3809"/>
                  <a:pt x="2112264" y="18288"/>
                </a:cubicBezTo>
                <a:cubicBezTo>
                  <a:pt x="1984144" y="40385"/>
                  <a:pt x="1648028" y="25259"/>
                  <a:pt x="1445895" y="18288"/>
                </a:cubicBezTo>
                <a:cubicBezTo>
                  <a:pt x="1243762" y="11317"/>
                  <a:pt x="1123026" y="22466"/>
                  <a:pt x="892683" y="18288"/>
                </a:cubicBezTo>
                <a:cubicBezTo>
                  <a:pt x="662340" y="14110"/>
                  <a:pt x="180978" y="-26198"/>
                  <a:pt x="0" y="18288"/>
                </a:cubicBezTo>
                <a:cubicBezTo>
                  <a:pt x="683" y="12014"/>
                  <a:pt x="724" y="5908"/>
                  <a:pt x="0" y="0"/>
                </a:cubicBezTo>
                <a:close/>
              </a:path>
              <a:path w="3771900" h="18288" stroke="0" extrusionOk="0">
                <a:moveTo>
                  <a:pt x="0" y="0"/>
                </a:moveTo>
                <a:cubicBezTo>
                  <a:pt x="168080" y="-24280"/>
                  <a:pt x="426899" y="-27643"/>
                  <a:pt x="590931" y="0"/>
                </a:cubicBezTo>
                <a:cubicBezTo>
                  <a:pt x="754963" y="27643"/>
                  <a:pt x="943937" y="-964"/>
                  <a:pt x="1106424" y="0"/>
                </a:cubicBezTo>
                <a:cubicBezTo>
                  <a:pt x="1268911" y="964"/>
                  <a:pt x="1620128" y="24107"/>
                  <a:pt x="1810512" y="0"/>
                </a:cubicBezTo>
                <a:cubicBezTo>
                  <a:pt x="2000896" y="-24107"/>
                  <a:pt x="2173109" y="23508"/>
                  <a:pt x="2401443" y="0"/>
                </a:cubicBezTo>
                <a:cubicBezTo>
                  <a:pt x="2629777" y="-23508"/>
                  <a:pt x="2762620" y="-19902"/>
                  <a:pt x="2992374" y="0"/>
                </a:cubicBezTo>
                <a:cubicBezTo>
                  <a:pt x="3222128" y="19902"/>
                  <a:pt x="3483193" y="6322"/>
                  <a:pt x="3771900" y="0"/>
                </a:cubicBezTo>
                <a:cubicBezTo>
                  <a:pt x="3771002" y="7180"/>
                  <a:pt x="3772069" y="13790"/>
                  <a:pt x="3771900" y="18288"/>
                </a:cubicBezTo>
                <a:cubicBezTo>
                  <a:pt x="3466427" y="17166"/>
                  <a:pt x="3360902" y="-2444"/>
                  <a:pt x="3143250" y="18288"/>
                </a:cubicBezTo>
                <a:cubicBezTo>
                  <a:pt x="2925598" y="39020"/>
                  <a:pt x="2852709" y="34774"/>
                  <a:pt x="2627757" y="18288"/>
                </a:cubicBezTo>
                <a:cubicBezTo>
                  <a:pt x="2402805" y="1802"/>
                  <a:pt x="2156087" y="-12568"/>
                  <a:pt x="1999107" y="18288"/>
                </a:cubicBezTo>
                <a:cubicBezTo>
                  <a:pt x="1842127" y="49144"/>
                  <a:pt x="1528676" y="3672"/>
                  <a:pt x="1370457" y="18288"/>
                </a:cubicBezTo>
                <a:cubicBezTo>
                  <a:pt x="1212238" y="32905"/>
                  <a:pt x="1007440" y="24475"/>
                  <a:pt x="779526" y="18288"/>
                </a:cubicBezTo>
                <a:cubicBezTo>
                  <a:pt x="551612" y="12101"/>
                  <a:pt x="175765" y="8638"/>
                  <a:pt x="0" y="18288"/>
                </a:cubicBezTo>
                <a:cubicBezTo>
                  <a:pt x="571" y="10093"/>
                  <a:pt x="-125" y="8407"/>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DB9D979-DC9C-FEC7-0DC5-AAC7CD3C0385}"/>
              </a:ext>
            </a:extLst>
          </p:cNvPr>
          <p:cNvSpPr>
            <a:spLocks noGrp="1"/>
          </p:cNvSpPr>
          <p:nvPr>
            <p:ph type="subTitle" idx="1"/>
          </p:nvPr>
        </p:nvSpPr>
        <p:spPr>
          <a:xfrm>
            <a:off x="4319515" y="2798064"/>
            <a:ext cx="4095821" cy="3417611"/>
          </a:xfrm>
        </p:spPr>
        <p:txBody>
          <a:bodyPr vert="horz" lIns="91440" tIns="45720" rIns="91440" bIns="45720" rtlCol="0" anchor="t">
            <a:normAutofit/>
          </a:bodyPr>
          <a:lstStyle/>
          <a:p>
            <a:pPr marL="114300" indent="-342900" algn="l" defTabSz="914400">
              <a:lnSpc>
                <a:spcPct val="90000"/>
              </a:lnSpc>
              <a:buFont typeface="Wingdings" panose="05000000000000000000" pitchFamily="2" charset="2"/>
              <a:buChar char="ü"/>
            </a:pPr>
            <a:r>
              <a:rPr lang="en-US" sz="2400" dirty="0">
                <a:solidFill>
                  <a:srgbClr val="FFFFFF"/>
                </a:solidFill>
              </a:rPr>
              <a:t>Multi-level strategies required</a:t>
            </a:r>
          </a:p>
          <a:p>
            <a:pPr marL="114300" indent="-342900" algn="l" defTabSz="914400">
              <a:lnSpc>
                <a:spcPct val="90000"/>
              </a:lnSpc>
              <a:buFont typeface="Wingdings" panose="05000000000000000000" pitchFamily="2" charset="2"/>
              <a:buChar char="ü"/>
            </a:pPr>
            <a:r>
              <a:rPr lang="en-US" sz="2400" dirty="0">
                <a:solidFill>
                  <a:srgbClr val="FFFFFF"/>
                </a:solidFill>
              </a:rPr>
              <a:t>Visible and youth-friendly access points</a:t>
            </a:r>
          </a:p>
          <a:p>
            <a:pPr marL="114300" indent="-342900" algn="l" defTabSz="914400">
              <a:lnSpc>
                <a:spcPct val="90000"/>
              </a:lnSpc>
              <a:buFont typeface="Wingdings" panose="05000000000000000000" pitchFamily="2" charset="2"/>
              <a:buChar char="ü"/>
            </a:pPr>
            <a:r>
              <a:rPr lang="en-US" sz="2400" dirty="0">
                <a:solidFill>
                  <a:srgbClr val="FFFFFF"/>
                </a:solidFill>
              </a:rPr>
              <a:t>Build Trust and Rapport</a:t>
            </a:r>
          </a:p>
          <a:p>
            <a:pPr marL="114300" indent="-342900" algn="l" defTabSz="914400">
              <a:lnSpc>
                <a:spcPct val="90000"/>
              </a:lnSpc>
              <a:buFont typeface="Wingdings" panose="05000000000000000000" pitchFamily="2" charset="2"/>
              <a:buChar char="ü"/>
            </a:pPr>
            <a:r>
              <a:rPr lang="en-US" sz="2400" dirty="0">
                <a:solidFill>
                  <a:srgbClr val="FFFFFF"/>
                </a:solidFill>
              </a:rPr>
              <a:t>Follow-up support services must be built in HIVST </a:t>
            </a:r>
            <a:r>
              <a:rPr lang="en-US" sz="2400" dirty="0" err="1">
                <a:solidFill>
                  <a:srgbClr val="FFFFFF"/>
                </a:solidFill>
              </a:rPr>
              <a:t>programmes</a:t>
            </a:r>
            <a:endParaRPr lang="en-US" sz="2400" dirty="0">
              <a:solidFill>
                <a:srgbClr val="FFFFFF"/>
              </a:solidFill>
            </a:endParaRPr>
          </a:p>
          <a:p>
            <a:pPr indent="-228600" algn="l" defTabSz="914400">
              <a:lnSpc>
                <a:spcPct val="90000"/>
              </a:lnSpc>
              <a:buFont typeface="Arial" panose="020B0604020202020204" pitchFamily="34" charset="0"/>
              <a:buChar char="•"/>
            </a:pPr>
            <a:endParaRPr lang="en-US" sz="1900" dirty="0">
              <a:solidFill>
                <a:srgbClr val="FFFFFF"/>
              </a:solidFill>
            </a:endParaRPr>
          </a:p>
          <a:p>
            <a:pPr indent="-228600" algn="l" defTabSz="914400">
              <a:lnSpc>
                <a:spcPct val="90000"/>
              </a:lnSpc>
              <a:buFont typeface="Arial" panose="020B0604020202020204" pitchFamily="34" charset="0"/>
              <a:buChar char="•"/>
            </a:pPr>
            <a:endParaRPr lang="en-US" sz="1900" dirty="0">
              <a:solidFill>
                <a:srgbClr val="FFFFFF"/>
              </a:solidFill>
            </a:endParaRPr>
          </a:p>
        </p:txBody>
      </p:sp>
    </p:spTree>
    <p:extLst>
      <p:ext uri="{BB962C8B-B14F-4D97-AF65-F5344CB8AC3E}">
        <p14:creationId xmlns:p14="http://schemas.microsoft.com/office/powerpoint/2010/main" val="62707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lapper board">
            <a:extLst>
              <a:ext uri="{FF2B5EF4-FFF2-40B4-BE49-F238E27FC236}">
                <a16:creationId xmlns:a16="http://schemas.microsoft.com/office/drawing/2014/main" id="{5C94A1D2-AA15-D0F0-AE29-05EAE479F8D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41" y="2165637"/>
            <a:ext cx="2526726" cy="2526726"/>
          </a:xfrm>
          <a:prstGeom prst="rect">
            <a:avLst/>
          </a:prstGeom>
        </p:spPr>
      </p:pic>
      <p:sp>
        <p:nvSpPr>
          <p:cNvPr id="12" name="Freeform: Shape 11">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5F8F946E-F81A-CE58-4ABE-6A36AD69B6C3}"/>
              </a:ext>
            </a:extLst>
          </p:cNvPr>
          <p:cNvSpPr>
            <a:spLocks noGrp="1"/>
          </p:cNvSpPr>
          <p:nvPr>
            <p:ph type="ctrTitle"/>
          </p:nvPr>
        </p:nvSpPr>
        <p:spPr>
          <a:xfrm>
            <a:off x="4319515" y="457201"/>
            <a:ext cx="4002953" cy="1835911"/>
          </a:xfrm>
        </p:spPr>
        <p:txBody>
          <a:bodyPr vert="horz" lIns="91440" tIns="45720" rIns="91440" bIns="45720" rtlCol="0" anchor="b">
            <a:normAutofit/>
          </a:bodyPr>
          <a:lstStyle/>
          <a:p>
            <a:pPr algn="l" defTabSz="914400">
              <a:lnSpc>
                <a:spcPct val="90000"/>
              </a:lnSpc>
            </a:pPr>
            <a:r>
              <a:rPr lang="en-US" sz="4700" b="1" kern="1200" dirty="0">
                <a:solidFill>
                  <a:srgbClr val="FFFFFF"/>
                </a:solidFill>
                <a:latin typeface="+mj-lt"/>
                <a:ea typeface="+mj-ea"/>
                <a:cs typeface="+mj-cs"/>
              </a:rPr>
              <a:t>Call to Action</a:t>
            </a:r>
            <a:endParaRPr lang="en-US" sz="4700" kern="1200" dirty="0">
              <a:solidFill>
                <a:srgbClr val="FFFFFF"/>
              </a:solidFill>
              <a:latin typeface="+mj-lt"/>
              <a:ea typeface="+mj-ea"/>
              <a:cs typeface="+mj-cs"/>
            </a:endParaRPr>
          </a:p>
        </p:txBody>
      </p:sp>
      <p:sp>
        <p:nvSpPr>
          <p:cNvPr id="14"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9514" y="2560829"/>
            <a:ext cx="3771900" cy="18288"/>
          </a:xfrm>
          <a:custGeom>
            <a:avLst/>
            <a:gdLst>
              <a:gd name="connsiteX0" fmla="*/ 0 w 3771900"/>
              <a:gd name="connsiteY0" fmla="*/ 0 h 18288"/>
              <a:gd name="connsiteX1" fmla="*/ 704088 w 3771900"/>
              <a:gd name="connsiteY1" fmla="*/ 0 h 18288"/>
              <a:gd name="connsiteX2" fmla="*/ 1370457 w 3771900"/>
              <a:gd name="connsiteY2" fmla="*/ 0 h 18288"/>
              <a:gd name="connsiteX3" fmla="*/ 2036826 w 3771900"/>
              <a:gd name="connsiteY3" fmla="*/ 0 h 18288"/>
              <a:gd name="connsiteX4" fmla="*/ 2552319 w 3771900"/>
              <a:gd name="connsiteY4" fmla="*/ 0 h 18288"/>
              <a:gd name="connsiteX5" fmla="*/ 3105531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2112264 w 3771900"/>
              <a:gd name="connsiteY10" fmla="*/ 18288 h 18288"/>
              <a:gd name="connsiteX11" fmla="*/ 1445895 w 3771900"/>
              <a:gd name="connsiteY11" fmla="*/ 18288 h 18288"/>
              <a:gd name="connsiteX12" fmla="*/ 892683 w 3771900"/>
              <a:gd name="connsiteY12" fmla="*/ 18288 h 18288"/>
              <a:gd name="connsiteX13" fmla="*/ 0 w 3771900"/>
              <a:gd name="connsiteY13" fmla="*/ 18288 h 18288"/>
              <a:gd name="connsiteX14" fmla="*/ 0 w 377190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71900" h="18288" fill="none" extrusionOk="0">
                <a:moveTo>
                  <a:pt x="0" y="0"/>
                </a:moveTo>
                <a:cubicBezTo>
                  <a:pt x="285982" y="-16509"/>
                  <a:pt x="373591" y="28957"/>
                  <a:pt x="704088" y="0"/>
                </a:cubicBezTo>
                <a:cubicBezTo>
                  <a:pt x="1034585" y="-28957"/>
                  <a:pt x="1127575" y="15529"/>
                  <a:pt x="1370457" y="0"/>
                </a:cubicBezTo>
                <a:cubicBezTo>
                  <a:pt x="1613339" y="-15529"/>
                  <a:pt x="1901330" y="-18417"/>
                  <a:pt x="2036826" y="0"/>
                </a:cubicBezTo>
                <a:cubicBezTo>
                  <a:pt x="2172322" y="18417"/>
                  <a:pt x="2391554" y="24426"/>
                  <a:pt x="2552319" y="0"/>
                </a:cubicBezTo>
                <a:cubicBezTo>
                  <a:pt x="2713084" y="-24426"/>
                  <a:pt x="2832344" y="19126"/>
                  <a:pt x="3105531" y="0"/>
                </a:cubicBezTo>
                <a:cubicBezTo>
                  <a:pt x="3378718" y="-19126"/>
                  <a:pt x="3624591" y="4962"/>
                  <a:pt x="3771900" y="0"/>
                </a:cubicBezTo>
                <a:cubicBezTo>
                  <a:pt x="3771400" y="8855"/>
                  <a:pt x="3772009" y="14521"/>
                  <a:pt x="3771900" y="18288"/>
                </a:cubicBezTo>
                <a:cubicBezTo>
                  <a:pt x="3458898" y="17742"/>
                  <a:pt x="3421743" y="-6827"/>
                  <a:pt x="3143250" y="18288"/>
                </a:cubicBezTo>
                <a:cubicBezTo>
                  <a:pt x="2864757" y="43403"/>
                  <a:pt x="2852800" y="27764"/>
                  <a:pt x="2627757" y="18288"/>
                </a:cubicBezTo>
                <a:cubicBezTo>
                  <a:pt x="2402714" y="8812"/>
                  <a:pt x="2240384" y="-3809"/>
                  <a:pt x="2112264" y="18288"/>
                </a:cubicBezTo>
                <a:cubicBezTo>
                  <a:pt x="1984144" y="40385"/>
                  <a:pt x="1648028" y="25259"/>
                  <a:pt x="1445895" y="18288"/>
                </a:cubicBezTo>
                <a:cubicBezTo>
                  <a:pt x="1243762" y="11317"/>
                  <a:pt x="1123026" y="22466"/>
                  <a:pt x="892683" y="18288"/>
                </a:cubicBezTo>
                <a:cubicBezTo>
                  <a:pt x="662340" y="14110"/>
                  <a:pt x="180978" y="-26198"/>
                  <a:pt x="0" y="18288"/>
                </a:cubicBezTo>
                <a:cubicBezTo>
                  <a:pt x="683" y="12014"/>
                  <a:pt x="724" y="5908"/>
                  <a:pt x="0" y="0"/>
                </a:cubicBezTo>
                <a:close/>
              </a:path>
              <a:path w="3771900" h="18288" stroke="0" extrusionOk="0">
                <a:moveTo>
                  <a:pt x="0" y="0"/>
                </a:moveTo>
                <a:cubicBezTo>
                  <a:pt x="168080" y="-24280"/>
                  <a:pt x="426899" y="-27643"/>
                  <a:pt x="590931" y="0"/>
                </a:cubicBezTo>
                <a:cubicBezTo>
                  <a:pt x="754963" y="27643"/>
                  <a:pt x="943937" y="-964"/>
                  <a:pt x="1106424" y="0"/>
                </a:cubicBezTo>
                <a:cubicBezTo>
                  <a:pt x="1268911" y="964"/>
                  <a:pt x="1620128" y="24107"/>
                  <a:pt x="1810512" y="0"/>
                </a:cubicBezTo>
                <a:cubicBezTo>
                  <a:pt x="2000896" y="-24107"/>
                  <a:pt x="2173109" y="23508"/>
                  <a:pt x="2401443" y="0"/>
                </a:cubicBezTo>
                <a:cubicBezTo>
                  <a:pt x="2629777" y="-23508"/>
                  <a:pt x="2762620" y="-19902"/>
                  <a:pt x="2992374" y="0"/>
                </a:cubicBezTo>
                <a:cubicBezTo>
                  <a:pt x="3222128" y="19902"/>
                  <a:pt x="3483193" y="6322"/>
                  <a:pt x="3771900" y="0"/>
                </a:cubicBezTo>
                <a:cubicBezTo>
                  <a:pt x="3771002" y="7180"/>
                  <a:pt x="3772069" y="13790"/>
                  <a:pt x="3771900" y="18288"/>
                </a:cubicBezTo>
                <a:cubicBezTo>
                  <a:pt x="3466427" y="17166"/>
                  <a:pt x="3360902" y="-2444"/>
                  <a:pt x="3143250" y="18288"/>
                </a:cubicBezTo>
                <a:cubicBezTo>
                  <a:pt x="2925598" y="39020"/>
                  <a:pt x="2852709" y="34774"/>
                  <a:pt x="2627757" y="18288"/>
                </a:cubicBezTo>
                <a:cubicBezTo>
                  <a:pt x="2402805" y="1802"/>
                  <a:pt x="2156087" y="-12568"/>
                  <a:pt x="1999107" y="18288"/>
                </a:cubicBezTo>
                <a:cubicBezTo>
                  <a:pt x="1842127" y="49144"/>
                  <a:pt x="1528676" y="3672"/>
                  <a:pt x="1370457" y="18288"/>
                </a:cubicBezTo>
                <a:cubicBezTo>
                  <a:pt x="1212238" y="32905"/>
                  <a:pt x="1007440" y="24475"/>
                  <a:pt x="779526" y="18288"/>
                </a:cubicBezTo>
                <a:cubicBezTo>
                  <a:pt x="551612" y="12101"/>
                  <a:pt x="175765" y="8638"/>
                  <a:pt x="0" y="18288"/>
                </a:cubicBezTo>
                <a:cubicBezTo>
                  <a:pt x="571" y="10093"/>
                  <a:pt x="-125" y="8407"/>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07902CF7-3F7D-2B7E-B669-229EFDB856A9}"/>
              </a:ext>
            </a:extLst>
          </p:cNvPr>
          <p:cNvSpPr>
            <a:spLocks noGrp="1"/>
          </p:cNvSpPr>
          <p:nvPr>
            <p:ph type="subTitle" idx="1"/>
          </p:nvPr>
        </p:nvSpPr>
        <p:spPr>
          <a:xfrm>
            <a:off x="4319515" y="2798064"/>
            <a:ext cx="4095821" cy="3417611"/>
          </a:xfrm>
        </p:spPr>
        <p:txBody>
          <a:bodyPr vert="horz" lIns="91440" tIns="45720" rIns="91440" bIns="45720" rtlCol="0" anchor="t">
            <a:normAutofit fontScale="92500" lnSpcReduction="20000"/>
          </a:bodyPr>
          <a:lstStyle/>
          <a:p>
            <a:pPr marL="57150" indent="-285750" algn="l" defTabSz="914400">
              <a:lnSpc>
                <a:spcPct val="90000"/>
              </a:lnSpc>
              <a:buFont typeface="Wingdings" panose="05000000000000000000" pitchFamily="2" charset="2"/>
              <a:buChar char="ü"/>
            </a:pPr>
            <a:r>
              <a:rPr lang="en-US" sz="1800" dirty="0">
                <a:solidFill>
                  <a:srgbClr val="FFFFFF"/>
                </a:solidFill>
              </a:rPr>
              <a:t>Subsidize or make kits free for YP.</a:t>
            </a:r>
          </a:p>
          <a:p>
            <a:pPr marL="57150" indent="-285750" algn="l" defTabSz="914400">
              <a:lnSpc>
                <a:spcPct val="90000"/>
              </a:lnSpc>
              <a:buFont typeface="Wingdings" panose="05000000000000000000" pitchFamily="2" charset="2"/>
              <a:buChar char="ü"/>
            </a:pPr>
            <a:endParaRPr lang="en-US" sz="1800" dirty="0">
              <a:solidFill>
                <a:srgbClr val="FFFFFF"/>
              </a:solidFill>
            </a:endParaRPr>
          </a:p>
          <a:p>
            <a:pPr marL="57150" indent="-285750" algn="l" defTabSz="914400">
              <a:lnSpc>
                <a:spcPct val="90000"/>
              </a:lnSpc>
              <a:buFont typeface="Wingdings" panose="05000000000000000000" pitchFamily="2" charset="2"/>
              <a:buChar char="ü"/>
            </a:pPr>
            <a:r>
              <a:rPr lang="en-US" sz="1800" dirty="0">
                <a:solidFill>
                  <a:srgbClr val="FFFFFF"/>
                </a:solidFill>
              </a:rPr>
              <a:t>Expand distribution to youth-centric spaces. </a:t>
            </a:r>
          </a:p>
          <a:p>
            <a:pPr marL="57150" indent="-285750" algn="l" defTabSz="914400">
              <a:lnSpc>
                <a:spcPct val="90000"/>
              </a:lnSpc>
              <a:buFont typeface="Wingdings" panose="05000000000000000000" pitchFamily="2" charset="2"/>
              <a:buChar char="ü"/>
            </a:pPr>
            <a:r>
              <a:rPr lang="en-US" sz="1800" dirty="0">
                <a:solidFill>
                  <a:srgbClr val="FFFFFF"/>
                </a:solidFill>
              </a:rPr>
              <a:t>Tailored, youth-centric strategies, explicitly calling for solutions that address stigma-driven access issues</a:t>
            </a:r>
          </a:p>
          <a:p>
            <a:pPr marL="57150" indent="-285750" algn="l" defTabSz="914400">
              <a:lnSpc>
                <a:spcPct val="90000"/>
              </a:lnSpc>
              <a:buFont typeface="Wingdings" panose="05000000000000000000" pitchFamily="2" charset="2"/>
              <a:buChar char="ü"/>
            </a:pPr>
            <a:endParaRPr lang="en-US" sz="1800" dirty="0">
              <a:solidFill>
                <a:srgbClr val="FFFFFF"/>
              </a:solidFill>
            </a:endParaRPr>
          </a:p>
          <a:p>
            <a:pPr marL="57150" indent="-285750" algn="l" defTabSz="914400">
              <a:lnSpc>
                <a:spcPct val="90000"/>
              </a:lnSpc>
              <a:buFont typeface="Wingdings" panose="05000000000000000000" pitchFamily="2" charset="2"/>
              <a:buChar char="ü"/>
            </a:pPr>
            <a:r>
              <a:rPr lang="en-US" sz="1800" dirty="0">
                <a:solidFill>
                  <a:srgbClr val="FFFFFF"/>
                </a:solidFill>
              </a:rPr>
              <a:t>Integrate HIVST into school health programs.</a:t>
            </a:r>
          </a:p>
          <a:p>
            <a:pPr marL="57150" indent="-285750" algn="l" defTabSz="914400">
              <a:lnSpc>
                <a:spcPct val="90000"/>
              </a:lnSpc>
              <a:buFont typeface="Wingdings" panose="05000000000000000000" pitchFamily="2" charset="2"/>
              <a:buChar char="ü"/>
            </a:pPr>
            <a:endParaRPr lang="en-US" sz="1800" dirty="0">
              <a:solidFill>
                <a:srgbClr val="FFFFFF"/>
              </a:solidFill>
            </a:endParaRPr>
          </a:p>
          <a:p>
            <a:pPr marL="57150" indent="-285750" algn="l" defTabSz="914400">
              <a:lnSpc>
                <a:spcPct val="90000"/>
              </a:lnSpc>
              <a:buFont typeface="Wingdings" panose="05000000000000000000" pitchFamily="2" charset="2"/>
              <a:buChar char="ü"/>
            </a:pPr>
            <a:r>
              <a:rPr lang="en-US" sz="1800" dirty="0">
                <a:solidFill>
                  <a:srgbClr val="FFFFFF"/>
                </a:solidFill>
              </a:rPr>
              <a:t>Use influencers &amp; social media for creating awareness.</a:t>
            </a:r>
          </a:p>
          <a:p>
            <a:pPr marL="57150" indent="-285750" algn="l" defTabSz="914400">
              <a:lnSpc>
                <a:spcPct val="90000"/>
              </a:lnSpc>
              <a:buFont typeface="Wingdings" panose="05000000000000000000" pitchFamily="2" charset="2"/>
              <a:buChar char="ü"/>
            </a:pPr>
            <a:endParaRPr lang="en-US" sz="1800" dirty="0">
              <a:solidFill>
                <a:srgbClr val="FFFFFF"/>
              </a:solidFill>
            </a:endParaRPr>
          </a:p>
          <a:p>
            <a:pPr marL="57150" indent="-285750" algn="l" defTabSz="914400">
              <a:lnSpc>
                <a:spcPct val="90000"/>
              </a:lnSpc>
              <a:buFont typeface="Wingdings" panose="05000000000000000000" pitchFamily="2" charset="2"/>
              <a:buChar char="ü"/>
            </a:pPr>
            <a:r>
              <a:rPr lang="en-US" sz="1800" dirty="0">
                <a:solidFill>
                  <a:srgbClr val="FFFFFF"/>
                </a:solidFill>
              </a:rPr>
              <a:t>Reform age of consent policy.</a:t>
            </a:r>
          </a:p>
          <a:p>
            <a:pPr marL="57150" indent="-285750" algn="l" defTabSz="914400">
              <a:lnSpc>
                <a:spcPct val="90000"/>
              </a:lnSpc>
              <a:buFont typeface="Wingdings" panose="05000000000000000000" pitchFamily="2" charset="2"/>
              <a:buChar char="ü"/>
            </a:pPr>
            <a:endParaRPr lang="en-US" sz="1800" dirty="0">
              <a:solidFill>
                <a:srgbClr val="FFFFFF"/>
              </a:solidFill>
            </a:endParaRPr>
          </a:p>
          <a:p>
            <a:pPr marL="57150" indent="-285750" algn="l" defTabSz="914400">
              <a:lnSpc>
                <a:spcPct val="90000"/>
              </a:lnSpc>
              <a:buFont typeface="Wingdings" panose="05000000000000000000" pitchFamily="2" charset="2"/>
              <a:buChar char="ü"/>
            </a:pPr>
            <a:endParaRPr lang="en-US" sz="1800" dirty="0">
              <a:solidFill>
                <a:srgbClr val="FFFFFF"/>
              </a:solidFill>
            </a:endParaRPr>
          </a:p>
          <a:p>
            <a:pPr indent="-228600" algn="l" defTabSz="914400">
              <a:lnSpc>
                <a:spcPct val="90000"/>
              </a:lnSpc>
              <a:buFont typeface="Arial" panose="020B0604020202020204" pitchFamily="34" charset="0"/>
              <a:buChar char="•"/>
            </a:pPr>
            <a:endParaRPr lang="en-US" sz="1800" dirty="0">
              <a:solidFill>
                <a:srgbClr val="FFFFFF"/>
              </a:solidFill>
            </a:endParaRPr>
          </a:p>
          <a:p>
            <a:pPr indent="-228600" algn="l" defTabSz="914400">
              <a:lnSpc>
                <a:spcPct val="90000"/>
              </a:lnSpc>
              <a:buFont typeface="Arial" panose="020B0604020202020204" pitchFamily="34" charset="0"/>
              <a:buChar char="•"/>
            </a:pPr>
            <a:endParaRPr lang="en-US" sz="1800" dirty="0">
              <a:solidFill>
                <a:srgbClr val="FFFFFF"/>
              </a:solidFill>
            </a:endParaRPr>
          </a:p>
          <a:p>
            <a:pPr indent="-228600" algn="l" defTabSz="914400">
              <a:lnSpc>
                <a:spcPct val="90000"/>
              </a:lnSpc>
              <a:buFont typeface="Arial" panose="020B0604020202020204" pitchFamily="34" charset="0"/>
              <a:buChar char="•"/>
            </a:pPr>
            <a:endParaRPr lang="en-US" sz="1800" dirty="0">
              <a:solidFill>
                <a:srgbClr val="FFFFFF"/>
              </a:solidFill>
            </a:endParaRPr>
          </a:p>
        </p:txBody>
      </p:sp>
    </p:spTree>
    <p:extLst>
      <p:ext uri="{BB962C8B-B14F-4D97-AF65-F5344CB8AC3E}">
        <p14:creationId xmlns:p14="http://schemas.microsoft.com/office/powerpoint/2010/main" val="3960898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Gavel">
            <a:extLst>
              <a:ext uri="{FF2B5EF4-FFF2-40B4-BE49-F238E27FC236}">
                <a16:creationId xmlns:a16="http://schemas.microsoft.com/office/drawing/2014/main" id="{8A449F85-ADF0-9619-5100-AE3C1A4DFB5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41" y="2165637"/>
            <a:ext cx="2526726" cy="2526726"/>
          </a:xfrm>
          <a:prstGeom prst="rect">
            <a:avLst/>
          </a:prstGeom>
        </p:spPr>
      </p:pic>
      <p:sp>
        <p:nvSpPr>
          <p:cNvPr id="19" name="Freeform: Shape 18">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8D2B3E89-88D9-DEBE-C020-B4F1D3A10883}"/>
              </a:ext>
            </a:extLst>
          </p:cNvPr>
          <p:cNvSpPr>
            <a:spLocks noGrp="1"/>
          </p:cNvSpPr>
          <p:nvPr>
            <p:ph type="ctrTitle"/>
          </p:nvPr>
        </p:nvSpPr>
        <p:spPr>
          <a:xfrm>
            <a:off x="4319515" y="457201"/>
            <a:ext cx="4002953" cy="1835911"/>
          </a:xfrm>
        </p:spPr>
        <p:txBody>
          <a:bodyPr vert="horz" lIns="91440" tIns="45720" rIns="91440" bIns="45720" rtlCol="0" anchor="b">
            <a:normAutofit/>
          </a:bodyPr>
          <a:lstStyle/>
          <a:p>
            <a:pPr algn="l" defTabSz="914400">
              <a:lnSpc>
                <a:spcPct val="90000"/>
              </a:lnSpc>
            </a:pPr>
            <a:r>
              <a:rPr lang="en-US" sz="4700" kern="1200">
                <a:solidFill>
                  <a:srgbClr val="FFFFFF"/>
                </a:solidFill>
                <a:latin typeface="+mj-lt"/>
                <a:ea typeface="+mj-ea"/>
                <a:cs typeface="+mj-cs"/>
              </a:rPr>
              <a:t>Conclusion</a:t>
            </a:r>
          </a:p>
        </p:txBody>
      </p:sp>
      <p:sp>
        <p:nvSpPr>
          <p:cNvPr id="21"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9514" y="2560829"/>
            <a:ext cx="3771900" cy="18288"/>
          </a:xfrm>
          <a:custGeom>
            <a:avLst/>
            <a:gdLst>
              <a:gd name="connsiteX0" fmla="*/ 0 w 3771900"/>
              <a:gd name="connsiteY0" fmla="*/ 0 h 18288"/>
              <a:gd name="connsiteX1" fmla="*/ 704088 w 3771900"/>
              <a:gd name="connsiteY1" fmla="*/ 0 h 18288"/>
              <a:gd name="connsiteX2" fmla="*/ 1370457 w 3771900"/>
              <a:gd name="connsiteY2" fmla="*/ 0 h 18288"/>
              <a:gd name="connsiteX3" fmla="*/ 2036826 w 3771900"/>
              <a:gd name="connsiteY3" fmla="*/ 0 h 18288"/>
              <a:gd name="connsiteX4" fmla="*/ 2552319 w 3771900"/>
              <a:gd name="connsiteY4" fmla="*/ 0 h 18288"/>
              <a:gd name="connsiteX5" fmla="*/ 3105531 w 3771900"/>
              <a:gd name="connsiteY5" fmla="*/ 0 h 18288"/>
              <a:gd name="connsiteX6" fmla="*/ 3771900 w 3771900"/>
              <a:gd name="connsiteY6" fmla="*/ 0 h 18288"/>
              <a:gd name="connsiteX7" fmla="*/ 3771900 w 3771900"/>
              <a:gd name="connsiteY7" fmla="*/ 18288 h 18288"/>
              <a:gd name="connsiteX8" fmla="*/ 3143250 w 3771900"/>
              <a:gd name="connsiteY8" fmla="*/ 18288 h 18288"/>
              <a:gd name="connsiteX9" fmla="*/ 2627757 w 3771900"/>
              <a:gd name="connsiteY9" fmla="*/ 18288 h 18288"/>
              <a:gd name="connsiteX10" fmla="*/ 2112264 w 3771900"/>
              <a:gd name="connsiteY10" fmla="*/ 18288 h 18288"/>
              <a:gd name="connsiteX11" fmla="*/ 1445895 w 3771900"/>
              <a:gd name="connsiteY11" fmla="*/ 18288 h 18288"/>
              <a:gd name="connsiteX12" fmla="*/ 892683 w 3771900"/>
              <a:gd name="connsiteY12" fmla="*/ 18288 h 18288"/>
              <a:gd name="connsiteX13" fmla="*/ 0 w 3771900"/>
              <a:gd name="connsiteY13" fmla="*/ 18288 h 18288"/>
              <a:gd name="connsiteX14" fmla="*/ 0 w 377190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71900" h="18288" fill="none" extrusionOk="0">
                <a:moveTo>
                  <a:pt x="0" y="0"/>
                </a:moveTo>
                <a:cubicBezTo>
                  <a:pt x="285982" y="-16509"/>
                  <a:pt x="373591" y="28957"/>
                  <a:pt x="704088" y="0"/>
                </a:cubicBezTo>
                <a:cubicBezTo>
                  <a:pt x="1034585" y="-28957"/>
                  <a:pt x="1127575" y="15529"/>
                  <a:pt x="1370457" y="0"/>
                </a:cubicBezTo>
                <a:cubicBezTo>
                  <a:pt x="1613339" y="-15529"/>
                  <a:pt x="1901330" y="-18417"/>
                  <a:pt x="2036826" y="0"/>
                </a:cubicBezTo>
                <a:cubicBezTo>
                  <a:pt x="2172322" y="18417"/>
                  <a:pt x="2391554" y="24426"/>
                  <a:pt x="2552319" y="0"/>
                </a:cubicBezTo>
                <a:cubicBezTo>
                  <a:pt x="2713084" y="-24426"/>
                  <a:pt x="2832344" y="19126"/>
                  <a:pt x="3105531" y="0"/>
                </a:cubicBezTo>
                <a:cubicBezTo>
                  <a:pt x="3378718" y="-19126"/>
                  <a:pt x="3624591" y="4962"/>
                  <a:pt x="3771900" y="0"/>
                </a:cubicBezTo>
                <a:cubicBezTo>
                  <a:pt x="3771400" y="8855"/>
                  <a:pt x="3772009" y="14521"/>
                  <a:pt x="3771900" y="18288"/>
                </a:cubicBezTo>
                <a:cubicBezTo>
                  <a:pt x="3458898" y="17742"/>
                  <a:pt x="3421743" y="-6827"/>
                  <a:pt x="3143250" y="18288"/>
                </a:cubicBezTo>
                <a:cubicBezTo>
                  <a:pt x="2864757" y="43403"/>
                  <a:pt x="2852800" y="27764"/>
                  <a:pt x="2627757" y="18288"/>
                </a:cubicBezTo>
                <a:cubicBezTo>
                  <a:pt x="2402714" y="8812"/>
                  <a:pt x="2240384" y="-3809"/>
                  <a:pt x="2112264" y="18288"/>
                </a:cubicBezTo>
                <a:cubicBezTo>
                  <a:pt x="1984144" y="40385"/>
                  <a:pt x="1648028" y="25259"/>
                  <a:pt x="1445895" y="18288"/>
                </a:cubicBezTo>
                <a:cubicBezTo>
                  <a:pt x="1243762" y="11317"/>
                  <a:pt x="1123026" y="22466"/>
                  <a:pt x="892683" y="18288"/>
                </a:cubicBezTo>
                <a:cubicBezTo>
                  <a:pt x="662340" y="14110"/>
                  <a:pt x="180978" y="-26198"/>
                  <a:pt x="0" y="18288"/>
                </a:cubicBezTo>
                <a:cubicBezTo>
                  <a:pt x="683" y="12014"/>
                  <a:pt x="724" y="5908"/>
                  <a:pt x="0" y="0"/>
                </a:cubicBezTo>
                <a:close/>
              </a:path>
              <a:path w="3771900" h="18288" stroke="0" extrusionOk="0">
                <a:moveTo>
                  <a:pt x="0" y="0"/>
                </a:moveTo>
                <a:cubicBezTo>
                  <a:pt x="168080" y="-24280"/>
                  <a:pt x="426899" y="-27643"/>
                  <a:pt x="590931" y="0"/>
                </a:cubicBezTo>
                <a:cubicBezTo>
                  <a:pt x="754963" y="27643"/>
                  <a:pt x="943937" y="-964"/>
                  <a:pt x="1106424" y="0"/>
                </a:cubicBezTo>
                <a:cubicBezTo>
                  <a:pt x="1268911" y="964"/>
                  <a:pt x="1620128" y="24107"/>
                  <a:pt x="1810512" y="0"/>
                </a:cubicBezTo>
                <a:cubicBezTo>
                  <a:pt x="2000896" y="-24107"/>
                  <a:pt x="2173109" y="23508"/>
                  <a:pt x="2401443" y="0"/>
                </a:cubicBezTo>
                <a:cubicBezTo>
                  <a:pt x="2629777" y="-23508"/>
                  <a:pt x="2762620" y="-19902"/>
                  <a:pt x="2992374" y="0"/>
                </a:cubicBezTo>
                <a:cubicBezTo>
                  <a:pt x="3222128" y="19902"/>
                  <a:pt x="3483193" y="6322"/>
                  <a:pt x="3771900" y="0"/>
                </a:cubicBezTo>
                <a:cubicBezTo>
                  <a:pt x="3771002" y="7180"/>
                  <a:pt x="3772069" y="13790"/>
                  <a:pt x="3771900" y="18288"/>
                </a:cubicBezTo>
                <a:cubicBezTo>
                  <a:pt x="3466427" y="17166"/>
                  <a:pt x="3360902" y="-2444"/>
                  <a:pt x="3143250" y="18288"/>
                </a:cubicBezTo>
                <a:cubicBezTo>
                  <a:pt x="2925598" y="39020"/>
                  <a:pt x="2852709" y="34774"/>
                  <a:pt x="2627757" y="18288"/>
                </a:cubicBezTo>
                <a:cubicBezTo>
                  <a:pt x="2402805" y="1802"/>
                  <a:pt x="2156087" y="-12568"/>
                  <a:pt x="1999107" y="18288"/>
                </a:cubicBezTo>
                <a:cubicBezTo>
                  <a:pt x="1842127" y="49144"/>
                  <a:pt x="1528676" y="3672"/>
                  <a:pt x="1370457" y="18288"/>
                </a:cubicBezTo>
                <a:cubicBezTo>
                  <a:pt x="1212238" y="32905"/>
                  <a:pt x="1007440" y="24475"/>
                  <a:pt x="779526" y="18288"/>
                </a:cubicBezTo>
                <a:cubicBezTo>
                  <a:pt x="551612" y="12101"/>
                  <a:pt x="175765" y="8638"/>
                  <a:pt x="0" y="18288"/>
                </a:cubicBezTo>
                <a:cubicBezTo>
                  <a:pt x="571" y="10093"/>
                  <a:pt x="-125" y="8407"/>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DA889A3F-925C-FFE0-3088-1E3B71808093}"/>
              </a:ext>
            </a:extLst>
          </p:cNvPr>
          <p:cNvSpPr>
            <a:spLocks noGrp="1"/>
          </p:cNvSpPr>
          <p:nvPr>
            <p:ph type="subTitle" idx="1"/>
          </p:nvPr>
        </p:nvSpPr>
        <p:spPr>
          <a:xfrm>
            <a:off x="4319515" y="2798064"/>
            <a:ext cx="4095821" cy="3417611"/>
          </a:xfrm>
        </p:spPr>
        <p:txBody>
          <a:bodyPr vert="horz" lIns="91440" tIns="45720" rIns="91440" bIns="45720" rtlCol="0" anchor="t">
            <a:normAutofit/>
          </a:bodyPr>
          <a:lstStyle/>
          <a:p>
            <a:pPr marL="114300" indent="-342900" algn="l" defTabSz="914400">
              <a:lnSpc>
                <a:spcPct val="90000"/>
              </a:lnSpc>
              <a:buFont typeface="Wingdings" panose="05000000000000000000" pitchFamily="2" charset="2"/>
              <a:buChar char="ü"/>
            </a:pPr>
            <a:r>
              <a:rPr lang="en-US" sz="2400" dirty="0">
                <a:solidFill>
                  <a:srgbClr val="FFFFFF"/>
                </a:solidFill>
              </a:rPr>
              <a:t>HIVST is a game-changer, but barriers must be addressed holistically.</a:t>
            </a:r>
          </a:p>
          <a:p>
            <a:pPr marL="114300" indent="-342900" algn="l" defTabSz="914400">
              <a:lnSpc>
                <a:spcPct val="90000"/>
              </a:lnSpc>
              <a:buFont typeface="Wingdings" panose="05000000000000000000" pitchFamily="2" charset="2"/>
              <a:buChar char="ü"/>
            </a:pPr>
            <a:r>
              <a:rPr lang="en-US" sz="2400" dirty="0">
                <a:solidFill>
                  <a:srgbClr val="FFFFFF"/>
                </a:solidFill>
              </a:rPr>
              <a:t>Services must align with Botswana’s NSFHA and UNAIDS 2030 vision.</a:t>
            </a:r>
          </a:p>
          <a:p>
            <a:pPr marL="114300" indent="-342900" algn="l" defTabSz="914400">
              <a:lnSpc>
                <a:spcPct val="90000"/>
              </a:lnSpc>
              <a:buFont typeface="Wingdings" panose="05000000000000000000" pitchFamily="2" charset="2"/>
              <a:buChar char="ü"/>
            </a:pPr>
            <a:endParaRPr lang="en-US" sz="2400" dirty="0">
              <a:solidFill>
                <a:srgbClr val="FFFFFF"/>
              </a:solidFill>
            </a:endParaRPr>
          </a:p>
          <a:p>
            <a:pPr indent="-228600" algn="l" defTabSz="914400">
              <a:lnSpc>
                <a:spcPct val="90000"/>
              </a:lnSpc>
              <a:buFont typeface="Arial" panose="020B0604020202020204" pitchFamily="34" charset="0"/>
              <a:buChar char="•"/>
            </a:pPr>
            <a:endParaRPr lang="en-US" sz="1900" dirty="0">
              <a:solidFill>
                <a:srgbClr val="FFFFFF"/>
              </a:solidFill>
            </a:endParaRPr>
          </a:p>
          <a:p>
            <a:pPr indent="-228600" algn="l" defTabSz="914400">
              <a:lnSpc>
                <a:spcPct val="90000"/>
              </a:lnSpc>
              <a:buFont typeface="Arial" panose="020B0604020202020204" pitchFamily="34" charset="0"/>
              <a:buChar char="•"/>
            </a:pPr>
            <a:endParaRPr lang="en-US" sz="1900" dirty="0">
              <a:solidFill>
                <a:srgbClr val="FFFFFF"/>
              </a:solidFill>
            </a:endParaRPr>
          </a:p>
        </p:txBody>
      </p:sp>
    </p:spTree>
    <p:extLst>
      <p:ext uri="{BB962C8B-B14F-4D97-AF65-F5344CB8AC3E}">
        <p14:creationId xmlns:p14="http://schemas.microsoft.com/office/powerpoint/2010/main" val="2730676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9" name="Graphic 68" descr="Smiling Face with No Fill">
            <a:extLst>
              <a:ext uri="{FF2B5EF4-FFF2-40B4-BE49-F238E27FC236}">
                <a16:creationId xmlns:a16="http://schemas.microsoft.com/office/drawing/2014/main" id="{4C8C6560-8A7D-5B22-5FFE-964123648EA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3741" y="2165637"/>
            <a:ext cx="2526726" cy="2526726"/>
          </a:xfrm>
          <a:prstGeom prst="rect">
            <a:avLst/>
          </a:prstGeom>
        </p:spPr>
      </p:pic>
      <p:sp>
        <p:nvSpPr>
          <p:cNvPr id="74" name="Freeform: Shape 73">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68C47DD-B9C7-7EF5-0B0E-A42BF556F4B9}"/>
              </a:ext>
            </a:extLst>
          </p:cNvPr>
          <p:cNvSpPr>
            <a:spLocks noGrp="1"/>
          </p:cNvSpPr>
          <p:nvPr>
            <p:ph type="title"/>
          </p:nvPr>
        </p:nvSpPr>
        <p:spPr>
          <a:xfrm>
            <a:off x="4216545" y="762538"/>
            <a:ext cx="4237012" cy="3199862"/>
          </a:xfrm>
        </p:spPr>
        <p:txBody>
          <a:bodyPr vert="horz" lIns="91440" tIns="45720" rIns="91440" bIns="45720" rtlCol="0" anchor="b">
            <a:normAutofit/>
          </a:bodyPr>
          <a:lstStyle/>
          <a:p>
            <a:pPr algn="l" defTabSz="914400">
              <a:lnSpc>
                <a:spcPct val="90000"/>
              </a:lnSpc>
            </a:pPr>
            <a:r>
              <a:rPr lang="en-US" kern="1200">
                <a:solidFill>
                  <a:srgbClr val="FFFFFF"/>
                </a:solidFill>
                <a:latin typeface="+mj-lt"/>
                <a:ea typeface="+mj-ea"/>
                <a:cs typeface="+mj-cs"/>
              </a:rPr>
              <a:t>Thank you for listening.</a:t>
            </a:r>
            <a:br>
              <a:rPr lang="en-US" kern="1200">
                <a:solidFill>
                  <a:srgbClr val="FFFFFF"/>
                </a:solidFill>
                <a:latin typeface="+mj-lt"/>
                <a:ea typeface="+mj-ea"/>
                <a:cs typeface="+mj-cs"/>
              </a:rPr>
            </a:br>
            <a:br>
              <a:rPr lang="en-US" kern="1200">
                <a:solidFill>
                  <a:srgbClr val="FFFFFF"/>
                </a:solidFill>
                <a:latin typeface="+mj-lt"/>
                <a:ea typeface="+mj-ea"/>
                <a:cs typeface="+mj-cs"/>
              </a:rPr>
            </a:br>
            <a:br>
              <a:rPr lang="en-US" kern="1200">
                <a:solidFill>
                  <a:srgbClr val="FFFFFF"/>
                </a:solidFill>
                <a:latin typeface="+mj-lt"/>
                <a:ea typeface="+mj-ea"/>
                <a:cs typeface="+mj-cs"/>
              </a:rPr>
            </a:br>
            <a:endParaRPr lang="en-US" kern="1200">
              <a:solidFill>
                <a:srgbClr val="FFFFFF"/>
              </a:solidFill>
              <a:latin typeface="+mj-lt"/>
              <a:ea typeface="+mj-ea"/>
              <a:cs typeface="+mj-cs"/>
            </a:endParaRPr>
          </a:p>
        </p:txBody>
      </p:sp>
      <p:sp>
        <p:nvSpPr>
          <p:cNvPr id="76"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8261" y="4043302"/>
            <a:ext cx="3977640" cy="18288"/>
          </a:xfrm>
          <a:custGeom>
            <a:avLst/>
            <a:gdLst>
              <a:gd name="connsiteX0" fmla="*/ 0 w 3977640"/>
              <a:gd name="connsiteY0" fmla="*/ 0 h 18288"/>
              <a:gd name="connsiteX1" fmla="*/ 742493 w 3977640"/>
              <a:gd name="connsiteY1" fmla="*/ 0 h 18288"/>
              <a:gd name="connsiteX2" fmla="*/ 1445209 w 3977640"/>
              <a:gd name="connsiteY2" fmla="*/ 0 h 18288"/>
              <a:gd name="connsiteX3" fmla="*/ 2147926 w 3977640"/>
              <a:gd name="connsiteY3" fmla="*/ 0 h 18288"/>
              <a:gd name="connsiteX4" fmla="*/ 2691536 w 3977640"/>
              <a:gd name="connsiteY4" fmla="*/ 0 h 18288"/>
              <a:gd name="connsiteX5" fmla="*/ 3274924 w 3977640"/>
              <a:gd name="connsiteY5" fmla="*/ 0 h 18288"/>
              <a:gd name="connsiteX6" fmla="*/ 3977640 w 3977640"/>
              <a:gd name="connsiteY6" fmla="*/ 0 h 18288"/>
              <a:gd name="connsiteX7" fmla="*/ 3977640 w 3977640"/>
              <a:gd name="connsiteY7" fmla="*/ 18288 h 18288"/>
              <a:gd name="connsiteX8" fmla="*/ 3314700 w 3977640"/>
              <a:gd name="connsiteY8" fmla="*/ 18288 h 18288"/>
              <a:gd name="connsiteX9" fmla="*/ 2771089 w 3977640"/>
              <a:gd name="connsiteY9" fmla="*/ 18288 h 18288"/>
              <a:gd name="connsiteX10" fmla="*/ 2227478 w 3977640"/>
              <a:gd name="connsiteY10" fmla="*/ 18288 h 18288"/>
              <a:gd name="connsiteX11" fmla="*/ 1524762 w 3977640"/>
              <a:gd name="connsiteY11" fmla="*/ 18288 h 18288"/>
              <a:gd name="connsiteX12" fmla="*/ 941375 w 3977640"/>
              <a:gd name="connsiteY12" fmla="*/ 18288 h 18288"/>
              <a:gd name="connsiteX13" fmla="*/ 0 w 3977640"/>
              <a:gd name="connsiteY13" fmla="*/ 18288 h 18288"/>
              <a:gd name="connsiteX14" fmla="*/ 0 w 397764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77640" h="18288" fill="none" extrusionOk="0">
                <a:moveTo>
                  <a:pt x="0" y="0"/>
                </a:moveTo>
                <a:cubicBezTo>
                  <a:pt x="362724" y="-2785"/>
                  <a:pt x="438784" y="-35866"/>
                  <a:pt x="742493" y="0"/>
                </a:cubicBezTo>
                <a:cubicBezTo>
                  <a:pt x="1046202" y="35866"/>
                  <a:pt x="1214361" y="6330"/>
                  <a:pt x="1445209" y="0"/>
                </a:cubicBezTo>
                <a:cubicBezTo>
                  <a:pt x="1676057" y="-6330"/>
                  <a:pt x="1906372" y="-3266"/>
                  <a:pt x="2147926" y="0"/>
                </a:cubicBezTo>
                <a:cubicBezTo>
                  <a:pt x="2389480" y="3266"/>
                  <a:pt x="2520714" y="16824"/>
                  <a:pt x="2691536" y="0"/>
                </a:cubicBezTo>
                <a:cubicBezTo>
                  <a:pt x="2862358" y="-16824"/>
                  <a:pt x="3036508" y="-14038"/>
                  <a:pt x="3274924" y="0"/>
                </a:cubicBezTo>
                <a:cubicBezTo>
                  <a:pt x="3513340" y="14038"/>
                  <a:pt x="3634141" y="-18809"/>
                  <a:pt x="3977640" y="0"/>
                </a:cubicBezTo>
                <a:cubicBezTo>
                  <a:pt x="3977140" y="8855"/>
                  <a:pt x="3977749" y="14521"/>
                  <a:pt x="3977640" y="18288"/>
                </a:cubicBezTo>
                <a:cubicBezTo>
                  <a:pt x="3757007" y="32029"/>
                  <a:pt x="3469003" y="-5112"/>
                  <a:pt x="3314700" y="18288"/>
                </a:cubicBezTo>
                <a:cubicBezTo>
                  <a:pt x="3160397" y="41688"/>
                  <a:pt x="2914663" y="19512"/>
                  <a:pt x="2771089" y="18288"/>
                </a:cubicBezTo>
                <a:cubicBezTo>
                  <a:pt x="2627515" y="17064"/>
                  <a:pt x="2417576" y="42034"/>
                  <a:pt x="2227478" y="18288"/>
                </a:cubicBezTo>
                <a:cubicBezTo>
                  <a:pt x="2037380" y="-5458"/>
                  <a:pt x="1775246" y="-2032"/>
                  <a:pt x="1524762" y="18288"/>
                </a:cubicBezTo>
                <a:cubicBezTo>
                  <a:pt x="1274278" y="38608"/>
                  <a:pt x="1225405" y="46940"/>
                  <a:pt x="941375" y="18288"/>
                </a:cubicBezTo>
                <a:cubicBezTo>
                  <a:pt x="657345" y="-10364"/>
                  <a:pt x="468340" y="57851"/>
                  <a:pt x="0" y="18288"/>
                </a:cubicBezTo>
                <a:cubicBezTo>
                  <a:pt x="683" y="12014"/>
                  <a:pt x="724" y="5908"/>
                  <a:pt x="0" y="0"/>
                </a:cubicBezTo>
                <a:close/>
              </a:path>
              <a:path w="3977640" h="18288" stroke="0" extrusionOk="0">
                <a:moveTo>
                  <a:pt x="0" y="0"/>
                </a:moveTo>
                <a:cubicBezTo>
                  <a:pt x="167643" y="7540"/>
                  <a:pt x="416663" y="12011"/>
                  <a:pt x="623164" y="0"/>
                </a:cubicBezTo>
                <a:cubicBezTo>
                  <a:pt x="829665" y="-12011"/>
                  <a:pt x="908844" y="7531"/>
                  <a:pt x="1166774" y="0"/>
                </a:cubicBezTo>
                <a:cubicBezTo>
                  <a:pt x="1424704" y="-7531"/>
                  <a:pt x="1745729" y="22552"/>
                  <a:pt x="1909267" y="0"/>
                </a:cubicBezTo>
                <a:cubicBezTo>
                  <a:pt x="2072805" y="-22552"/>
                  <a:pt x="2313264" y="2550"/>
                  <a:pt x="2532431" y="0"/>
                </a:cubicBezTo>
                <a:cubicBezTo>
                  <a:pt x="2751598" y="-2550"/>
                  <a:pt x="2914229" y="-1772"/>
                  <a:pt x="3155594" y="0"/>
                </a:cubicBezTo>
                <a:cubicBezTo>
                  <a:pt x="3396959" y="1772"/>
                  <a:pt x="3603015" y="-38331"/>
                  <a:pt x="3977640" y="0"/>
                </a:cubicBezTo>
                <a:cubicBezTo>
                  <a:pt x="3976742" y="7180"/>
                  <a:pt x="3977809" y="13790"/>
                  <a:pt x="3977640" y="18288"/>
                </a:cubicBezTo>
                <a:cubicBezTo>
                  <a:pt x="3733612" y="44026"/>
                  <a:pt x="3504694" y="34704"/>
                  <a:pt x="3314700" y="18288"/>
                </a:cubicBezTo>
                <a:cubicBezTo>
                  <a:pt x="3124706" y="1872"/>
                  <a:pt x="2970848" y="41228"/>
                  <a:pt x="2771089" y="18288"/>
                </a:cubicBezTo>
                <a:cubicBezTo>
                  <a:pt x="2571330" y="-4652"/>
                  <a:pt x="2374617" y="32581"/>
                  <a:pt x="2108149" y="18288"/>
                </a:cubicBezTo>
                <a:cubicBezTo>
                  <a:pt x="1841681" y="3995"/>
                  <a:pt x="1730147" y="-7187"/>
                  <a:pt x="1445209" y="18288"/>
                </a:cubicBezTo>
                <a:cubicBezTo>
                  <a:pt x="1160271" y="43763"/>
                  <a:pt x="1128446" y="30981"/>
                  <a:pt x="822046" y="18288"/>
                </a:cubicBezTo>
                <a:cubicBezTo>
                  <a:pt x="515646" y="5595"/>
                  <a:pt x="401539" y="48208"/>
                  <a:pt x="0" y="18288"/>
                </a:cubicBezTo>
                <a:cubicBezTo>
                  <a:pt x="571" y="10093"/>
                  <a:pt x="-125" y="8407"/>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559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9435BC-8F3A-CB8F-DFB4-4132A96CCB4E}"/>
            </a:ext>
          </a:extLst>
        </p:cNvPr>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Email">
            <a:extLst>
              <a:ext uri="{FF2B5EF4-FFF2-40B4-BE49-F238E27FC236}">
                <a16:creationId xmlns:a16="http://schemas.microsoft.com/office/drawing/2014/main" id="{CAED6F79-3A58-2AAF-77E9-AC14B921CEF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3741" y="2165637"/>
            <a:ext cx="2526726" cy="2526726"/>
          </a:xfrm>
          <a:prstGeom prst="rect">
            <a:avLst/>
          </a:prstGeom>
        </p:spPr>
      </p:pic>
      <p:sp>
        <p:nvSpPr>
          <p:cNvPr id="63" name="Freeform: Shape 62">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8C165AF-C3EA-C154-713E-D518D86AD363}"/>
              </a:ext>
            </a:extLst>
          </p:cNvPr>
          <p:cNvSpPr>
            <a:spLocks noGrp="1"/>
          </p:cNvSpPr>
          <p:nvPr>
            <p:ph type="title"/>
          </p:nvPr>
        </p:nvSpPr>
        <p:spPr>
          <a:xfrm>
            <a:off x="3918572" y="843440"/>
            <a:ext cx="4779349" cy="3199862"/>
          </a:xfrm>
        </p:spPr>
        <p:txBody>
          <a:bodyPr vert="horz" lIns="91440" tIns="45720" rIns="91440" bIns="45720" rtlCol="0" anchor="b">
            <a:normAutofit fontScale="90000"/>
          </a:bodyPr>
          <a:lstStyle/>
          <a:p>
            <a:pPr algn="l" defTabSz="914400">
              <a:lnSpc>
                <a:spcPct val="90000"/>
              </a:lnSpc>
            </a:pPr>
            <a:r>
              <a:rPr lang="en-US" sz="3600" kern="1200" dirty="0">
                <a:solidFill>
                  <a:srgbClr val="FFFFFF"/>
                </a:solidFill>
                <a:latin typeface="+mj-lt"/>
                <a:ea typeface="+mj-ea"/>
                <a:cs typeface="+mj-cs"/>
              </a:rPr>
              <a:t>Dr Poppy Masinga </a:t>
            </a:r>
            <a:r>
              <a:rPr lang="en-US" sz="3600" kern="1200" dirty="0">
                <a:solidFill>
                  <a:srgbClr val="FFFFFF"/>
                </a:solidFill>
                <a:latin typeface="+mj-lt"/>
                <a:ea typeface="+mj-ea"/>
                <a:cs typeface="+mj-cs"/>
                <a:hlinkClick r:id="rId4"/>
              </a:rPr>
              <a:t>poppy@sacap.edu.za</a:t>
            </a:r>
            <a:br>
              <a:rPr lang="en-US" sz="3600" kern="1200" dirty="0">
                <a:solidFill>
                  <a:srgbClr val="FFFFFF"/>
                </a:solidFill>
                <a:latin typeface="+mj-lt"/>
                <a:ea typeface="+mj-ea"/>
                <a:cs typeface="+mj-cs"/>
              </a:rPr>
            </a:br>
            <a:br>
              <a:rPr lang="en-US" sz="3600" dirty="0">
                <a:solidFill>
                  <a:srgbClr val="FFFFFF"/>
                </a:solidFill>
              </a:rPr>
            </a:br>
            <a:r>
              <a:rPr lang="en-US" sz="3600" dirty="0">
                <a:solidFill>
                  <a:srgbClr val="FFFFFF"/>
                </a:solidFill>
              </a:rPr>
              <a:t>Dr Boitumelo Seepamore</a:t>
            </a:r>
            <a:br>
              <a:rPr lang="en-US" sz="3600" dirty="0">
                <a:solidFill>
                  <a:srgbClr val="FFFFFF"/>
                </a:solidFill>
              </a:rPr>
            </a:br>
            <a:r>
              <a:rPr lang="en-US" sz="3600" dirty="0">
                <a:solidFill>
                  <a:srgbClr val="FFFFFF"/>
                </a:solidFill>
                <a:hlinkClick r:id="rId5"/>
              </a:rPr>
              <a:t>seepamoreb@ukzn.ac.za</a:t>
            </a:r>
            <a:r>
              <a:rPr lang="en-US" sz="3600" dirty="0">
                <a:solidFill>
                  <a:srgbClr val="FFFFFF"/>
                </a:solidFill>
              </a:rPr>
              <a:t> </a:t>
            </a:r>
            <a:endParaRPr lang="en-US" sz="3600" kern="1200" dirty="0">
              <a:solidFill>
                <a:srgbClr val="FFFFFF"/>
              </a:solidFill>
              <a:latin typeface="+mj-lt"/>
              <a:ea typeface="+mj-ea"/>
              <a:cs typeface="+mj-cs"/>
            </a:endParaRPr>
          </a:p>
        </p:txBody>
      </p:sp>
      <p:sp>
        <p:nvSpPr>
          <p:cNvPr id="65"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8261" y="4043302"/>
            <a:ext cx="3977640" cy="18288"/>
          </a:xfrm>
          <a:custGeom>
            <a:avLst/>
            <a:gdLst>
              <a:gd name="connsiteX0" fmla="*/ 0 w 3977640"/>
              <a:gd name="connsiteY0" fmla="*/ 0 h 18288"/>
              <a:gd name="connsiteX1" fmla="*/ 742493 w 3977640"/>
              <a:gd name="connsiteY1" fmla="*/ 0 h 18288"/>
              <a:gd name="connsiteX2" fmla="*/ 1445209 w 3977640"/>
              <a:gd name="connsiteY2" fmla="*/ 0 h 18288"/>
              <a:gd name="connsiteX3" fmla="*/ 2147926 w 3977640"/>
              <a:gd name="connsiteY3" fmla="*/ 0 h 18288"/>
              <a:gd name="connsiteX4" fmla="*/ 2691536 w 3977640"/>
              <a:gd name="connsiteY4" fmla="*/ 0 h 18288"/>
              <a:gd name="connsiteX5" fmla="*/ 3274924 w 3977640"/>
              <a:gd name="connsiteY5" fmla="*/ 0 h 18288"/>
              <a:gd name="connsiteX6" fmla="*/ 3977640 w 3977640"/>
              <a:gd name="connsiteY6" fmla="*/ 0 h 18288"/>
              <a:gd name="connsiteX7" fmla="*/ 3977640 w 3977640"/>
              <a:gd name="connsiteY7" fmla="*/ 18288 h 18288"/>
              <a:gd name="connsiteX8" fmla="*/ 3314700 w 3977640"/>
              <a:gd name="connsiteY8" fmla="*/ 18288 h 18288"/>
              <a:gd name="connsiteX9" fmla="*/ 2771089 w 3977640"/>
              <a:gd name="connsiteY9" fmla="*/ 18288 h 18288"/>
              <a:gd name="connsiteX10" fmla="*/ 2227478 w 3977640"/>
              <a:gd name="connsiteY10" fmla="*/ 18288 h 18288"/>
              <a:gd name="connsiteX11" fmla="*/ 1524762 w 3977640"/>
              <a:gd name="connsiteY11" fmla="*/ 18288 h 18288"/>
              <a:gd name="connsiteX12" fmla="*/ 941375 w 3977640"/>
              <a:gd name="connsiteY12" fmla="*/ 18288 h 18288"/>
              <a:gd name="connsiteX13" fmla="*/ 0 w 3977640"/>
              <a:gd name="connsiteY13" fmla="*/ 18288 h 18288"/>
              <a:gd name="connsiteX14" fmla="*/ 0 w 397764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77640" h="18288" fill="none" extrusionOk="0">
                <a:moveTo>
                  <a:pt x="0" y="0"/>
                </a:moveTo>
                <a:cubicBezTo>
                  <a:pt x="362724" y="-2785"/>
                  <a:pt x="438784" y="-35866"/>
                  <a:pt x="742493" y="0"/>
                </a:cubicBezTo>
                <a:cubicBezTo>
                  <a:pt x="1046202" y="35866"/>
                  <a:pt x="1214361" y="6330"/>
                  <a:pt x="1445209" y="0"/>
                </a:cubicBezTo>
                <a:cubicBezTo>
                  <a:pt x="1676057" y="-6330"/>
                  <a:pt x="1906372" y="-3266"/>
                  <a:pt x="2147926" y="0"/>
                </a:cubicBezTo>
                <a:cubicBezTo>
                  <a:pt x="2389480" y="3266"/>
                  <a:pt x="2520714" y="16824"/>
                  <a:pt x="2691536" y="0"/>
                </a:cubicBezTo>
                <a:cubicBezTo>
                  <a:pt x="2862358" y="-16824"/>
                  <a:pt x="3036508" y="-14038"/>
                  <a:pt x="3274924" y="0"/>
                </a:cubicBezTo>
                <a:cubicBezTo>
                  <a:pt x="3513340" y="14038"/>
                  <a:pt x="3634141" y="-18809"/>
                  <a:pt x="3977640" y="0"/>
                </a:cubicBezTo>
                <a:cubicBezTo>
                  <a:pt x="3977140" y="8855"/>
                  <a:pt x="3977749" y="14521"/>
                  <a:pt x="3977640" y="18288"/>
                </a:cubicBezTo>
                <a:cubicBezTo>
                  <a:pt x="3757007" y="32029"/>
                  <a:pt x="3469003" y="-5112"/>
                  <a:pt x="3314700" y="18288"/>
                </a:cubicBezTo>
                <a:cubicBezTo>
                  <a:pt x="3160397" y="41688"/>
                  <a:pt x="2914663" y="19512"/>
                  <a:pt x="2771089" y="18288"/>
                </a:cubicBezTo>
                <a:cubicBezTo>
                  <a:pt x="2627515" y="17064"/>
                  <a:pt x="2417576" y="42034"/>
                  <a:pt x="2227478" y="18288"/>
                </a:cubicBezTo>
                <a:cubicBezTo>
                  <a:pt x="2037380" y="-5458"/>
                  <a:pt x="1775246" y="-2032"/>
                  <a:pt x="1524762" y="18288"/>
                </a:cubicBezTo>
                <a:cubicBezTo>
                  <a:pt x="1274278" y="38608"/>
                  <a:pt x="1225405" y="46940"/>
                  <a:pt x="941375" y="18288"/>
                </a:cubicBezTo>
                <a:cubicBezTo>
                  <a:pt x="657345" y="-10364"/>
                  <a:pt x="468340" y="57851"/>
                  <a:pt x="0" y="18288"/>
                </a:cubicBezTo>
                <a:cubicBezTo>
                  <a:pt x="683" y="12014"/>
                  <a:pt x="724" y="5908"/>
                  <a:pt x="0" y="0"/>
                </a:cubicBezTo>
                <a:close/>
              </a:path>
              <a:path w="3977640" h="18288" stroke="0" extrusionOk="0">
                <a:moveTo>
                  <a:pt x="0" y="0"/>
                </a:moveTo>
                <a:cubicBezTo>
                  <a:pt x="167643" y="7540"/>
                  <a:pt x="416663" y="12011"/>
                  <a:pt x="623164" y="0"/>
                </a:cubicBezTo>
                <a:cubicBezTo>
                  <a:pt x="829665" y="-12011"/>
                  <a:pt x="908844" y="7531"/>
                  <a:pt x="1166774" y="0"/>
                </a:cubicBezTo>
                <a:cubicBezTo>
                  <a:pt x="1424704" y="-7531"/>
                  <a:pt x="1745729" y="22552"/>
                  <a:pt x="1909267" y="0"/>
                </a:cubicBezTo>
                <a:cubicBezTo>
                  <a:pt x="2072805" y="-22552"/>
                  <a:pt x="2313264" y="2550"/>
                  <a:pt x="2532431" y="0"/>
                </a:cubicBezTo>
                <a:cubicBezTo>
                  <a:pt x="2751598" y="-2550"/>
                  <a:pt x="2914229" y="-1772"/>
                  <a:pt x="3155594" y="0"/>
                </a:cubicBezTo>
                <a:cubicBezTo>
                  <a:pt x="3396959" y="1772"/>
                  <a:pt x="3603015" y="-38331"/>
                  <a:pt x="3977640" y="0"/>
                </a:cubicBezTo>
                <a:cubicBezTo>
                  <a:pt x="3976742" y="7180"/>
                  <a:pt x="3977809" y="13790"/>
                  <a:pt x="3977640" y="18288"/>
                </a:cubicBezTo>
                <a:cubicBezTo>
                  <a:pt x="3733612" y="44026"/>
                  <a:pt x="3504694" y="34704"/>
                  <a:pt x="3314700" y="18288"/>
                </a:cubicBezTo>
                <a:cubicBezTo>
                  <a:pt x="3124706" y="1872"/>
                  <a:pt x="2970848" y="41228"/>
                  <a:pt x="2771089" y="18288"/>
                </a:cubicBezTo>
                <a:cubicBezTo>
                  <a:pt x="2571330" y="-4652"/>
                  <a:pt x="2374617" y="32581"/>
                  <a:pt x="2108149" y="18288"/>
                </a:cubicBezTo>
                <a:cubicBezTo>
                  <a:pt x="1841681" y="3995"/>
                  <a:pt x="1730147" y="-7187"/>
                  <a:pt x="1445209" y="18288"/>
                </a:cubicBezTo>
                <a:cubicBezTo>
                  <a:pt x="1160271" y="43763"/>
                  <a:pt x="1128446" y="30981"/>
                  <a:pt x="822046" y="18288"/>
                </a:cubicBezTo>
                <a:cubicBezTo>
                  <a:pt x="515646" y="5595"/>
                  <a:pt x="401539" y="48208"/>
                  <a:pt x="0" y="18288"/>
                </a:cubicBezTo>
                <a:cubicBezTo>
                  <a:pt x="571" y="10093"/>
                  <a:pt x="-125" y="8407"/>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5871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sz="3400" b="1">
                <a:solidFill>
                  <a:srgbClr val="FFFFFF"/>
                </a:solidFill>
              </a:rPr>
              <a:t>Background</a:t>
            </a:r>
          </a:p>
        </p:txBody>
      </p:sp>
      <p:sp>
        <p:nvSpPr>
          <p:cNvPr id="27" name="Arc 2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319089"/>
            <a:ext cx="5179868" cy="5526126"/>
          </a:xfrm>
        </p:spPr>
        <p:txBody>
          <a:bodyPr anchor="ctr">
            <a:noAutofit/>
          </a:bodyPr>
          <a:lstStyle/>
          <a:p>
            <a:pPr>
              <a:defRPr sz="1400"/>
            </a:pPr>
            <a:r>
              <a:rPr lang="en-US" sz="2800" dirty="0"/>
              <a:t>HIV prevalence in Botswana: 20.8% (BAIS V, 2022).</a:t>
            </a:r>
          </a:p>
          <a:p>
            <a:pPr>
              <a:defRPr sz="1400"/>
            </a:pPr>
            <a:r>
              <a:rPr lang="en-US" sz="2800" dirty="0"/>
              <a:t>Young People aged 16–24 are disproportionately affected by HIV.</a:t>
            </a:r>
          </a:p>
          <a:p>
            <a:pPr>
              <a:defRPr sz="1400"/>
            </a:pPr>
            <a:r>
              <a:rPr lang="en-US" sz="2800" dirty="0"/>
              <a:t>HIVST offers privacy, convenience, and confidentiality  </a:t>
            </a:r>
          </a:p>
          <a:p>
            <a:pPr>
              <a:defRPr sz="1400"/>
            </a:pPr>
            <a:r>
              <a:rPr lang="en-US" sz="2800" dirty="0"/>
              <a:t>However, uptake is low.</a:t>
            </a:r>
          </a:p>
          <a:p>
            <a:pPr>
              <a:defRPr sz="1400"/>
            </a:pPr>
            <a:r>
              <a:rPr lang="en-US" sz="2800" dirty="0"/>
              <a:t>Access to HIVST services is limited due to several factors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7673" y="348865"/>
            <a:ext cx="7288583" cy="1576446"/>
          </a:xfrm>
        </p:spPr>
        <p:txBody>
          <a:bodyPr anchor="ctr">
            <a:normAutofit/>
          </a:bodyPr>
          <a:lstStyle/>
          <a:p>
            <a:r>
              <a:rPr lang="en-US" sz="3500" b="1">
                <a:solidFill>
                  <a:srgbClr val="FFFFFF"/>
                </a:solidFill>
              </a:rPr>
              <a:t>Problem Statement/</a:t>
            </a:r>
            <a:br>
              <a:rPr lang="en-US" sz="3500" b="1">
                <a:solidFill>
                  <a:srgbClr val="FFFFFF"/>
                </a:solidFill>
              </a:rPr>
            </a:br>
            <a:r>
              <a:rPr lang="en-US" sz="3500" b="1">
                <a:solidFill>
                  <a:srgbClr val="FFFFFF"/>
                </a:solidFill>
              </a:rPr>
              <a:t>Rationale</a:t>
            </a:r>
            <a:endParaRPr lang="en-US" sz="3500" b="1">
              <a:solidFill>
                <a:srgbClr val="FFFFFF"/>
              </a:solidFill>
              <a:highlight>
                <a:srgbClr val="FFFF00"/>
              </a:highlight>
            </a:endParaRPr>
          </a:p>
        </p:txBody>
      </p:sp>
      <p:graphicFrame>
        <p:nvGraphicFramePr>
          <p:cNvPr id="7" name="Content Placeholder 2">
            <a:extLst>
              <a:ext uri="{FF2B5EF4-FFF2-40B4-BE49-F238E27FC236}">
                <a16:creationId xmlns:a16="http://schemas.microsoft.com/office/drawing/2014/main" id="{5562AC09-20A0-0273-B86C-FB8945D23DED}"/>
              </a:ext>
            </a:extLst>
          </p:cNvPr>
          <p:cNvGraphicFramePr>
            <a:graphicFrameLocks noGrp="1"/>
          </p:cNvGraphicFramePr>
          <p:nvPr>
            <p:ph idx="1"/>
            <p:extLst>
              <p:ext uri="{D42A27DB-BD31-4B8C-83A1-F6EECF244321}">
                <p14:modId xmlns:p14="http://schemas.microsoft.com/office/powerpoint/2010/main" val="1685493534"/>
              </p:ext>
            </p:extLst>
          </p:nvPr>
        </p:nvGraphicFramePr>
        <p:xfrm>
          <a:off x="483042" y="2615979"/>
          <a:ext cx="8195871"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31859" y="190394"/>
            <a:ext cx="5605629" cy="994172"/>
          </a:xfrm>
        </p:spPr>
        <p:txBody>
          <a:bodyPr>
            <a:normAutofit/>
          </a:bodyPr>
          <a:lstStyle/>
          <a:p>
            <a:r>
              <a:rPr lang="en-US" sz="2800" b="1" dirty="0"/>
              <a:t>Aim and Objectives</a:t>
            </a:r>
          </a:p>
        </p:txBody>
      </p:sp>
      <p:sp>
        <p:nvSpPr>
          <p:cNvPr id="3" name="Content Placeholder 2"/>
          <p:cNvSpPr>
            <a:spLocks noGrp="1"/>
          </p:cNvSpPr>
          <p:nvPr>
            <p:ph idx="1"/>
          </p:nvPr>
        </p:nvSpPr>
        <p:spPr>
          <a:xfrm>
            <a:off x="852321" y="844952"/>
            <a:ext cx="5033221" cy="5171219"/>
          </a:xfrm>
        </p:spPr>
        <p:txBody>
          <a:bodyPr anchor="ctr">
            <a:noAutofit/>
          </a:bodyPr>
          <a:lstStyle/>
          <a:p>
            <a:pPr>
              <a:buFont typeface="Wingdings" panose="05000000000000000000" pitchFamily="2" charset="2"/>
              <a:buChar char="q"/>
              <a:defRPr sz="1400"/>
            </a:pPr>
            <a:r>
              <a:rPr lang="en-US" sz="2800" b="1" dirty="0"/>
              <a:t>Aim: </a:t>
            </a:r>
          </a:p>
          <a:p>
            <a:pPr lvl="1">
              <a:buFont typeface="Wingdings" panose="05000000000000000000" pitchFamily="2" charset="2"/>
              <a:buChar char="ü"/>
              <a:defRPr sz="1400"/>
            </a:pPr>
            <a:r>
              <a:rPr lang="en-US" sz="2200" dirty="0"/>
              <a:t>Explore barriers to accessing youth-friendly HIVST services </a:t>
            </a:r>
          </a:p>
          <a:p>
            <a:pPr>
              <a:buFont typeface="Wingdings" panose="05000000000000000000" pitchFamily="2" charset="2"/>
              <a:buChar char="q"/>
              <a:defRPr sz="1400"/>
            </a:pPr>
            <a:r>
              <a:rPr lang="en-US" sz="2800" b="1" dirty="0"/>
              <a:t>Objectives:</a:t>
            </a:r>
          </a:p>
          <a:p>
            <a:pPr lvl="1">
              <a:buFont typeface="Wingdings" panose="05000000000000000000" pitchFamily="2" charset="2"/>
              <a:buChar char="ü"/>
              <a:defRPr sz="1400"/>
            </a:pPr>
            <a:r>
              <a:rPr lang="en-US" sz="2200" dirty="0"/>
              <a:t>Assess awareness of HIVST services.</a:t>
            </a:r>
          </a:p>
          <a:p>
            <a:pPr lvl="1">
              <a:buFont typeface="Wingdings" panose="05000000000000000000" pitchFamily="2" charset="2"/>
              <a:buChar char="ü"/>
              <a:defRPr sz="1400"/>
            </a:pPr>
            <a:r>
              <a:rPr lang="en-US" sz="2200" dirty="0"/>
              <a:t>Examine the availability of HIVST kits.</a:t>
            </a:r>
          </a:p>
          <a:p>
            <a:pPr lvl="1">
              <a:buFont typeface="Wingdings" panose="05000000000000000000" pitchFamily="2" charset="2"/>
              <a:buChar char="ü"/>
              <a:defRPr sz="1400"/>
            </a:pPr>
            <a:r>
              <a:rPr lang="en-US" sz="2200" dirty="0"/>
              <a:t>Explore uptake rates.</a:t>
            </a:r>
          </a:p>
          <a:p>
            <a:pPr lvl="1">
              <a:buFont typeface="Wingdings" panose="05000000000000000000" pitchFamily="2" charset="2"/>
              <a:buChar char="ü"/>
              <a:defRPr sz="1400"/>
            </a:pPr>
            <a:r>
              <a:rPr lang="en-US" sz="2200" dirty="0"/>
              <a:t>Investigate challenges in accessing HIVST Kits.</a:t>
            </a:r>
          </a:p>
          <a:p>
            <a:pPr lvl="1">
              <a:buFont typeface="Wingdings" panose="05000000000000000000" pitchFamily="2" charset="2"/>
              <a:buChar char="ü"/>
              <a:defRPr sz="1400"/>
            </a:pPr>
            <a:r>
              <a:rPr lang="en-US" sz="2200" dirty="0"/>
              <a:t>Identify effective strategies to improve access and youth-friendly service delivery </a:t>
            </a:r>
          </a:p>
          <a:p>
            <a:pPr marL="457200" lvl="1" indent="0">
              <a:buNone/>
              <a:defRPr sz="1400"/>
            </a:pPr>
            <a:r>
              <a:rPr lang="en-US" sz="2400" dirty="0"/>
              <a:t> </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Target">
            <a:extLst>
              <a:ext uri="{FF2B5EF4-FFF2-40B4-BE49-F238E27FC236}">
                <a16:creationId xmlns:a16="http://schemas.microsoft.com/office/drawing/2014/main" id="{865A1E02-6120-4E5A-9C9A-FE60163305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F83338-1217-B9B6-CCBB-DD2B5849A343}"/>
            </a:ext>
          </a:extLst>
        </p:cNvPr>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4E9066-A790-AD7A-AB03-DDBC999C118A}"/>
              </a:ext>
            </a:extLst>
          </p:cNvPr>
          <p:cNvSpPr>
            <a:spLocks noGrp="1"/>
          </p:cNvSpPr>
          <p:nvPr>
            <p:ph type="title"/>
          </p:nvPr>
        </p:nvSpPr>
        <p:spPr>
          <a:xfrm>
            <a:off x="852297" y="502020"/>
            <a:ext cx="3992787" cy="806518"/>
          </a:xfrm>
        </p:spPr>
        <p:txBody>
          <a:bodyPr anchor="b">
            <a:normAutofit/>
          </a:bodyPr>
          <a:lstStyle/>
          <a:p>
            <a:r>
              <a:rPr lang="en-US" sz="3500" b="1" dirty="0"/>
              <a:t>Methodology</a:t>
            </a:r>
          </a:p>
        </p:txBody>
      </p:sp>
      <p:sp>
        <p:nvSpPr>
          <p:cNvPr id="23" name="Content Placeholder 2">
            <a:extLst>
              <a:ext uri="{FF2B5EF4-FFF2-40B4-BE49-F238E27FC236}">
                <a16:creationId xmlns:a16="http://schemas.microsoft.com/office/drawing/2014/main" id="{2BA1EC03-A89F-C6BC-68A4-F72B43283B12}"/>
              </a:ext>
            </a:extLst>
          </p:cNvPr>
          <p:cNvSpPr>
            <a:spLocks noGrp="1"/>
          </p:cNvSpPr>
          <p:nvPr>
            <p:ph idx="1"/>
          </p:nvPr>
        </p:nvSpPr>
        <p:spPr>
          <a:xfrm>
            <a:off x="977683" y="1677404"/>
            <a:ext cx="3986392" cy="4678576"/>
          </a:xfrm>
        </p:spPr>
        <p:txBody>
          <a:bodyPr anchor="t">
            <a:noAutofit/>
          </a:bodyPr>
          <a:lstStyle/>
          <a:p>
            <a:pPr>
              <a:buFont typeface="Wingdings" panose="05000000000000000000" pitchFamily="2" charset="2"/>
              <a:buChar char="q"/>
              <a:defRPr sz="1400"/>
            </a:pPr>
            <a:r>
              <a:rPr lang="en-US" sz="2400" b="1" dirty="0"/>
              <a:t>Research Approach </a:t>
            </a:r>
          </a:p>
          <a:p>
            <a:pPr lvl="1">
              <a:buFont typeface="Wingdings" panose="05000000000000000000" pitchFamily="2" charset="2"/>
              <a:buChar char="ü"/>
              <a:defRPr sz="1400"/>
            </a:pPr>
            <a:r>
              <a:rPr lang="en-US" sz="2400" dirty="0"/>
              <a:t>Exploratory Qualitative </a:t>
            </a:r>
          </a:p>
          <a:p>
            <a:pPr>
              <a:buFont typeface="Wingdings" panose="05000000000000000000" pitchFamily="2" charset="2"/>
              <a:buChar char="q"/>
              <a:defRPr sz="1400"/>
            </a:pPr>
            <a:r>
              <a:rPr lang="en-US" sz="2400" b="1" dirty="0"/>
              <a:t>Participants: </a:t>
            </a:r>
          </a:p>
          <a:p>
            <a:pPr lvl="1">
              <a:buFont typeface="Wingdings" panose="05000000000000000000" pitchFamily="2" charset="2"/>
              <a:buChar char="ü"/>
              <a:defRPr sz="1400"/>
            </a:pPr>
            <a:r>
              <a:rPr lang="en-US" sz="2400" dirty="0"/>
              <a:t>35 young people aged 16–24 + </a:t>
            </a:r>
          </a:p>
          <a:p>
            <a:pPr lvl="1">
              <a:buFont typeface="Wingdings" panose="05000000000000000000" pitchFamily="2" charset="2"/>
              <a:buChar char="ü"/>
              <a:defRPr sz="1400"/>
            </a:pPr>
            <a:r>
              <a:rPr lang="en-US" sz="2400" dirty="0"/>
              <a:t>6 key stakeholders</a:t>
            </a:r>
          </a:p>
          <a:p>
            <a:pPr>
              <a:buFont typeface="Wingdings" panose="05000000000000000000" pitchFamily="2" charset="2"/>
              <a:buChar char="q"/>
              <a:defRPr sz="1400"/>
            </a:pPr>
            <a:r>
              <a:rPr lang="en-US" sz="2400" b="1" dirty="0"/>
              <a:t>Sampling: </a:t>
            </a:r>
          </a:p>
          <a:p>
            <a:pPr lvl="1">
              <a:buFont typeface="Wingdings" panose="05000000000000000000" pitchFamily="2" charset="2"/>
              <a:buChar char="ü"/>
              <a:defRPr sz="1400"/>
            </a:pPr>
            <a:r>
              <a:rPr lang="en-US" sz="2400" dirty="0"/>
              <a:t>Purposive  </a:t>
            </a:r>
          </a:p>
          <a:p>
            <a:pPr lvl="1">
              <a:buFont typeface="Wingdings" panose="05000000000000000000" pitchFamily="2" charset="2"/>
              <a:buChar char="ü"/>
              <a:defRPr sz="1400"/>
            </a:pPr>
            <a:r>
              <a:rPr lang="en-US" sz="2400" dirty="0"/>
              <a:t>Snowball.</a:t>
            </a:r>
          </a:p>
        </p:txBody>
      </p:sp>
      <p:sp>
        <p:nvSpPr>
          <p:cNvPr id="50" name="Rectangle 49">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2499" y="-5"/>
            <a:ext cx="306939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2499" y="-2"/>
            <a:ext cx="306939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2499" y="-22"/>
            <a:ext cx="3051501"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2499" y="-10"/>
            <a:ext cx="2708601"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Users">
            <a:extLst>
              <a:ext uri="{FF2B5EF4-FFF2-40B4-BE49-F238E27FC236}">
                <a16:creationId xmlns:a16="http://schemas.microsoft.com/office/drawing/2014/main" id="{E0DFE456-01BF-24FE-49BC-AF1D01049E9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06975" y="1880998"/>
            <a:ext cx="3127897" cy="3127897"/>
          </a:xfrm>
          <a:prstGeom prst="rect">
            <a:avLst/>
          </a:prstGeom>
        </p:spPr>
      </p:pic>
    </p:spTree>
    <p:extLst>
      <p:ext uri="{BB962C8B-B14F-4D97-AF65-F5344CB8AC3E}">
        <p14:creationId xmlns:p14="http://schemas.microsoft.com/office/powerpoint/2010/main" val="1480308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9C6F2-4DBD-0D02-226F-628A70993870}"/>
              </a:ext>
            </a:extLst>
          </p:cNvPr>
          <p:cNvSpPr>
            <a:spLocks noGrp="1"/>
          </p:cNvSpPr>
          <p:nvPr>
            <p:ph type="ctrTitle"/>
          </p:nvPr>
        </p:nvSpPr>
        <p:spPr>
          <a:xfrm>
            <a:off x="840699" y="190394"/>
            <a:ext cx="5605629" cy="994172"/>
          </a:xfrm>
        </p:spPr>
        <p:txBody>
          <a:bodyPr vert="horz" lIns="91440" tIns="45720" rIns="91440" bIns="45720" rtlCol="0" anchor="ctr">
            <a:normAutofit/>
          </a:bodyPr>
          <a:lstStyle/>
          <a:p>
            <a:pPr defTabSz="914400">
              <a:lnSpc>
                <a:spcPct val="90000"/>
              </a:lnSpc>
            </a:pPr>
            <a:r>
              <a:rPr lang="en-US" sz="2800" b="1" kern="1200" dirty="0">
                <a:solidFill>
                  <a:schemeClr val="tx1"/>
                </a:solidFill>
                <a:ea typeface="+mj-ea"/>
                <a:cs typeface="+mj-cs"/>
              </a:rPr>
              <a:t>FINDINGS</a:t>
            </a:r>
          </a:p>
        </p:txBody>
      </p:sp>
      <p:sp>
        <p:nvSpPr>
          <p:cNvPr id="3" name="Subtitle 2">
            <a:extLst>
              <a:ext uri="{FF2B5EF4-FFF2-40B4-BE49-F238E27FC236}">
                <a16:creationId xmlns:a16="http://schemas.microsoft.com/office/drawing/2014/main" id="{3BDE12EF-5D9B-17E9-B9D1-E9BAF7B95C63}"/>
              </a:ext>
            </a:extLst>
          </p:cNvPr>
          <p:cNvSpPr>
            <a:spLocks noGrp="1"/>
          </p:cNvSpPr>
          <p:nvPr>
            <p:ph type="subTitle" idx="1"/>
          </p:nvPr>
        </p:nvSpPr>
        <p:spPr>
          <a:xfrm>
            <a:off x="852321" y="1184566"/>
            <a:ext cx="5277246" cy="4975646"/>
          </a:xfrm>
        </p:spPr>
        <p:txBody>
          <a:bodyPr vert="horz" lIns="91440" tIns="45720" rIns="91440" bIns="45720" rtlCol="0" anchor="ctr">
            <a:normAutofit/>
          </a:bodyPr>
          <a:lstStyle/>
          <a:p>
            <a:pPr marL="57150" indent="-285750" algn="l" defTabSz="914400">
              <a:lnSpc>
                <a:spcPct val="90000"/>
              </a:lnSpc>
              <a:buFont typeface="Wingdings" panose="05000000000000000000" pitchFamily="2" charset="2"/>
              <a:buChar char="q"/>
            </a:pPr>
            <a:r>
              <a:rPr lang="en-US" sz="2400" b="1" dirty="0">
                <a:solidFill>
                  <a:schemeClr val="tx1"/>
                </a:solidFill>
              </a:rPr>
              <a:t>AWARENESS</a:t>
            </a:r>
          </a:p>
          <a:p>
            <a:pPr algn="l" defTabSz="914400">
              <a:lnSpc>
                <a:spcPct val="90000"/>
              </a:lnSpc>
            </a:pPr>
            <a:endParaRPr lang="en-US" sz="1100" b="1" dirty="0">
              <a:solidFill>
                <a:schemeClr val="tx1"/>
              </a:solidFill>
            </a:endParaRPr>
          </a:p>
          <a:p>
            <a:pPr lvl="1" indent="-228600" algn="l" defTabSz="914400">
              <a:lnSpc>
                <a:spcPct val="90000"/>
              </a:lnSpc>
              <a:buFont typeface="Arial" panose="020B0604020202020204" pitchFamily="34" charset="0"/>
              <a:buChar char="•"/>
            </a:pPr>
            <a:r>
              <a:rPr lang="en-US" sz="2400" dirty="0">
                <a:solidFill>
                  <a:schemeClr val="tx1"/>
                </a:solidFill>
              </a:rPr>
              <a:t>71% heard about HIVST but lacked full knowledge. </a:t>
            </a:r>
          </a:p>
          <a:p>
            <a:pPr lvl="1" indent="-228600" algn="l" defTabSz="914400">
              <a:lnSpc>
                <a:spcPct val="90000"/>
              </a:lnSpc>
              <a:buFont typeface="Arial" panose="020B0604020202020204" pitchFamily="34" charset="0"/>
              <a:buChar char="•"/>
            </a:pPr>
            <a:r>
              <a:rPr lang="en-US" sz="2400" dirty="0">
                <a:solidFill>
                  <a:schemeClr val="tx1"/>
                </a:solidFill>
              </a:rPr>
              <a:t>Misinformation is common</a:t>
            </a:r>
          </a:p>
          <a:p>
            <a:pPr lvl="1" indent="-228600" algn="l" defTabSz="914400">
              <a:lnSpc>
                <a:spcPct val="90000"/>
              </a:lnSpc>
              <a:buFont typeface="Arial" panose="020B0604020202020204" pitchFamily="34" charset="0"/>
              <a:buChar char="•"/>
            </a:pPr>
            <a:r>
              <a:rPr lang="en-US" sz="2400" dirty="0">
                <a:solidFill>
                  <a:schemeClr val="tx1"/>
                </a:solidFill>
              </a:rPr>
              <a:t>Doubts about the accuracy of the HIVST kits</a:t>
            </a:r>
          </a:p>
          <a:p>
            <a:pPr lvl="1" indent="-228600" algn="l" defTabSz="914400">
              <a:lnSpc>
                <a:spcPct val="90000"/>
              </a:lnSpc>
              <a:buFont typeface="Arial" panose="020B0604020202020204" pitchFamily="34" charset="0"/>
              <a:buChar char="•"/>
            </a:pPr>
            <a:r>
              <a:rPr lang="en-US" sz="2400" dirty="0">
                <a:solidFill>
                  <a:schemeClr val="tx1"/>
                </a:solidFill>
              </a:rPr>
              <a:t>Main sources</a:t>
            </a:r>
            <a:r>
              <a:rPr lang="en-US" sz="2400" b="1" dirty="0">
                <a:solidFill>
                  <a:schemeClr val="tx1"/>
                </a:solidFill>
              </a:rPr>
              <a:t>: </a:t>
            </a:r>
          </a:p>
          <a:p>
            <a:pPr marL="1028700" lvl="2" indent="-285750" algn="l" defTabSz="914400">
              <a:lnSpc>
                <a:spcPct val="90000"/>
              </a:lnSpc>
              <a:buFont typeface="Wingdings" panose="05000000000000000000" pitchFamily="2" charset="2"/>
              <a:buChar char="ü"/>
            </a:pPr>
            <a:r>
              <a:rPr lang="en-US" i="1" dirty="0">
                <a:solidFill>
                  <a:schemeClr val="tx1"/>
                </a:solidFill>
              </a:rPr>
              <a:t>Social media (Instagram)</a:t>
            </a:r>
          </a:p>
          <a:p>
            <a:pPr marL="1028700" lvl="2" indent="-285750" algn="l" defTabSz="914400">
              <a:lnSpc>
                <a:spcPct val="90000"/>
              </a:lnSpc>
              <a:buFont typeface="Wingdings" panose="05000000000000000000" pitchFamily="2" charset="2"/>
              <a:buChar char="ü"/>
            </a:pPr>
            <a:r>
              <a:rPr lang="en-US" i="1" dirty="0">
                <a:solidFill>
                  <a:schemeClr val="tx1"/>
                </a:solidFill>
              </a:rPr>
              <a:t>community events (NGO)</a:t>
            </a:r>
          </a:p>
          <a:p>
            <a:pPr marL="1028700" lvl="2" indent="-285750" algn="l" defTabSz="914400">
              <a:lnSpc>
                <a:spcPct val="90000"/>
              </a:lnSpc>
              <a:buFont typeface="Wingdings" panose="05000000000000000000" pitchFamily="2" charset="2"/>
              <a:buChar char="ü"/>
            </a:pPr>
            <a:r>
              <a:rPr lang="en-US" i="1" dirty="0">
                <a:solidFill>
                  <a:schemeClr val="tx1"/>
                </a:solidFill>
              </a:rPr>
              <a:t>school programs.</a:t>
            </a:r>
          </a:p>
          <a:p>
            <a:pPr marL="1028700" lvl="2" indent="-285750" algn="l" defTabSz="914400">
              <a:lnSpc>
                <a:spcPct val="90000"/>
              </a:lnSpc>
              <a:buFont typeface="Wingdings" panose="05000000000000000000" pitchFamily="2" charset="2"/>
              <a:buChar char="ü"/>
            </a:pPr>
            <a:r>
              <a:rPr lang="en-US" i="1" dirty="0">
                <a:solidFill>
                  <a:schemeClr val="tx1"/>
                </a:solidFill>
              </a:rPr>
              <a:t>Clinic posters</a:t>
            </a:r>
          </a:p>
          <a:p>
            <a:pPr marL="1028700" lvl="2" indent="-285750" algn="l" defTabSz="914400">
              <a:lnSpc>
                <a:spcPct val="90000"/>
              </a:lnSpc>
              <a:buFont typeface="Wingdings" panose="05000000000000000000" pitchFamily="2" charset="2"/>
              <a:buChar char="ü"/>
            </a:pPr>
            <a:r>
              <a:rPr lang="en-US" i="1" dirty="0">
                <a:solidFill>
                  <a:schemeClr val="tx1"/>
                </a:solidFill>
              </a:rPr>
              <a:t>Other Sources: Peers</a:t>
            </a:r>
          </a:p>
          <a:p>
            <a:pPr indent="-228600" algn="l" defTabSz="914400">
              <a:lnSpc>
                <a:spcPct val="90000"/>
              </a:lnSpc>
              <a:buFont typeface="Arial" panose="020B0604020202020204" pitchFamily="34" charset="0"/>
              <a:buChar char="•"/>
            </a:pPr>
            <a:endParaRPr lang="en-US" sz="2000" dirty="0">
              <a:solidFill>
                <a:schemeClr val="tx1"/>
              </a:solidFill>
            </a:endParaRPr>
          </a:p>
          <a:p>
            <a:pPr indent="-228600" algn="l" defTabSz="914400">
              <a:lnSpc>
                <a:spcPct val="90000"/>
              </a:lnSpc>
              <a:buFont typeface="Arial" panose="020B0604020202020204" pitchFamily="34" charset="0"/>
              <a:buChar char="•"/>
            </a:pPr>
            <a:endParaRPr lang="en-US" sz="2000" dirty="0">
              <a:solidFill>
                <a:schemeClr val="tx1"/>
              </a:solidFill>
            </a:endParaRPr>
          </a:p>
        </p:txBody>
      </p:sp>
      <p:sp>
        <p:nvSpPr>
          <p:cNvPr id="24" name="Rectangle 2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6" name="Oval 2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1" name="Graphic 20" descr="Lighthouse scene">
            <a:extLst>
              <a:ext uri="{FF2B5EF4-FFF2-40B4-BE49-F238E27FC236}">
                <a16:creationId xmlns:a16="http://schemas.microsoft.com/office/drawing/2014/main" id="{DFF3C0CC-C07B-9B66-C858-6B9C6A13C8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719260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E484B-4D45-F4CF-71CB-9152731E2055}"/>
              </a:ext>
            </a:extLst>
          </p:cNvPr>
          <p:cNvSpPr>
            <a:spLocks noGrp="1"/>
          </p:cNvSpPr>
          <p:nvPr>
            <p:ph type="title"/>
          </p:nvPr>
        </p:nvSpPr>
        <p:spPr>
          <a:xfrm>
            <a:off x="931859" y="190394"/>
            <a:ext cx="5605629" cy="994172"/>
          </a:xfrm>
        </p:spPr>
        <p:txBody>
          <a:bodyPr vert="horz" lIns="91440" tIns="45720" rIns="91440" bIns="45720" rtlCol="0" anchor="ctr">
            <a:normAutofit/>
          </a:bodyPr>
          <a:lstStyle/>
          <a:p>
            <a:pPr defTabSz="914400">
              <a:lnSpc>
                <a:spcPct val="90000"/>
              </a:lnSpc>
            </a:pPr>
            <a:r>
              <a:rPr lang="en-US" sz="2800" b="1" kern="1200" dirty="0">
                <a:solidFill>
                  <a:schemeClr val="tx1"/>
                </a:solidFill>
                <a:latin typeface="+mj-lt"/>
                <a:ea typeface="+mj-ea"/>
                <a:cs typeface="+mj-cs"/>
              </a:rPr>
              <a:t>Availability</a:t>
            </a:r>
          </a:p>
        </p:txBody>
      </p:sp>
      <p:sp>
        <p:nvSpPr>
          <p:cNvPr id="3" name="Content Placeholder 2">
            <a:extLst>
              <a:ext uri="{FF2B5EF4-FFF2-40B4-BE49-F238E27FC236}">
                <a16:creationId xmlns:a16="http://schemas.microsoft.com/office/drawing/2014/main" id="{014385FA-BB00-BB23-73B8-F9AF52833AEC}"/>
              </a:ext>
            </a:extLst>
          </p:cNvPr>
          <p:cNvSpPr>
            <a:spLocks noGrp="1"/>
          </p:cNvSpPr>
          <p:nvPr>
            <p:ph sz="half" idx="1"/>
          </p:nvPr>
        </p:nvSpPr>
        <p:spPr>
          <a:xfrm>
            <a:off x="931860" y="1184566"/>
            <a:ext cx="5248182" cy="5311403"/>
          </a:xfrm>
        </p:spPr>
        <p:txBody>
          <a:bodyPr vert="horz" lIns="91440" tIns="45720" rIns="91440" bIns="45720" rtlCol="0" anchor="ctr">
            <a:noAutofit/>
          </a:bodyPr>
          <a:lstStyle/>
          <a:p>
            <a:pPr indent="-228600" defTabSz="914400">
              <a:lnSpc>
                <a:spcPct val="90000"/>
              </a:lnSpc>
              <a:buFont typeface="Arial" panose="020B0604020202020204" pitchFamily="34" charset="0"/>
              <a:buChar char="•"/>
              <a:defRPr sz="1400"/>
            </a:pPr>
            <a:endParaRPr lang="en-US" sz="2200" b="1" dirty="0"/>
          </a:p>
          <a:p>
            <a:pPr marL="457200" defTabSz="914400">
              <a:lnSpc>
                <a:spcPct val="90000"/>
              </a:lnSpc>
              <a:buFont typeface="Wingdings" panose="05000000000000000000" pitchFamily="2" charset="2"/>
              <a:buChar char="q"/>
              <a:defRPr sz="1400"/>
            </a:pPr>
            <a:r>
              <a:rPr lang="en-US" sz="2200" b="1" dirty="0"/>
              <a:t>Stakeholders’ view: </a:t>
            </a:r>
            <a:r>
              <a:rPr lang="en-US" sz="2200" dirty="0"/>
              <a:t>Kits widely available (public, private, NGOs).</a:t>
            </a:r>
          </a:p>
          <a:p>
            <a:pPr marL="114300" indent="0" defTabSz="914400">
              <a:lnSpc>
                <a:spcPct val="90000"/>
              </a:lnSpc>
              <a:buNone/>
              <a:defRPr sz="1400"/>
            </a:pPr>
            <a:endParaRPr lang="en-US" sz="2200" dirty="0"/>
          </a:p>
          <a:p>
            <a:pPr marL="457200" defTabSz="914400">
              <a:lnSpc>
                <a:spcPct val="90000"/>
              </a:lnSpc>
              <a:buFont typeface="Wingdings" panose="05000000000000000000" pitchFamily="2" charset="2"/>
              <a:buChar char="q"/>
              <a:defRPr sz="1400"/>
            </a:pPr>
            <a:r>
              <a:rPr lang="en-US" sz="2200" b="1" dirty="0"/>
              <a:t>YPs view: </a:t>
            </a:r>
            <a:r>
              <a:rPr lang="en-US" sz="2200" dirty="0"/>
              <a:t>Gaps in visibility — not in youth-centric spaces (rarely seen in youth-friendly spaces).</a:t>
            </a:r>
          </a:p>
          <a:p>
            <a:pPr marL="114300" indent="0" defTabSz="914400">
              <a:lnSpc>
                <a:spcPct val="90000"/>
              </a:lnSpc>
              <a:buNone/>
              <a:defRPr sz="1400"/>
            </a:pPr>
            <a:endParaRPr lang="en-US" sz="2200" dirty="0"/>
          </a:p>
          <a:p>
            <a:pPr marL="457200" defTabSz="914400">
              <a:lnSpc>
                <a:spcPct val="90000"/>
              </a:lnSpc>
              <a:buFont typeface="Wingdings" panose="05000000000000000000" pitchFamily="2" charset="2"/>
              <a:buChar char="q"/>
              <a:defRPr sz="1400"/>
            </a:pPr>
            <a:r>
              <a:rPr lang="en-US" sz="2200" dirty="0"/>
              <a:t>Distribution uneven – more in affluent areas. </a:t>
            </a:r>
          </a:p>
          <a:p>
            <a:pPr marL="114300" indent="0" defTabSz="914400">
              <a:lnSpc>
                <a:spcPct val="90000"/>
              </a:lnSpc>
              <a:buNone/>
              <a:defRPr sz="1400"/>
            </a:pPr>
            <a:endParaRPr lang="en-US" sz="2200" dirty="0"/>
          </a:p>
          <a:p>
            <a:pPr marL="457200" defTabSz="914400">
              <a:lnSpc>
                <a:spcPct val="90000"/>
              </a:lnSpc>
              <a:buFont typeface="Wingdings" panose="05000000000000000000" pitchFamily="2" charset="2"/>
              <a:buChar char="q"/>
              <a:defRPr sz="1400"/>
            </a:pPr>
            <a:r>
              <a:rPr lang="en-US" sz="2200" b="1" dirty="0"/>
              <a:t>Suggestions from both YPs and stakeholders:</a:t>
            </a:r>
            <a:r>
              <a:rPr lang="en-US" sz="2200" dirty="0"/>
              <a:t> </a:t>
            </a:r>
          </a:p>
          <a:p>
            <a:pPr marL="914400" lvl="1" defTabSz="914400">
              <a:lnSpc>
                <a:spcPct val="90000"/>
              </a:lnSpc>
              <a:buFont typeface="Wingdings" panose="05000000000000000000" pitchFamily="2" charset="2"/>
              <a:buChar char="ü"/>
              <a:defRPr sz="1400"/>
            </a:pPr>
            <a:r>
              <a:rPr lang="en-US" sz="1800" dirty="0"/>
              <a:t>Use Peer distributors </a:t>
            </a:r>
          </a:p>
          <a:p>
            <a:pPr marL="914400" lvl="1" defTabSz="914400">
              <a:lnSpc>
                <a:spcPct val="90000"/>
              </a:lnSpc>
              <a:buFont typeface="Wingdings" panose="05000000000000000000" pitchFamily="2" charset="2"/>
              <a:buChar char="ü"/>
              <a:defRPr sz="1400"/>
            </a:pPr>
            <a:r>
              <a:rPr lang="en-US" sz="1800" dirty="0"/>
              <a:t>Leverage pharmacies </a:t>
            </a:r>
          </a:p>
          <a:p>
            <a:pPr marL="914400" lvl="1" defTabSz="914400">
              <a:lnSpc>
                <a:spcPct val="90000"/>
              </a:lnSpc>
              <a:buFont typeface="Wingdings" panose="05000000000000000000" pitchFamily="2" charset="2"/>
              <a:buChar char="ü"/>
              <a:defRPr sz="1400"/>
            </a:pPr>
            <a:r>
              <a:rPr lang="en-US" sz="1800" dirty="0"/>
              <a:t>Vending machines positioned in accessible points.</a:t>
            </a:r>
          </a:p>
          <a:p>
            <a:pPr indent="-228600" defTabSz="914400">
              <a:lnSpc>
                <a:spcPct val="90000"/>
              </a:lnSpc>
              <a:buFont typeface="Arial" panose="020B0604020202020204" pitchFamily="34" charset="0"/>
              <a:buChar char="•"/>
            </a:pPr>
            <a:endParaRPr lang="en-US" sz="2200" dirty="0"/>
          </a:p>
        </p:txBody>
      </p:sp>
      <p:sp>
        <p:nvSpPr>
          <p:cNvPr id="36" name="Rectangle 35">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8" name="Oval 37">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33" name="Graphic 32" descr="Users">
            <a:extLst>
              <a:ext uri="{FF2B5EF4-FFF2-40B4-BE49-F238E27FC236}">
                <a16:creationId xmlns:a16="http://schemas.microsoft.com/office/drawing/2014/main" id="{33D3667B-12D2-F365-D0C2-932F6B4719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3466286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86BB060-69E1-BFF6-5214-BC04D98249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986BF5-0F72-2638-6ADD-FFBBF6BE8E95}"/>
              </a:ext>
            </a:extLst>
          </p:cNvPr>
          <p:cNvSpPr>
            <a:spLocks noGrp="1"/>
          </p:cNvSpPr>
          <p:nvPr>
            <p:ph type="title"/>
          </p:nvPr>
        </p:nvSpPr>
        <p:spPr>
          <a:xfrm>
            <a:off x="931859" y="190394"/>
            <a:ext cx="5605629" cy="994172"/>
          </a:xfrm>
        </p:spPr>
        <p:txBody>
          <a:bodyPr vert="horz" lIns="91440" tIns="45720" rIns="91440" bIns="45720" rtlCol="0" anchor="ctr">
            <a:normAutofit/>
          </a:bodyPr>
          <a:lstStyle/>
          <a:p>
            <a:pPr defTabSz="914400">
              <a:lnSpc>
                <a:spcPct val="90000"/>
              </a:lnSpc>
            </a:pPr>
            <a:r>
              <a:rPr lang="en-US" sz="2800" b="1" kern="1200" dirty="0">
                <a:solidFill>
                  <a:schemeClr val="tx1"/>
                </a:solidFill>
                <a:latin typeface="+mj-lt"/>
                <a:ea typeface="+mj-ea"/>
                <a:cs typeface="+mj-cs"/>
              </a:rPr>
              <a:t>Accessibility: Some Verbatim Quotes</a:t>
            </a:r>
          </a:p>
        </p:txBody>
      </p:sp>
      <p:sp>
        <p:nvSpPr>
          <p:cNvPr id="4" name="Content Placeholder 3">
            <a:extLst>
              <a:ext uri="{FF2B5EF4-FFF2-40B4-BE49-F238E27FC236}">
                <a16:creationId xmlns:a16="http://schemas.microsoft.com/office/drawing/2014/main" id="{BFB0F78E-4FBA-7C22-5E7D-D60E4AEA6436}"/>
              </a:ext>
            </a:extLst>
          </p:cNvPr>
          <p:cNvSpPr>
            <a:spLocks noGrp="1"/>
          </p:cNvSpPr>
          <p:nvPr>
            <p:ph sz="half" idx="2"/>
          </p:nvPr>
        </p:nvSpPr>
        <p:spPr>
          <a:xfrm>
            <a:off x="1146820" y="1310690"/>
            <a:ext cx="5033221" cy="4407204"/>
          </a:xfrm>
        </p:spPr>
        <p:txBody>
          <a:bodyPr vert="horz" lIns="91440" tIns="45720" rIns="91440" bIns="45720" rtlCol="0" anchor="ctr">
            <a:normAutofit/>
          </a:bodyPr>
          <a:lstStyle/>
          <a:p>
            <a:pPr marL="457200" defTabSz="914400">
              <a:lnSpc>
                <a:spcPct val="90000"/>
              </a:lnSpc>
              <a:buFont typeface="Wingdings" panose="05000000000000000000" pitchFamily="2" charset="2"/>
              <a:buChar char="ü"/>
            </a:pPr>
            <a:r>
              <a:rPr lang="en-US" sz="2400" i="1" dirty="0"/>
              <a:t>“They say it’s free, but last time I went there it was finished.” (Female, 17)</a:t>
            </a:r>
          </a:p>
          <a:p>
            <a:pPr marL="457200" defTabSz="914400">
              <a:lnSpc>
                <a:spcPct val="90000"/>
              </a:lnSpc>
              <a:buFont typeface="Wingdings" panose="05000000000000000000" pitchFamily="2" charset="2"/>
              <a:buChar char="ü"/>
            </a:pPr>
            <a:endParaRPr lang="en-US" sz="2400" i="1" dirty="0"/>
          </a:p>
          <a:p>
            <a:pPr marL="457200" defTabSz="914400">
              <a:lnSpc>
                <a:spcPct val="90000"/>
              </a:lnSpc>
              <a:buFont typeface="Wingdings" panose="05000000000000000000" pitchFamily="2" charset="2"/>
              <a:buChar char="ü"/>
            </a:pPr>
            <a:r>
              <a:rPr lang="en-US" sz="2400" i="1" dirty="0"/>
              <a:t>“I can’t pay over P100 when I need food.” (Male, 23)</a:t>
            </a:r>
          </a:p>
          <a:p>
            <a:pPr marL="457200" defTabSz="914400">
              <a:lnSpc>
                <a:spcPct val="90000"/>
              </a:lnSpc>
              <a:buFont typeface="Wingdings" panose="05000000000000000000" pitchFamily="2" charset="2"/>
              <a:buChar char="ü"/>
            </a:pPr>
            <a:endParaRPr lang="en-US" sz="2400" i="1" dirty="0"/>
          </a:p>
          <a:p>
            <a:pPr marL="457200" defTabSz="914400">
              <a:lnSpc>
                <a:spcPct val="90000"/>
              </a:lnSpc>
              <a:buFont typeface="Wingdings" panose="05000000000000000000" pitchFamily="2" charset="2"/>
              <a:buChar char="ü"/>
            </a:pPr>
            <a:r>
              <a:rPr lang="en-US" sz="2400" i="1" dirty="0"/>
              <a:t>“I avoid clinics in my area to prevent gossip.” (Female, 21)</a:t>
            </a:r>
          </a:p>
          <a:p>
            <a:pPr indent="-228600" defTabSz="914400">
              <a:lnSpc>
                <a:spcPct val="90000"/>
              </a:lnSpc>
              <a:buFont typeface="Arial" panose="020B0604020202020204" pitchFamily="34" charset="0"/>
              <a:buChar char="•"/>
            </a:pPr>
            <a:endParaRPr lang="en-US" sz="2400" i="1" dirty="0"/>
          </a:p>
        </p:txBody>
      </p:sp>
      <p:sp>
        <p:nvSpPr>
          <p:cNvPr id="56" name="Rectangle 55">
            <a:extLst>
              <a:ext uri="{FF2B5EF4-FFF2-40B4-BE49-F238E27FC236}">
                <a16:creationId xmlns:a16="http://schemas.microsoft.com/office/drawing/2014/main" id="{E8701F24-C4AB-A361-92EF-9E90DB05F6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8" name="Oval 57">
            <a:extLst>
              <a:ext uri="{FF2B5EF4-FFF2-40B4-BE49-F238E27FC236}">
                <a16:creationId xmlns:a16="http://schemas.microsoft.com/office/drawing/2014/main" id="{439BF3E1-205E-8C7A-2375-CF1E91547F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3" name="Graphic 52" descr="Atom">
            <a:extLst>
              <a:ext uri="{FF2B5EF4-FFF2-40B4-BE49-F238E27FC236}">
                <a16:creationId xmlns:a16="http://schemas.microsoft.com/office/drawing/2014/main" id="{43206B07-AB78-C779-B187-9043483C95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407851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817364-F53A-7EC7-BA6F-BCA84D95C4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0A32A0-76C9-B789-356B-93B6C35487E5}"/>
              </a:ext>
            </a:extLst>
          </p:cNvPr>
          <p:cNvSpPr>
            <a:spLocks noGrp="1"/>
          </p:cNvSpPr>
          <p:nvPr>
            <p:ph type="title"/>
          </p:nvPr>
        </p:nvSpPr>
        <p:spPr>
          <a:xfrm>
            <a:off x="852321" y="344744"/>
            <a:ext cx="5605629" cy="994172"/>
          </a:xfrm>
        </p:spPr>
        <p:txBody>
          <a:bodyPr vert="horz" lIns="91440" tIns="45720" rIns="91440" bIns="45720" rtlCol="0" anchor="ctr">
            <a:normAutofit/>
          </a:bodyPr>
          <a:lstStyle/>
          <a:p>
            <a:pPr defTabSz="914400">
              <a:lnSpc>
                <a:spcPct val="90000"/>
              </a:lnSpc>
            </a:pPr>
            <a:r>
              <a:rPr lang="en-US" sz="2800" b="1" dirty="0"/>
              <a:t>Uptake</a:t>
            </a:r>
            <a:endParaRPr lang="en-US" sz="2800" b="1"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191A300E-0DA2-FD13-47A9-C829EACF2E15}"/>
              </a:ext>
            </a:extLst>
          </p:cNvPr>
          <p:cNvSpPr>
            <a:spLocks noGrp="1"/>
          </p:cNvSpPr>
          <p:nvPr>
            <p:ph sz="half" idx="1"/>
          </p:nvPr>
        </p:nvSpPr>
        <p:spPr>
          <a:xfrm>
            <a:off x="538451" y="1250066"/>
            <a:ext cx="5605629" cy="4693535"/>
          </a:xfrm>
        </p:spPr>
        <p:txBody>
          <a:bodyPr vert="horz" lIns="91440" tIns="45720" rIns="91440" bIns="45720" rtlCol="0" anchor="ctr">
            <a:noAutofit/>
          </a:bodyPr>
          <a:lstStyle/>
          <a:p>
            <a:pPr marL="457200" defTabSz="914400">
              <a:lnSpc>
                <a:spcPct val="90000"/>
              </a:lnSpc>
              <a:buFont typeface="Wingdings" panose="05000000000000000000" pitchFamily="2" charset="2"/>
              <a:buChar char="ü"/>
              <a:defRPr sz="1400"/>
            </a:pPr>
            <a:endParaRPr lang="en-US" sz="2400" dirty="0"/>
          </a:p>
          <a:p>
            <a:pPr marL="457200" defTabSz="914400">
              <a:lnSpc>
                <a:spcPct val="90000"/>
              </a:lnSpc>
              <a:buFont typeface="Wingdings" panose="05000000000000000000" pitchFamily="2" charset="2"/>
              <a:buChar char="ü"/>
              <a:defRPr sz="1400"/>
            </a:pPr>
            <a:r>
              <a:rPr lang="en-US" sz="2400" dirty="0"/>
              <a:t>Low uptake despite awareness and interest.</a:t>
            </a:r>
          </a:p>
          <a:p>
            <a:pPr marL="457200" defTabSz="914400">
              <a:lnSpc>
                <a:spcPct val="90000"/>
              </a:lnSpc>
              <a:buFont typeface="Wingdings" panose="05000000000000000000" pitchFamily="2" charset="2"/>
              <a:buChar char="ü"/>
              <a:defRPr sz="1400"/>
            </a:pPr>
            <a:endParaRPr lang="en-US" sz="2400" dirty="0"/>
          </a:p>
          <a:p>
            <a:pPr marL="457200" defTabSz="914400">
              <a:lnSpc>
                <a:spcPct val="90000"/>
              </a:lnSpc>
              <a:buFont typeface="Wingdings" panose="05000000000000000000" pitchFamily="2" charset="2"/>
              <a:buChar char="ü"/>
              <a:defRPr sz="1400"/>
            </a:pPr>
            <a:r>
              <a:rPr lang="en-US" sz="2400" dirty="0"/>
              <a:t>Barriers: </a:t>
            </a:r>
          </a:p>
          <a:p>
            <a:pPr marL="857250" lvl="1" indent="-342900" defTabSz="914400">
              <a:lnSpc>
                <a:spcPct val="90000"/>
              </a:lnSpc>
              <a:buFont typeface="Wingdings" panose="05000000000000000000" pitchFamily="2" charset="2"/>
              <a:buChar char="ü"/>
              <a:defRPr sz="1400"/>
            </a:pPr>
            <a:r>
              <a:rPr lang="en-US" sz="2000" dirty="0"/>
              <a:t>Fear of judgment, </a:t>
            </a:r>
          </a:p>
          <a:p>
            <a:pPr marL="857250" lvl="1" indent="-342900" defTabSz="914400">
              <a:lnSpc>
                <a:spcPct val="90000"/>
              </a:lnSpc>
              <a:buFont typeface="Wingdings" panose="05000000000000000000" pitchFamily="2" charset="2"/>
              <a:buChar char="ü"/>
              <a:defRPr sz="1400"/>
            </a:pPr>
            <a:r>
              <a:rPr lang="en-US" sz="2000" dirty="0"/>
              <a:t>lack of follow-up support, </a:t>
            </a:r>
          </a:p>
          <a:p>
            <a:pPr marL="857250" lvl="1" indent="-342900" defTabSz="914400">
              <a:lnSpc>
                <a:spcPct val="90000"/>
              </a:lnSpc>
              <a:buFont typeface="Wingdings" panose="05000000000000000000" pitchFamily="2" charset="2"/>
              <a:buChar char="ü"/>
              <a:defRPr sz="1400"/>
            </a:pPr>
            <a:r>
              <a:rPr lang="en-US" sz="2000" dirty="0"/>
              <a:t>Fear of isolation after a positive result</a:t>
            </a:r>
          </a:p>
          <a:p>
            <a:pPr marL="457200" defTabSz="914400">
              <a:lnSpc>
                <a:spcPct val="90000"/>
              </a:lnSpc>
              <a:buFont typeface="Wingdings" panose="05000000000000000000" pitchFamily="2" charset="2"/>
              <a:buChar char="ü"/>
              <a:defRPr sz="1400"/>
            </a:pPr>
            <a:r>
              <a:rPr lang="en-US" sz="2400" dirty="0"/>
              <a:t>Concern: Linkage to care without counseling.</a:t>
            </a:r>
          </a:p>
          <a:p>
            <a:pPr marL="457200" defTabSz="914400">
              <a:lnSpc>
                <a:spcPct val="90000"/>
              </a:lnSpc>
              <a:buFont typeface="Wingdings" panose="05000000000000000000" pitchFamily="2" charset="2"/>
              <a:buChar char="ü"/>
              <a:defRPr sz="1400"/>
            </a:pPr>
            <a:r>
              <a:rPr lang="en-US" sz="2400" dirty="0"/>
              <a:t>The need for emotional &amp; clinical support, which the self-testing option will not afford them (YP)</a:t>
            </a:r>
          </a:p>
          <a:p>
            <a:pPr indent="-228600" defTabSz="914400">
              <a:lnSpc>
                <a:spcPct val="90000"/>
              </a:lnSpc>
              <a:buFont typeface="Arial" panose="020B0604020202020204" pitchFamily="34" charset="0"/>
              <a:buChar char="•"/>
            </a:pPr>
            <a:endParaRPr lang="en-US" sz="2400" dirty="0"/>
          </a:p>
        </p:txBody>
      </p:sp>
      <p:sp>
        <p:nvSpPr>
          <p:cNvPr id="57" name="Rectangle 56">
            <a:extLst>
              <a:ext uri="{FF2B5EF4-FFF2-40B4-BE49-F238E27FC236}">
                <a16:creationId xmlns:a16="http://schemas.microsoft.com/office/drawing/2014/main" id="{3D5034E3-11F0-4908-3AFC-0D73AAB7A3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9" name="Oval 58">
            <a:extLst>
              <a:ext uri="{FF2B5EF4-FFF2-40B4-BE49-F238E27FC236}">
                <a16:creationId xmlns:a16="http://schemas.microsoft.com/office/drawing/2014/main" id="{FCBDE190-42EB-6153-5486-8BD0DDFA1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4" name="Graphic 53" descr="Contract">
            <a:extLst>
              <a:ext uri="{FF2B5EF4-FFF2-40B4-BE49-F238E27FC236}">
                <a16:creationId xmlns:a16="http://schemas.microsoft.com/office/drawing/2014/main" id="{8E4C8DF1-0FE1-5A2A-12D8-C3571B80601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3495831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1168</Words>
  <Application>Microsoft Office PowerPoint</Application>
  <PresentationFormat>On-screen Show (4:3)</PresentationFormat>
  <Paragraphs>157</Paragraphs>
  <Slides>16</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Wingdings</vt:lpstr>
      <vt:lpstr>Office Theme</vt:lpstr>
      <vt:lpstr>From Stigma to Strategy:  Addressing Barriers to Accessing Youth-Friendly HIV Self-testing Services in Botswana</vt:lpstr>
      <vt:lpstr>Background</vt:lpstr>
      <vt:lpstr>Problem Statement/ Rationale</vt:lpstr>
      <vt:lpstr>Aim and Objectives</vt:lpstr>
      <vt:lpstr>Methodology</vt:lpstr>
      <vt:lpstr>FINDINGS</vt:lpstr>
      <vt:lpstr>Availability</vt:lpstr>
      <vt:lpstr>Accessibility: Some Verbatim Quotes</vt:lpstr>
      <vt:lpstr>Uptake</vt:lpstr>
      <vt:lpstr>Uptake: Verbatim Quotes</vt:lpstr>
      <vt:lpstr>Discussion of Key Findings</vt:lpstr>
      <vt:lpstr>Conclusions and Recommendations: From Stigma to Strategy</vt:lpstr>
      <vt:lpstr>Call to Action</vt:lpstr>
      <vt:lpstr>Conclusion</vt:lpstr>
      <vt:lpstr>Thank you for listening.   </vt:lpstr>
      <vt:lpstr>Dr Poppy Masinga poppy@sacap.edu.za  Dr Boitumelo Seepamore seepamoreb@ukzn.ac.za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Charles  Nwaigwe</dc:creator>
  <cp:keywords/>
  <dc:description>generated using python-pptx</dc:description>
  <cp:lastModifiedBy>Boitumelo Seepamore</cp:lastModifiedBy>
  <cp:revision>48</cp:revision>
  <dcterms:created xsi:type="dcterms:W3CDTF">2013-01-27T09:14:16Z</dcterms:created>
  <dcterms:modified xsi:type="dcterms:W3CDTF">2025-09-11T10:42:42Z</dcterms:modified>
  <cp:category/>
</cp:coreProperties>
</file>